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5" d="100"/>
          <a:sy n="125"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1367-CE5C-CEEC-9BD6-F750E2CC0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C70AD4F-465C-5D92-9426-87F3AE3EE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406BF99-D3DD-E27B-9D02-37AFCD81C7FA}"/>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CC071BF4-5AB1-5EE8-1261-29F3C17601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00C984-EBBE-F44D-32FC-FB36523A7436}"/>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400714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5BCB-CA6F-F18A-ACF3-52F78C5EFC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7D84331-A7D1-00A7-0FFA-B41F5F0AA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2E66B0-DF94-DEEE-35D1-152179B55066}"/>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662A7A1A-A4CE-AC26-E5B1-E969B8A6D2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87413D-C600-6FC8-A63A-2C9EC740AE09}"/>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362983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C0BC9-3B86-15D4-3F10-2A3AF0C20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541E57E-6532-4BFF-C0FE-FE824F4FAE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4DB501-CA28-E9B7-700C-5B3E654ACA2A}"/>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B336BC96-C421-4D01-1B10-C30F650ABB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C8F29A-E05A-3FF5-257B-64299C5FB59F}"/>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413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6555-0787-A899-C036-9D2BC37EBB4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821FDD-4C87-1F3F-7D61-520EF2048B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7A19D7-FEBD-9397-F224-0EE9BA660BC8}"/>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3AF7AC92-786E-9842-FFE1-E13372D0E3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605A6F-CADC-8E28-E6EB-18C2AEFC5C5C}"/>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20128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982D-8F70-C0B8-B5C1-C78279B26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3AD591-154B-FD02-C598-2DF044BA7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7322E-074A-3377-5519-0FB57A052C97}"/>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68ED59BA-F3F6-0B70-132E-724B844CCB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217941-124E-B5E9-872D-C5406CF2901F}"/>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38909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BA9D-D1D1-B50C-6C33-60E3CA35F3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C70A979-CC51-9F13-A7CA-FB6107B05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B42D581-7189-2763-4898-B2744337A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BE350CE-8101-4571-EABD-7DA26ACBFDA2}"/>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6" name="Footer Placeholder 5">
            <a:extLst>
              <a:ext uri="{FF2B5EF4-FFF2-40B4-BE49-F238E27FC236}">
                <a16:creationId xmlns:a16="http://schemas.microsoft.com/office/drawing/2014/main" id="{23B9CDE0-BF62-7212-51E5-218640C9CD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AA183-D5DD-4C22-DEFE-81153D9AE764}"/>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231188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2FE8-867C-A4B8-41E5-BEBE31A978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3FF7855-F0C6-087D-6AA7-4E176DCCA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61FA7-D266-DE12-AC00-6DF4F7746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7D693A6-B337-1E79-CF88-6204176D1E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3672F-923F-9435-48AE-402B81DAE0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C2B2DB3-ED19-047F-889E-A0D454A7AA65}"/>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8" name="Footer Placeholder 7">
            <a:extLst>
              <a:ext uri="{FF2B5EF4-FFF2-40B4-BE49-F238E27FC236}">
                <a16:creationId xmlns:a16="http://schemas.microsoft.com/office/drawing/2014/main" id="{902D11AB-D4E9-31CF-B761-6A0504AC97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BF19B80-5AF0-3BA1-4E22-3A564F725DC8}"/>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250599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6D48-4843-7874-FDB6-9A49FCA0137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09BBCE4-7175-3DE8-CD41-E30CA8FBD9FA}"/>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4" name="Footer Placeholder 3">
            <a:extLst>
              <a:ext uri="{FF2B5EF4-FFF2-40B4-BE49-F238E27FC236}">
                <a16:creationId xmlns:a16="http://schemas.microsoft.com/office/drawing/2014/main" id="{6A3B9BED-182B-590B-4634-3750E7FBE3B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52624-641A-06F6-CBF2-B218A297E13D}"/>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123344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1ACA5-26A9-EA9C-A7BF-E2E950FC3CD1}"/>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3" name="Footer Placeholder 2">
            <a:extLst>
              <a:ext uri="{FF2B5EF4-FFF2-40B4-BE49-F238E27FC236}">
                <a16:creationId xmlns:a16="http://schemas.microsoft.com/office/drawing/2014/main" id="{3443EEA6-1D62-9714-C039-21706EDF619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9E8E389-7F79-16F5-2CED-14DDCB97FE73}"/>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39585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AF1D-B328-D2E4-6B4E-B63984076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10E46A-0B49-8C86-0D22-EFD8F31CC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3747480-739E-4CA0-512E-92D5F9A0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8B1A1-DE43-55DC-DB6D-873A18BC686E}"/>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6" name="Footer Placeholder 5">
            <a:extLst>
              <a:ext uri="{FF2B5EF4-FFF2-40B4-BE49-F238E27FC236}">
                <a16:creationId xmlns:a16="http://schemas.microsoft.com/office/drawing/2014/main" id="{A1670ADA-D4EB-53E9-64CA-BCECBA98B0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42B4E1-2CC5-22A7-BD17-61E2BF492CD6}"/>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346193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7663-419C-4315-7811-1F8C65943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200E7ED-1EE8-02E2-FB12-0A4B1545F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EB1413-4C29-0731-6C7B-84793679A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F5F26-D153-B1A5-F566-FED007A78A0B}"/>
              </a:ext>
            </a:extLst>
          </p:cNvPr>
          <p:cNvSpPr>
            <a:spLocks noGrp="1"/>
          </p:cNvSpPr>
          <p:nvPr>
            <p:ph type="dt" sz="half" idx="10"/>
          </p:nvPr>
        </p:nvSpPr>
        <p:spPr/>
        <p:txBody>
          <a:bodyPr/>
          <a:lstStyle/>
          <a:p>
            <a:fld id="{57A09FBF-1163-4955-BF38-75995C9640BC}" type="datetimeFigureOut">
              <a:rPr lang="en-CA" smtClean="0"/>
              <a:t>2023-09-19</a:t>
            </a:fld>
            <a:endParaRPr lang="en-CA"/>
          </a:p>
        </p:txBody>
      </p:sp>
      <p:sp>
        <p:nvSpPr>
          <p:cNvPr id="6" name="Footer Placeholder 5">
            <a:extLst>
              <a:ext uri="{FF2B5EF4-FFF2-40B4-BE49-F238E27FC236}">
                <a16:creationId xmlns:a16="http://schemas.microsoft.com/office/drawing/2014/main" id="{FE5B8B2B-4173-0370-C7E9-E249BBB857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F4BDF6-193C-5DB4-48D4-BE7869E94BDF}"/>
              </a:ext>
            </a:extLst>
          </p:cNvPr>
          <p:cNvSpPr>
            <a:spLocks noGrp="1"/>
          </p:cNvSpPr>
          <p:nvPr>
            <p:ph type="sldNum" sz="quarter" idx="12"/>
          </p:nvPr>
        </p:nvSpPr>
        <p:spPr/>
        <p:txBody>
          <a:bodyPr/>
          <a:lstStyle/>
          <a:p>
            <a:fld id="{ECB42346-D397-4A8B-B924-27EED93C950A}" type="slidenum">
              <a:rPr lang="en-CA" smtClean="0"/>
              <a:t>‹#›</a:t>
            </a:fld>
            <a:endParaRPr lang="en-CA"/>
          </a:p>
        </p:txBody>
      </p:sp>
    </p:spTree>
    <p:extLst>
      <p:ext uri="{BB962C8B-B14F-4D97-AF65-F5344CB8AC3E}">
        <p14:creationId xmlns:p14="http://schemas.microsoft.com/office/powerpoint/2010/main" val="255996140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AB8C3-ADDA-492D-EB08-4CCC46E22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A0B862-9F2D-F427-B46F-F52D2AC1D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B64BB3-C9CE-4A7F-A6D3-19C20DC55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09FBF-1163-4955-BF38-75995C9640BC}" type="datetimeFigureOut">
              <a:rPr lang="en-CA" smtClean="0"/>
              <a:t>2023-09-19</a:t>
            </a:fld>
            <a:endParaRPr lang="en-CA"/>
          </a:p>
        </p:txBody>
      </p:sp>
      <p:sp>
        <p:nvSpPr>
          <p:cNvPr id="5" name="Footer Placeholder 4">
            <a:extLst>
              <a:ext uri="{FF2B5EF4-FFF2-40B4-BE49-F238E27FC236}">
                <a16:creationId xmlns:a16="http://schemas.microsoft.com/office/drawing/2014/main" id="{9171DBE0-707A-7988-4A55-58EA4E524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07092BE-5731-2F11-D302-FC0744B4B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42346-D397-4A8B-B924-27EED93C950A}" type="slidenum">
              <a:rPr lang="en-CA" smtClean="0"/>
              <a:t>‹#›</a:t>
            </a:fld>
            <a:endParaRPr lang="en-CA"/>
          </a:p>
        </p:txBody>
      </p:sp>
    </p:spTree>
    <p:extLst>
      <p:ext uri="{BB962C8B-B14F-4D97-AF65-F5344CB8AC3E}">
        <p14:creationId xmlns:p14="http://schemas.microsoft.com/office/powerpoint/2010/main" val="288559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301-CC53-80CF-B40D-F9C24BF8CE83}"/>
              </a:ext>
            </a:extLst>
          </p:cNvPr>
          <p:cNvSpPr>
            <a:spLocks noGrp="1"/>
          </p:cNvSpPr>
          <p:nvPr>
            <p:ph type="ctrTitle"/>
          </p:nvPr>
        </p:nvSpPr>
        <p:spPr/>
        <p:txBody>
          <a:bodyPr/>
          <a:lstStyle/>
          <a:p>
            <a:r>
              <a:rPr lang="en-CA" dirty="0"/>
              <a:t>Health Canada Overview from Wikipedia</a:t>
            </a:r>
          </a:p>
        </p:txBody>
      </p:sp>
      <p:sp>
        <p:nvSpPr>
          <p:cNvPr id="3" name="Subtitle 2">
            <a:extLst>
              <a:ext uri="{FF2B5EF4-FFF2-40B4-BE49-F238E27FC236}">
                <a16:creationId xmlns:a16="http://schemas.microsoft.com/office/drawing/2014/main" id="{A0638462-5648-9A5C-C131-A292BAD432DA}"/>
              </a:ext>
            </a:extLst>
          </p:cNvPr>
          <p:cNvSpPr>
            <a:spLocks noGrp="1"/>
          </p:cNvSpPr>
          <p:nvPr>
            <p:ph type="subTitle" idx="1"/>
          </p:nvPr>
        </p:nvSpPr>
        <p:spPr/>
        <p:txBody>
          <a:bodyPr/>
          <a:lstStyle/>
          <a:p>
            <a:r>
              <a:rPr lang="en-CA" dirty="0"/>
              <a:t>13 April 2023</a:t>
            </a:r>
          </a:p>
        </p:txBody>
      </p:sp>
    </p:spTree>
    <p:extLst>
      <p:ext uri="{BB962C8B-B14F-4D97-AF65-F5344CB8AC3E}">
        <p14:creationId xmlns:p14="http://schemas.microsoft.com/office/powerpoint/2010/main" val="279981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29B2-8647-E969-78E3-637DFB71C1B2}"/>
              </a:ext>
            </a:extLst>
          </p:cNvPr>
          <p:cNvSpPr>
            <a:spLocks noGrp="1"/>
          </p:cNvSpPr>
          <p:nvPr>
            <p:ph type="title"/>
          </p:nvPr>
        </p:nvSpPr>
        <p:spPr/>
        <p:txBody>
          <a:bodyPr/>
          <a:lstStyle/>
          <a:p>
            <a:r>
              <a:rPr lang="en-CA" dirty="0"/>
              <a:t>Slide 1</a:t>
            </a:r>
          </a:p>
        </p:txBody>
      </p:sp>
      <p:sp>
        <p:nvSpPr>
          <p:cNvPr id="3" name="Content Placeholder 2">
            <a:extLst>
              <a:ext uri="{FF2B5EF4-FFF2-40B4-BE49-F238E27FC236}">
                <a16:creationId xmlns:a16="http://schemas.microsoft.com/office/drawing/2014/main" id="{98B501BE-DC00-91FC-CD04-DDDDE6F2D09B}"/>
              </a:ext>
            </a:extLst>
          </p:cNvPr>
          <p:cNvSpPr>
            <a:spLocks noGrp="1"/>
          </p:cNvSpPr>
          <p:nvPr>
            <p:ph idx="1"/>
          </p:nvPr>
        </p:nvSpPr>
        <p:spPr/>
        <p:txBody>
          <a:bodyPr/>
          <a:lstStyle/>
          <a:p>
            <a:pPr marL="0" indent="0">
              <a:buNone/>
            </a:pPr>
            <a:r>
              <a:rPr lang="en-CA" dirty="0"/>
              <a:t>Health Canada (HC; French: </a:t>
            </a:r>
            <a:r>
              <a:rPr lang="en-CA" dirty="0" err="1"/>
              <a:t>Santé</a:t>
            </a:r>
            <a:r>
              <a:rPr lang="en-CA" dirty="0"/>
              <a:t> Canada, SC)[NB 1] is the department of the Government of Canada responsible for national health policy. The department itself is also responsible for numerous federal health-related agencies, including the Canadian Food Inspection Agency (CFIA) and the Public Health Agency of Canada (PHAC), among others. These organizations help to ensure compliance with federal law in a variety of healthcare, agricultural, and pharmaceutical activities. This responsibility also involves extensive collaboration with various other federal- and provincial-level organizations in order to ensure the safety of food, health, and pharmaceutical products—including the regulation of health research and pharmaceutical manufacturing/testing facilities.</a:t>
            </a:r>
          </a:p>
        </p:txBody>
      </p:sp>
    </p:spTree>
    <p:extLst>
      <p:ext uri="{BB962C8B-B14F-4D97-AF65-F5344CB8AC3E}">
        <p14:creationId xmlns:p14="http://schemas.microsoft.com/office/powerpoint/2010/main" val="407553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E7D6-2986-8228-9443-66A7B7F5DD67}"/>
              </a:ext>
            </a:extLst>
          </p:cNvPr>
          <p:cNvSpPr>
            <a:spLocks noGrp="1"/>
          </p:cNvSpPr>
          <p:nvPr>
            <p:ph type="title"/>
          </p:nvPr>
        </p:nvSpPr>
        <p:spPr/>
        <p:txBody>
          <a:bodyPr/>
          <a:lstStyle/>
          <a:p>
            <a:r>
              <a:rPr lang="en-CA" dirty="0"/>
              <a:t>Slide 2</a:t>
            </a:r>
          </a:p>
        </p:txBody>
      </p:sp>
      <p:sp>
        <p:nvSpPr>
          <p:cNvPr id="3" name="Content Placeholder 2">
            <a:extLst>
              <a:ext uri="{FF2B5EF4-FFF2-40B4-BE49-F238E27FC236}">
                <a16:creationId xmlns:a16="http://schemas.microsoft.com/office/drawing/2014/main" id="{4135572A-FED7-D0D7-AB45-5D9530B6DA72}"/>
              </a:ext>
            </a:extLst>
          </p:cNvPr>
          <p:cNvSpPr>
            <a:spLocks noGrp="1"/>
          </p:cNvSpPr>
          <p:nvPr>
            <p:ph idx="1"/>
          </p:nvPr>
        </p:nvSpPr>
        <p:spPr/>
        <p:txBody>
          <a:bodyPr/>
          <a:lstStyle/>
          <a:p>
            <a:pPr marL="0" indent="0">
              <a:buNone/>
            </a:pPr>
            <a:r>
              <a:rPr lang="en-CA" dirty="0"/>
              <a:t>The department is responsible to Parliament through the minister of health—presently Jean-Yves Duclos—as part of the federal health portfolio.[3] The minister is assisted by the associate minister of health, and minister of mental health and addictions—presently Carolyn Bennett. The deputy minister of health, the senior most civil servant within the department, is responsible for the day-to-day leadership and operations of the department and reports directly to the minister.</a:t>
            </a:r>
          </a:p>
        </p:txBody>
      </p:sp>
    </p:spTree>
    <p:extLst>
      <p:ext uri="{BB962C8B-B14F-4D97-AF65-F5344CB8AC3E}">
        <p14:creationId xmlns:p14="http://schemas.microsoft.com/office/powerpoint/2010/main" val="177159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952-0789-1EAC-5599-E57067AB69B7}"/>
              </a:ext>
            </a:extLst>
          </p:cNvPr>
          <p:cNvSpPr>
            <a:spLocks noGrp="1"/>
          </p:cNvSpPr>
          <p:nvPr>
            <p:ph type="title"/>
          </p:nvPr>
        </p:nvSpPr>
        <p:spPr/>
        <p:txBody>
          <a:bodyPr/>
          <a:lstStyle/>
          <a:p>
            <a:r>
              <a:rPr lang="en-CA" dirty="0"/>
              <a:t>Slide 3</a:t>
            </a:r>
          </a:p>
        </p:txBody>
      </p:sp>
      <p:sp>
        <p:nvSpPr>
          <p:cNvPr id="3" name="Content Placeholder 2">
            <a:extLst>
              <a:ext uri="{FF2B5EF4-FFF2-40B4-BE49-F238E27FC236}">
                <a16:creationId xmlns:a16="http://schemas.microsoft.com/office/drawing/2014/main" id="{8CC02101-62D8-53A3-41DB-CF52B4734A2C}"/>
              </a:ext>
            </a:extLst>
          </p:cNvPr>
          <p:cNvSpPr>
            <a:spLocks noGrp="1"/>
          </p:cNvSpPr>
          <p:nvPr>
            <p:ph idx="1"/>
          </p:nvPr>
        </p:nvSpPr>
        <p:spPr/>
        <p:txBody>
          <a:bodyPr/>
          <a:lstStyle/>
          <a:p>
            <a:pPr marL="0" indent="0">
              <a:buNone/>
            </a:pPr>
            <a:r>
              <a:rPr lang="en-CA" dirty="0"/>
              <a:t>Originally created as the "Department of Health" in 1919—in the wake of the Spanish flu crisis[4]—what is known as Health Canada today was formed in 1993 from the former Health and Welfare Canada department (established in 1944), which split into two separate units; the other department being Human Resources and Labour Canada.[5]</a:t>
            </a:r>
          </a:p>
        </p:txBody>
      </p:sp>
    </p:spTree>
    <p:extLst>
      <p:ext uri="{BB962C8B-B14F-4D97-AF65-F5344CB8AC3E}">
        <p14:creationId xmlns:p14="http://schemas.microsoft.com/office/powerpoint/2010/main" val="335276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287</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Health Canada Overview from Wikipedia</vt:lpstr>
      <vt:lpstr>Slide 1</vt:lpstr>
      <vt:lpstr>Slide 2</vt:lpstr>
      <vt:lpstr>Slide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Canada Overview from Wikipedia</dc:title>
  <dc:creator>Test Author One</dc:creator>
  <cp:lastModifiedBy>Test last_modified_by One</cp:lastModifiedBy>
  <cp:revision>1</cp:revision>
  <dcterms:created xsi:type="dcterms:W3CDTF">2023-09-19T17:08:32Z</dcterms:created>
  <dcterms:modified xsi:type="dcterms:W3CDTF">2023-09-19T17:10:39Z</dcterms:modified>
</cp:coreProperties>
</file>