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9"/>
  </p:notesMasterIdLst>
  <p:sldIdLst>
    <p:sldId id="321" r:id="rId7"/>
    <p:sldId id="350" r:id="rId8"/>
    <p:sldId id="351" r:id="rId9"/>
    <p:sldId id="353" r:id="rId10"/>
    <p:sldId id="354" r:id="rId11"/>
    <p:sldId id="355" r:id="rId12"/>
    <p:sldId id="352" r:id="rId13"/>
    <p:sldId id="356" r:id="rId14"/>
    <p:sldId id="357" r:id="rId15"/>
    <p:sldId id="358" r:id="rId16"/>
    <p:sldId id="359" r:id="rId17"/>
    <p:sldId id="360" r:id="rId18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3"/>
            <p14:sldId id="354"/>
            <p14:sldId id="355"/>
            <p14:sldId id="352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Using Kernels and Unified Shared Memory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67377-F44F-9212-81EF-D1988C8D8B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Explicit memory movement between host and device</a:t>
            </a:r>
          </a:p>
          <a:p>
            <a:pPr lvl="1"/>
            <a:r>
              <a:rPr lang="en-US" dirty="0"/>
              <a:t>Utilize </a:t>
            </a:r>
            <a:r>
              <a:rPr lang="en-US" dirty="0" err="1"/>
              <a:t>memcpy</a:t>
            </a:r>
            <a:r>
              <a:rPr lang="en-US" dirty="0"/>
              <a:t>  to specify source and destination</a:t>
            </a:r>
          </a:p>
          <a:p>
            <a:endParaRPr lang="en-US" dirty="0"/>
          </a:p>
          <a:p>
            <a:r>
              <a:rPr lang="en-US" dirty="0"/>
              <a:t>Memory movement can also be implicit</a:t>
            </a:r>
          </a:p>
          <a:p>
            <a:pPr lvl="1"/>
            <a:r>
              <a:rPr lang="en-US" dirty="0"/>
              <a:t>Memory allocation must be specified as shared</a:t>
            </a:r>
          </a:p>
          <a:p>
            <a:pPr lvl="1"/>
            <a:r>
              <a:rPr lang="en-US" dirty="0"/>
              <a:t>Compiler will handle copies and movement as needed</a:t>
            </a:r>
          </a:p>
          <a:p>
            <a:pPr lvl="1"/>
            <a:r>
              <a:rPr lang="en-US" dirty="0"/>
              <a:t>Safer but not as optimized as explicit </a:t>
            </a:r>
            <a:r>
              <a:rPr lang="en-US" dirty="0" err="1"/>
              <a:t>contrl</a:t>
            </a:r>
            <a:endParaRPr lang="en-US" dirty="0"/>
          </a:p>
          <a:p>
            <a:pPr lvl="1"/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773417-BFBF-652B-4445-01299FC1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Movement with USM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10AE74-AAC1-7053-F79C-66F7D97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" y="2032456"/>
            <a:ext cx="6181872" cy="4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93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8BAF9-33E9-61D8-D554-BF185250D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Buffers can be used as an alternative to USM</a:t>
            </a:r>
          </a:p>
          <a:p>
            <a:r>
              <a:rPr lang="en-US" dirty="0"/>
              <a:t>High-level abstraction for data</a:t>
            </a:r>
          </a:p>
          <a:p>
            <a:pPr lvl="1"/>
            <a:r>
              <a:rPr lang="en-US" dirty="0"/>
              <a:t>Data is not tied to single memory location</a:t>
            </a:r>
          </a:p>
          <a:p>
            <a:pPr lvl="1"/>
            <a:r>
              <a:rPr lang="en-US" dirty="0"/>
              <a:t>Both host and device can access the buffer</a:t>
            </a:r>
          </a:p>
          <a:p>
            <a:r>
              <a:rPr lang="en-US" dirty="0"/>
              <a:t>Data from a buffer cannot be directly managed</a:t>
            </a:r>
          </a:p>
          <a:p>
            <a:pPr lvl="1"/>
            <a:r>
              <a:rPr lang="en-US" dirty="0"/>
              <a:t>Must make use of accessor object </a:t>
            </a:r>
          </a:p>
          <a:p>
            <a:pPr lvl="1"/>
            <a:r>
              <a:rPr lang="en-US" dirty="0"/>
              <a:t>Accessor objects can be read only, write only, or both</a:t>
            </a:r>
          </a:p>
          <a:p>
            <a:pPr lvl="1"/>
            <a:r>
              <a:rPr lang="en-US" dirty="0"/>
              <a:t>Accessor objects must be created in reference to a particular buffer</a:t>
            </a:r>
          </a:p>
          <a:p>
            <a:pPr marL="46196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6A66E-3B4E-8F80-A377-5DE783C1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Buffers </a:t>
            </a:r>
          </a:p>
        </p:txBody>
      </p:sp>
    </p:spTree>
    <p:extLst>
      <p:ext uri="{BB962C8B-B14F-4D97-AF65-F5344CB8AC3E}">
        <p14:creationId xmlns:p14="http://schemas.microsoft.com/office/powerpoint/2010/main" val="3735096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20FC7-10A1-60FC-DBCC-33575FD06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8757A-8F43-E0B3-2642-A9AC997C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and Accessor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8DB749-8E43-656C-B2F7-5E438988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1" y="1116013"/>
            <a:ext cx="8995085" cy="46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304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Framework for SYCL/DPC++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dirty="0"/>
              <a:t>Single Source</a:t>
            </a:r>
          </a:p>
          <a:p>
            <a:pPr lvl="1"/>
            <a:r>
              <a:rPr lang="en-US" sz="2000" dirty="0"/>
              <a:t>Both host code and device code exist in the same file</a:t>
            </a:r>
            <a:endParaRPr lang="en-US" dirty="0"/>
          </a:p>
          <a:p>
            <a:r>
              <a:rPr lang="en-US" dirty="0"/>
              <a:t>Application Code</a:t>
            </a:r>
          </a:p>
          <a:p>
            <a:pPr lvl="1"/>
            <a:r>
              <a:rPr lang="en-US" sz="2000" dirty="0"/>
              <a:t>Setting up devices</a:t>
            </a:r>
          </a:p>
          <a:p>
            <a:pPr lvl="1"/>
            <a:r>
              <a:rPr lang="en-US" sz="2000" dirty="0"/>
              <a:t>Managing queues for different tasks</a:t>
            </a:r>
          </a:p>
          <a:p>
            <a:pPr lvl="1"/>
            <a:r>
              <a:rPr lang="en-US" sz="2000" dirty="0"/>
              <a:t>Allocating data for devices</a:t>
            </a:r>
          </a:p>
          <a:p>
            <a:r>
              <a:rPr lang="en-US" dirty="0"/>
              <a:t>Kernel Code</a:t>
            </a:r>
          </a:p>
          <a:p>
            <a:pPr lvl="1"/>
            <a:r>
              <a:rPr lang="en-US" sz="2000" dirty="0"/>
              <a:t>Any code that runs on the target devices</a:t>
            </a:r>
          </a:p>
          <a:p>
            <a:pPr lvl="1"/>
            <a:r>
              <a:rPr lang="en-US" sz="2000" dirty="0"/>
              <a:t>Typically expressed as a lambda function</a:t>
            </a:r>
          </a:p>
          <a:p>
            <a:pPr lvl="1"/>
            <a:r>
              <a:rPr lang="en-US" sz="2000" dirty="0"/>
              <a:t>Certain restrictions</a:t>
            </a:r>
          </a:p>
          <a:p>
            <a:pPr lvl="2"/>
            <a:r>
              <a:rPr lang="en-US" sz="1400" dirty="0"/>
              <a:t>Dynamic memory allocation</a:t>
            </a:r>
          </a:p>
          <a:p>
            <a:pPr lvl="2"/>
            <a:r>
              <a:rPr lang="en-US" sz="1400" dirty="0"/>
              <a:t>Static variables</a:t>
            </a:r>
          </a:p>
          <a:p>
            <a:pPr lvl="2"/>
            <a:r>
              <a:rPr lang="en-US" sz="1400" dirty="0"/>
              <a:t>Function pointers</a:t>
            </a:r>
          </a:p>
          <a:p>
            <a:pPr lvl="2"/>
            <a:r>
              <a:rPr lang="en-US" sz="1400" dirty="0"/>
              <a:t>Etc.</a:t>
            </a:r>
          </a:p>
          <a:p>
            <a:pPr lvl="2"/>
            <a:endParaRPr lang="en-US" sz="140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Writing Code for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33117" y="1009803"/>
            <a:ext cx="8912972" cy="5078791"/>
          </a:xfrm>
        </p:spPr>
        <p:txBody>
          <a:bodyPr/>
          <a:lstStyle/>
          <a:p>
            <a:r>
              <a:rPr lang="en-US" dirty="0"/>
              <a:t>C++ Lambda Functions</a:t>
            </a:r>
          </a:p>
          <a:p>
            <a:pPr lvl="1"/>
            <a:r>
              <a:rPr lang="en-US" dirty="0"/>
              <a:t>Very common practice for parallel programming</a:t>
            </a:r>
          </a:p>
          <a:p>
            <a:pPr lvl="1"/>
            <a:r>
              <a:rPr lang="en-US" dirty="0"/>
              <a:t>Used to create anonymous, inline functions</a:t>
            </a:r>
          </a:p>
          <a:p>
            <a:pPr lvl="1"/>
            <a:r>
              <a:rPr lang="en-US" dirty="0"/>
              <a:t>[capture-list] (params) -&gt; return {body}</a:t>
            </a:r>
          </a:p>
          <a:p>
            <a:pPr lvl="2"/>
            <a:r>
              <a:rPr lang="en-US" dirty="0"/>
              <a:t>Capture list is the set of variables to be returned</a:t>
            </a:r>
          </a:p>
          <a:p>
            <a:pPr lvl="2"/>
            <a:r>
              <a:rPr lang="en-US" dirty="0"/>
              <a:t>Params is set of variables being passed in</a:t>
            </a:r>
          </a:p>
          <a:p>
            <a:pPr lvl="2"/>
            <a:r>
              <a:rPr lang="en-US" dirty="0"/>
              <a:t>Return is the return type</a:t>
            </a:r>
          </a:p>
          <a:p>
            <a:pPr lvl="2"/>
            <a:r>
              <a:rPr lang="en-US" dirty="0"/>
              <a:t>Body is the function code</a:t>
            </a:r>
          </a:p>
          <a:p>
            <a:pPr lvl="2"/>
            <a:r>
              <a:rPr lang="en-US" dirty="0"/>
              <a:t>Capture list and params can be by value or reference</a:t>
            </a:r>
          </a:p>
          <a:p>
            <a:r>
              <a:rPr lang="en-US" dirty="0"/>
              <a:t>SYCL Restrictions</a:t>
            </a:r>
          </a:p>
          <a:p>
            <a:pPr lvl="1"/>
            <a:r>
              <a:rPr lang="en-US" dirty="0"/>
              <a:t>Capture list and params must be by value only</a:t>
            </a:r>
          </a:p>
          <a:p>
            <a:pPr lvl="1"/>
            <a:r>
              <a:rPr lang="en-US" dirty="0"/>
              <a:t>Return type must be void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937BE-3349-7806-D644-BA1F601C9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9931" y="1101945"/>
            <a:ext cx="11657824" cy="5078791"/>
          </a:xfrm>
        </p:spPr>
        <p:txBody>
          <a:bodyPr/>
          <a:lstStyle/>
          <a:p>
            <a:r>
              <a:rPr lang="en-US" dirty="0"/>
              <a:t>Single Task</a:t>
            </a:r>
          </a:p>
          <a:p>
            <a:pPr lvl="1"/>
            <a:r>
              <a:rPr lang="en-US" dirty="0"/>
              <a:t>Executes a single instance of a function on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Parallel For</a:t>
            </a:r>
          </a:p>
          <a:p>
            <a:pPr lvl="1"/>
            <a:r>
              <a:rPr lang="en-US" dirty="0"/>
              <a:t>Executes multiple instances based on a range parameter</a:t>
            </a:r>
          </a:p>
          <a:p>
            <a:pPr lvl="1"/>
            <a:r>
              <a:rPr lang="en-US" dirty="0"/>
              <a:t>Should not be thought of as a “for loop”</a:t>
            </a:r>
          </a:p>
          <a:p>
            <a:pPr lvl="1"/>
            <a:r>
              <a:rPr lang="en-US" dirty="0"/>
              <a:t>Multiple instances are run at the same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D868B5-F255-F229-67F9-681CFDD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1B8-E175-36CA-1A98-27A70F9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47" y="1994116"/>
            <a:ext cx="3777923" cy="1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75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2D2B-3002-094A-837C-0F574FC4E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Parallel for is the most common type of Kernel</a:t>
            </a:r>
          </a:p>
          <a:p>
            <a:r>
              <a:rPr lang="en-US" dirty="0"/>
              <a:t>Best at exploiting “embarrassing data parallelism”</a:t>
            </a:r>
          </a:p>
          <a:p>
            <a:pPr lvl="1"/>
            <a:r>
              <a:rPr lang="en-US" dirty="0"/>
              <a:t>Embarrassing parallelism requires little effort to separate tasks</a:t>
            </a:r>
          </a:p>
          <a:p>
            <a:pPr lvl="1"/>
            <a:r>
              <a:rPr lang="en-US" dirty="0"/>
              <a:t>Common when tasks have little to no dependency</a:t>
            </a:r>
          </a:p>
          <a:p>
            <a:pPr lvl="1"/>
            <a:r>
              <a:rPr lang="en-US" dirty="0"/>
              <a:t>Ex: Manipulating pixels in an image, matrix multiplication</a:t>
            </a:r>
          </a:p>
          <a:p>
            <a:r>
              <a:rPr lang="en-US" dirty="0"/>
              <a:t>Must specify ranges when calling parallel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DF18CF-8908-B61B-F480-08097730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54C9-8A8E-AF76-F77D-EA18E324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8" b="4038"/>
          <a:stretch/>
        </p:blipFill>
        <p:spPr>
          <a:xfrm>
            <a:off x="7948247" y="3246797"/>
            <a:ext cx="3765454" cy="2948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190AA-D0F3-12D4-4DA3-4CDD3DB4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7" y="4403458"/>
            <a:ext cx="6998217" cy="6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47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D3AFAF-0251-7027-7900-7D702CB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on FPGA via SYCL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951DE2-D3C5-1C81-F42F-79BB097BB2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Spatial pipeline</a:t>
            </a:r>
          </a:p>
          <a:p>
            <a:pPr lvl="1"/>
            <a:r>
              <a:rPr lang="en-US" dirty="0"/>
              <a:t>We can fill a pipeline with different tasks of a kernel</a:t>
            </a:r>
          </a:p>
          <a:p>
            <a:pPr lvl="1"/>
            <a:r>
              <a:rPr lang="en-US" dirty="0"/>
              <a:t>Consider effects on clock frequency</a:t>
            </a:r>
          </a:p>
          <a:p>
            <a:pPr lvl="1"/>
            <a:r>
              <a:rPr lang="en-US" dirty="0"/>
              <a:t>Routing issues as placement increases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F7602-502C-862F-7D90-C69B8B6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87" y="1960603"/>
            <a:ext cx="5598622" cy="40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39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Kernels on FPGAs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89755A6-4DCA-EE74-5C4D-F945FD3E88F0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dirty="0"/>
              <a:t>Multiple kernels can run on FPGA</a:t>
            </a:r>
          </a:p>
          <a:p>
            <a:r>
              <a:rPr lang="en-US" dirty="0"/>
              <a:t>Kernels can run concurrently</a:t>
            </a:r>
          </a:p>
          <a:p>
            <a:r>
              <a:rPr lang="en-US" dirty="0"/>
              <a:t>Each kernel occupies its own space</a:t>
            </a:r>
          </a:p>
          <a:p>
            <a:endParaRPr lang="en-US" dirty="0"/>
          </a:p>
          <a:p>
            <a:pPr marL="803275" lvl="2" indent="0">
              <a:buNone/>
            </a:pPr>
            <a:endParaRPr lang="en-US" sz="140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A06A2-FB81-0C34-D5C6-54CAC41E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48" y="2752956"/>
            <a:ext cx="5432346" cy="2729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D11D4-99F1-3F8A-4B81-DAED47D00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manage data between host and device?</a:t>
            </a:r>
          </a:p>
          <a:p>
            <a:r>
              <a:rPr lang="en-US" dirty="0"/>
              <a:t>Device needs to data to run</a:t>
            </a:r>
          </a:p>
          <a:p>
            <a:r>
              <a:rPr lang="en-US" dirty="0"/>
              <a:t>Host needs to get data back from device</a:t>
            </a:r>
          </a:p>
          <a:p>
            <a:r>
              <a:rPr lang="en-US" dirty="0"/>
              <a:t>3 types of memory:</a:t>
            </a:r>
          </a:p>
          <a:p>
            <a:pPr lvl="1"/>
            <a:r>
              <a:rPr lang="en-US" dirty="0"/>
              <a:t>Device allocations: kernels can read and write but host cannot</a:t>
            </a:r>
          </a:p>
          <a:p>
            <a:pPr lvl="1"/>
            <a:r>
              <a:rPr lang="en-US" dirty="0"/>
              <a:t>Host allocations: host memory that can accessed remotely by device via bus like PCI-express</a:t>
            </a:r>
          </a:p>
          <a:p>
            <a:pPr lvl="1"/>
            <a:r>
              <a:rPr lang="en-US" dirty="0"/>
              <a:t>Shared allocations: memory that can migrate from host to device freely automatically</a:t>
            </a:r>
          </a:p>
          <a:p>
            <a:pPr lvl="2"/>
            <a:r>
              <a:rPr lang="en-US" dirty="0"/>
              <a:t>Device no longer must use bus system to write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5D230-EC7A-82A1-E22C-B502E161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Shared Memory	</a:t>
            </a:r>
          </a:p>
        </p:txBody>
      </p:sp>
    </p:spTree>
    <p:extLst>
      <p:ext uri="{BB962C8B-B14F-4D97-AF65-F5344CB8AC3E}">
        <p14:creationId xmlns:p14="http://schemas.microsoft.com/office/powerpoint/2010/main" val="136951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1E1A93-9E62-2052-C355-20C2E3CFD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3831854" cy="6595273"/>
          </a:xfrm>
        </p:spPr>
        <p:txBody>
          <a:bodyPr/>
          <a:lstStyle/>
          <a:p>
            <a:r>
              <a:rPr lang="en-US" dirty="0"/>
              <a:t>USM is a pointer-based strategy</a:t>
            </a:r>
          </a:p>
          <a:p>
            <a:r>
              <a:rPr lang="en-US" dirty="0"/>
              <a:t>Memory is dynamically allocated via malloc or new</a:t>
            </a:r>
          </a:p>
          <a:p>
            <a:r>
              <a:rPr lang="en-US" dirty="0"/>
              <a:t>Different functions to differentiate between host or device</a:t>
            </a:r>
          </a:p>
          <a:p>
            <a:r>
              <a:rPr lang="en-US" dirty="0"/>
              <a:t>Returns pointers to memory</a:t>
            </a:r>
          </a:p>
          <a:p>
            <a:r>
              <a:rPr lang="en-US" dirty="0"/>
              <a:t>Memory must be freed when program ends</a:t>
            </a:r>
          </a:p>
          <a:p>
            <a:pPr marL="5539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34473-3490-8AC1-A81E-95BACA99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 with USM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1D27FE-A8D1-C885-B302-FFC8DFF4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37" y="3606785"/>
            <a:ext cx="8367215" cy="21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8275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3967</TotalTime>
  <Words>550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Framework for SYCL/DPC++</vt:lpstr>
      <vt:lpstr>Writing Code for Kernels</vt:lpstr>
      <vt:lpstr>Different Types of Kernels</vt:lpstr>
      <vt:lpstr>Parallel For</vt:lpstr>
      <vt:lpstr>Pipelining on FPGA via SYCL</vt:lpstr>
      <vt:lpstr>Kernels on FPGAs</vt:lpstr>
      <vt:lpstr>Unified Shared Memory </vt:lpstr>
      <vt:lpstr>Managing Memory with USM</vt:lpstr>
      <vt:lpstr>Memory Movement with USM</vt:lpstr>
      <vt:lpstr>Using Buffers </vt:lpstr>
      <vt:lpstr>Buffer and Accessor Example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Philpot,Dylan Andrew</cp:lastModifiedBy>
  <cp:revision>150</cp:revision>
  <dcterms:created xsi:type="dcterms:W3CDTF">2017-01-16T21:37:43Z</dcterms:created>
  <dcterms:modified xsi:type="dcterms:W3CDTF">2022-11-13T16:10:14Z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