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9" r:id="rId2"/>
    <p:sldMasterId id="2147483648" r:id="rId3"/>
  </p:sldMasterIdLst>
  <p:notesMasterIdLst>
    <p:notesMasterId r:id="rId19"/>
  </p:notesMasterIdLst>
  <p:sldIdLst>
    <p:sldId id="273" r:id="rId4"/>
    <p:sldId id="275" r:id="rId5"/>
    <p:sldId id="276" r:id="rId6"/>
    <p:sldId id="279" r:id="rId7"/>
    <p:sldId id="280" r:id="rId8"/>
    <p:sldId id="28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938" y="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3C5F8-B485-49E0-8F29-8B3CDC822A55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B82C7-1BE7-4E90-92FB-8CD68061F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9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864000" lvl="1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296000" lvl="2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728000" lvl="3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160000" lvl="4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409F8B4-CC0D-48A7-9B13-96B5DEF2BD3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12/3/2022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37818B4-5EE8-47A0-A588-B6C8E50EA87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81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001642" y="3027570"/>
            <a:ext cx="8205788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Reconfigurable Computing 2</a:t>
            </a:r>
          </a:p>
          <a:p>
            <a:pPr marL="223221" indent="0" algn="ctr">
              <a:buNone/>
            </a:pPr>
            <a:r>
              <a:rPr lang="en-US" sz="2400" u="sng" dirty="0"/>
              <a:t>Using SYCL and DPC++ for FPGAs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 advTm="2697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Loop-carried Memory Dependencies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952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Compiler attempts to statically determine dependencies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Some statements assumed dependent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Precise dependence information improves pipeline parallelism generated by compiler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Loop-carried Memory Dependence Examples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98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Basic true-dependence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Each iteration reads from the location written to in the previous iteration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Pipeline cannot generate new iteration until previous  is done.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1280160" y="4114800"/>
            <a:ext cx="5740200" cy="219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Loop-carried Memory Dependence Examples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4024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Statically-unknown indexing expression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Compiler cannot infer the true access pattern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Statements assumed dependent for all iterations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Picture 109"/>
          <p:cNvPicPr/>
          <p:nvPr/>
        </p:nvPicPr>
        <p:blipFill>
          <a:blip r:embed="rId2"/>
          <a:stretch/>
        </p:blipFill>
        <p:spPr>
          <a:xfrm>
            <a:off x="1097280" y="3713040"/>
            <a:ext cx="7132320" cy="227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Loop-carried Memory Dependence Examples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4060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Loop-independent dependence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Dependencies only spanning one iteration of a loop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Don’t affect compiler’s datapath generation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3" name="Picture 112"/>
          <p:cNvPicPr/>
          <p:nvPr/>
        </p:nvPicPr>
        <p:blipFill>
          <a:blip r:embed="rId2"/>
          <a:stretch/>
        </p:blipFill>
        <p:spPr>
          <a:xfrm>
            <a:off x="1097280" y="3436920"/>
            <a:ext cx="3840480" cy="305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Loop-carried dependence distance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4096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Number of iterations between the source and sink of the dependency.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Iteration k may not execute until iteration k-10 has completed, so the distance is 10 iterations.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1371600" y="3934080"/>
            <a:ext cx="5303520" cy="1749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ivdep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4132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ivdep informs the compiler that no reads/writes in a loop have dependencies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generated datapath will issue new iterations every cycle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ivdep(a) states there are no dependencies for the array or pointer 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Always specify an array or pointer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Undefined behavior will occur if ivdep is applied when dependencies exist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148F8C-873A-42DF-A5FB-7AE127AE4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FPGA support is not natively built into SYCL, but instead relies on vendor supported options</a:t>
            </a:r>
          </a:p>
          <a:p>
            <a:pPr lvl="1"/>
            <a:r>
              <a:rPr lang="en-US" sz="2000" dirty="0"/>
              <a:t>Different compilers (DPC++, triSYCL, ComputeCPP) will have different options</a:t>
            </a:r>
          </a:p>
          <a:p>
            <a:r>
              <a:rPr lang="en-US" sz="2400" dirty="0"/>
              <a:t>Optimal FPGA performance will require you to reference the vendor’s documentation</a:t>
            </a:r>
          </a:p>
          <a:p>
            <a:pPr lvl="1"/>
            <a:r>
              <a:rPr lang="en-US" sz="2000" dirty="0"/>
              <a:t>For DPC++, Intel provides references in the oneAPI documentation</a:t>
            </a:r>
            <a:endParaRPr lang="en-US" sz="2400" dirty="0"/>
          </a:p>
          <a:p>
            <a:r>
              <a:rPr lang="en-US" sz="2400" dirty="0"/>
              <a:t>DPC++ supports dataflow pipes, FPGA emulators, FPGA selectors, and additional tools for timing/spatial analysis</a:t>
            </a:r>
          </a:p>
          <a:p>
            <a:pPr lvl="1"/>
            <a:r>
              <a:rPr lang="en-US" sz="2000" dirty="0"/>
              <a:t>These features are available via Intel extensions provided in the oneAPI toolkit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1B5C22-C9E9-4DDD-0A17-C7F34F9C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SYCL and FPGAs</a:t>
            </a:r>
          </a:p>
        </p:txBody>
      </p:sp>
    </p:spTree>
    <p:extLst>
      <p:ext uri="{BB962C8B-B14F-4D97-AF65-F5344CB8AC3E}">
        <p14:creationId xmlns:p14="http://schemas.microsoft.com/office/powerpoint/2010/main" val="317822820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148F8C-873A-42DF-A5FB-7AE127AE4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FPGAs can layout the entire instruction set on hardware at once </a:t>
            </a:r>
          </a:p>
          <a:p>
            <a:pPr lvl="1"/>
            <a:r>
              <a:rPr lang="en-US" sz="2000" dirty="0"/>
              <a:t>CPUs and GPUs will reuse the same part of the chip multiple times to complete a set of instructions</a:t>
            </a:r>
          </a:p>
          <a:p>
            <a:r>
              <a:rPr lang="en-US" sz="2400" dirty="0"/>
              <a:t>FPGAs excel at performing bitwise calculations with custom bit lengths</a:t>
            </a:r>
          </a:p>
          <a:p>
            <a:pPr lvl="1"/>
            <a:r>
              <a:rPr lang="en-US" sz="2000" dirty="0"/>
              <a:t>Adders and multipliers in an ASIC will have constant data widths</a:t>
            </a:r>
          </a:p>
          <a:p>
            <a:r>
              <a:rPr lang="en-US" sz="2400" dirty="0"/>
              <a:t>FPGAs have registers to hold internal values, which means they don’t need to communicate with memory</a:t>
            </a:r>
          </a:p>
          <a:p>
            <a:pPr lvl="1"/>
            <a:r>
              <a:rPr lang="en-US" sz="2000" dirty="0"/>
              <a:t>This makes them good candidates for algorithms that need to pass data between different sections with strict timing dependencies</a:t>
            </a:r>
          </a:p>
          <a:p>
            <a:r>
              <a:rPr lang="en-US" sz="2400" dirty="0"/>
              <a:t>FPGAs exploit pipeline parallelism to achieve maximum efficiency </a:t>
            </a:r>
          </a:p>
          <a:p>
            <a:pPr lvl="1"/>
            <a:r>
              <a:rPr lang="en-US" sz="2000" dirty="0"/>
              <a:t>In DPC++, pipeline architecture is performed automatically by the compiler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1B5C22-C9E9-4DDD-0A17-C7F34F9C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When to use an FPGA</a:t>
            </a:r>
          </a:p>
        </p:txBody>
      </p:sp>
    </p:spTree>
    <p:extLst>
      <p:ext uri="{BB962C8B-B14F-4D97-AF65-F5344CB8AC3E}">
        <p14:creationId xmlns:p14="http://schemas.microsoft.com/office/powerpoint/2010/main" val="41161217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1941" y="1052006"/>
            <a:ext cx="10258043" cy="5078791"/>
          </a:xfrm>
        </p:spPr>
        <p:txBody>
          <a:bodyPr/>
          <a:lstStyle/>
          <a:p>
            <a:r>
              <a:rPr lang="en-US" sz="3200" dirty="0"/>
              <a:t>Typical development cycle:</a:t>
            </a:r>
          </a:p>
          <a:p>
            <a:pPr lvl="1"/>
            <a:r>
              <a:rPr lang="en-US" sz="2800" dirty="0"/>
              <a:t>Write/edit code</a:t>
            </a:r>
          </a:p>
          <a:p>
            <a:pPr lvl="1"/>
            <a:r>
              <a:rPr lang="en-US" sz="2800" dirty="0"/>
              <a:t>Perform functional validation using an FPGA emulator</a:t>
            </a:r>
          </a:p>
          <a:p>
            <a:pPr lvl="2"/>
            <a:r>
              <a:rPr lang="en-US" sz="2400" dirty="0"/>
              <a:t>Compile time: seconds</a:t>
            </a:r>
          </a:p>
          <a:p>
            <a:pPr lvl="1"/>
            <a:r>
              <a:rPr lang="en-US" sz="2800" dirty="0"/>
              <a:t>Generate static reports for timing and spatial analysis</a:t>
            </a:r>
          </a:p>
          <a:p>
            <a:pPr lvl="2"/>
            <a:r>
              <a:rPr lang="en-US" sz="2400" dirty="0"/>
              <a:t>Compile time: minutes</a:t>
            </a:r>
          </a:p>
          <a:p>
            <a:pPr lvl="1"/>
            <a:r>
              <a:rPr lang="en-US" sz="2800" dirty="0"/>
              <a:t>Perform full hardware compile and generate bitstreams</a:t>
            </a:r>
          </a:p>
          <a:p>
            <a:pPr lvl="2"/>
            <a:r>
              <a:rPr lang="en-US" sz="2400" dirty="0"/>
              <a:t>Compile time: hours</a:t>
            </a:r>
          </a:p>
          <a:p>
            <a:pPr marL="803275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3DC1D03-2D90-71D6-E736-EB0B13F6F49D}"/>
              </a:ext>
            </a:extLst>
          </p:cNvPr>
          <p:cNvCxnSpPr>
            <a:cxnSpLocks/>
          </p:cNvCxnSpPr>
          <p:nvPr/>
        </p:nvCxnSpPr>
        <p:spPr>
          <a:xfrm flipV="1">
            <a:off x="11762430" y="1789176"/>
            <a:ext cx="0" cy="224506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F405BC-7331-8CBB-E763-0D6036398A5E}"/>
              </a:ext>
            </a:extLst>
          </p:cNvPr>
          <p:cNvCxnSpPr>
            <a:cxnSpLocks/>
          </p:cNvCxnSpPr>
          <p:nvPr/>
        </p:nvCxnSpPr>
        <p:spPr>
          <a:xfrm flipV="1">
            <a:off x="11162816" y="1789176"/>
            <a:ext cx="0" cy="139761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8EDA12-6D04-6C85-38EB-968DBE50B0DD}"/>
              </a:ext>
            </a:extLst>
          </p:cNvPr>
          <p:cNvCxnSpPr>
            <a:cxnSpLocks/>
          </p:cNvCxnSpPr>
          <p:nvPr/>
        </p:nvCxnSpPr>
        <p:spPr>
          <a:xfrm flipV="1">
            <a:off x="10564988" y="1789176"/>
            <a:ext cx="0" cy="47559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2AAED8-C82B-A9EB-335F-BD242B49696A}"/>
              </a:ext>
            </a:extLst>
          </p:cNvPr>
          <p:cNvCxnSpPr>
            <a:cxnSpLocks/>
          </p:cNvCxnSpPr>
          <p:nvPr/>
        </p:nvCxnSpPr>
        <p:spPr>
          <a:xfrm flipH="1">
            <a:off x="3825240" y="1764023"/>
            <a:ext cx="7937190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8ABFC7-5622-B069-0033-052A7033CFBA}"/>
              </a:ext>
            </a:extLst>
          </p:cNvPr>
          <p:cNvCxnSpPr>
            <a:cxnSpLocks/>
          </p:cNvCxnSpPr>
          <p:nvPr/>
        </p:nvCxnSpPr>
        <p:spPr>
          <a:xfrm>
            <a:off x="9946679" y="2251166"/>
            <a:ext cx="637359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4FD3DB-F1F8-A24C-8EDF-B1016092F527}"/>
              </a:ext>
            </a:extLst>
          </p:cNvPr>
          <p:cNvCxnSpPr>
            <a:cxnSpLocks/>
          </p:cNvCxnSpPr>
          <p:nvPr/>
        </p:nvCxnSpPr>
        <p:spPr>
          <a:xfrm>
            <a:off x="9918192" y="3173458"/>
            <a:ext cx="1263396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22CAD5-A9A4-05DF-0AB1-F7D3B678694C}"/>
              </a:ext>
            </a:extLst>
          </p:cNvPr>
          <p:cNvCxnSpPr>
            <a:cxnSpLocks/>
          </p:cNvCxnSpPr>
          <p:nvPr/>
        </p:nvCxnSpPr>
        <p:spPr>
          <a:xfrm>
            <a:off x="10191206" y="4034243"/>
            <a:ext cx="1590274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itle 2">
            <a:extLst>
              <a:ext uri="{FF2B5EF4-FFF2-40B4-BE49-F238E27FC236}">
                <a16:creationId xmlns:a16="http://schemas.microsoft.com/office/drawing/2014/main" id="{3C12BE01-6303-7351-5783-EA532E45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75" y="0"/>
            <a:ext cx="9415463" cy="866775"/>
          </a:xfrm>
        </p:spPr>
        <p:txBody>
          <a:bodyPr/>
          <a:lstStyle/>
          <a:p>
            <a:r>
              <a:rPr lang="en-US" sz="4000" dirty="0"/>
              <a:t>Developing for FPGAs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895121"/>
      </p:ext>
    </p:extLst>
  </p:cSld>
  <p:clrMapOvr>
    <a:masterClrMapping/>
  </p:clrMapOvr>
  <p:transition spd="med" advTm="2978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148F8C-873A-42DF-A5FB-7AE127AE4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Due to their long compile times, FPGA binaries are generated in advance and embedded in the DPC++ executable</a:t>
            </a:r>
          </a:p>
          <a:p>
            <a:pPr lvl="1"/>
            <a:r>
              <a:rPr lang="en-US" sz="2000" dirty="0"/>
              <a:t>Full compilation with DPC++ requires Quartus Pro to perform place-and-route</a:t>
            </a:r>
          </a:p>
          <a:p>
            <a:pPr lvl="1"/>
            <a:r>
              <a:rPr lang="en-US" sz="2000" dirty="0"/>
              <a:t>Recompile time can be shortened by keeping host code and FPGA code in separate files</a:t>
            </a:r>
          </a:p>
          <a:p>
            <a:pPr lvl="2"/>
            <a:r>
              <a:rPr lang="en-US" sz="1600" dirty="0"/>
              <a:t>Inform the DPCPP compiler to perform an accelerated recompile</a:t>
            </a:r>
          </a:p>
          <a:p>
            <a:r>
              <a:rPr lang="en-US" sz="2400" dirty="0"/>
              <a:t>The FPGA emulator extension can test basic functionally without Quartus</a:t>
            </a:r>
          </a:p>
          <a:p>
            <a:pPr lvl="1"/>
            <a:r>
              <a:rPr lang="en-US" sz="2000" dirty="0"/>
              <a:t>The emulator does NOT provide an accurate representation of timing and undefined behavior</a:t>
            </a:r>
          </a:p>
          <a:p>
            <a:r>
              <a:rPr lang="en-US" sz="2400" dirty="0"/>
              <a:t>At runtime, we choose a device and the DPC++ runtime will automatically program/emulate the FPGA</a:t>
            </a:r>
          </a:p>
          <a:p>
            <a:pPr lvl="1"/>
            <a:r>
              <a:rPr lang="en-US" sz="2000" dirty="0"/>
              <a:t>Default FPGA/emulator selectors are provided in the oneAPI toolkit with Intel FPGA extensions</a:t>
            </a:r>
          </a:p>
          <a:p>
            <a:pPr lvl="2"/>
            <a:r>
              <a:rPr lang="en-US" sz="1600" dirty="0"/>
              <a:t>Custom selectors can be programmed to select a device based on a set of criteria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1B5C22-C9E9-4DDD-0A17-C7F34F9C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Developing for FPGAs</a:t>
            </a:r>
          </a:p>
        </p:txBody>
      </p:sp>
    </p:spTree>
    <p:extLst>
      <p:ext uri="{BB962C8B-B14F-4D97-AF65-F5344CB8AC3E}">
        <p14:creationId xmlns:p14="http://schemas.microsoft.com/office/powerpoint/2010/main" val="30608749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56260" y="1052006"/>
            <a:ext cx="9983724" cy="5078791"/>
          </a:xfrm>
        </p:spPr>
        <p:txBody>
          <a:bodyPr/>
          <a:lstStyle/>
          <a:p>
            <a:r>
              <a:rPr lang="en-US" dirty="0"/>
              <a:t>Pipes:</a:t>
            </a:r>
          </a:p>
          <a:p>
            <a:pPr lvl="1"/>
            <a:r>
              <a:rPr lang="en-US" dirty="0"/>
              <a:t>Pipes are an Intel-supported SYCL extension that adds FIFO implementations to support spatial architectures on FPGAs</a:t>
            </a:r>
          </a:p>
          <a:p>
            <a:pPr lvl="2"/>
            <a:r>
              <a:rPr lang="en-US" sz="2000" dirty="0"/>
              <a:t>Extension is included with the oneAPI base toolkit</a:t>
            </a:r>
          </a:p>
          <a:p>
            <a:pPr lvl="1"/>
            <a:r>
              <a:rPr lang="en-US" dirty="0"/>
              <a:t>Pipes store information in registers on the FPGA, which allows for communication between kernels without using off-chip memory</a:t>
            </a:r>
          </a:p>
          <a:p>
            <a:pPr lvl="2"/>
            <a:r>
              <a:rPr lang="en-US" sz="2000" dirty="0"/>
              <a:t>Types of pipes:</a:t>
            </a:r>
          </a:p>
          <a:p>
            <a:pPr lvl="3"/>
            <a:r>
              <a:rPr lang="en-US" sz="1800" dirty="0"/>
              <a:t>Inter-kernel, Intra-kernel, Host, and I/O</a:t>
            </a:r>
          </a:p>
          <a:p>
            <a:pPr lvl="1"/>
            <a:r>
              <a:rPr lang="en-US" dirty="0"/>
              <a:t>SYCL compliant pipes are defined as a class with static members</a:t>
            </a:r>
          </a:p>
          <a:p>
            <a:pPr lvl="2"/>
            <a:r>
              <a:rPr lang="en-US" sz="2000" dirty="0"/>
              <a:t>Pipes are declared using a type alias</a:t>
            </a:r>
          </a:p>
          <a:p>
            <a:pPr lvl="2"/>
            <a:r>
              <a:rPr lang="en-US" sz="2000" dirty="0"/>
              <a:t>Identifier for the pipe, data type, capacity must be specified</a:t>
            </a:r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3C12BE01-6303-7351-5783-EA532E45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75" y="0"/>
            <a:ext cx="9415463" cy="866775"/>
          </a:xfrm>
        </p:spPr>
        <p:txBody>
          <a:bodyPr/>
          <a:lstStyle/>
          <a:p>
            <a:r>
              <a:rPr lang="en-US" sz="4000" dirty="0"/>
              <a:t>Developing for FPGAs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735242"/>
      </p:ext>
    </p:extLst>
  </p:cSld>
  <p:clrMapOvr>
    <a:masterClrMapping/>
  </p:clrMapOvr>
  <p:transition spd="med" advTm="2978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Pipeline Efficiency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For maximum utilization, the pipeline must be kept busy with data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ND-Range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Useful when work-items require little to no communication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Loops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Handles data dependencies by partially overlapping iterations of the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Loop Unrolling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80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Loop unrolling increases parallelism by duplicating compute logic in a loop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Instead of x iterations, execution occurs in x/y iterations where y is the </a:t>
            </a:r>
            <a:r>
              <a:rPr lang="en-US" sz="2800" b="0" i="1" strike="noStrike" spc="-1">
                <a:solidFill>
                  <a:srgbClr val="000000"/>
                </a:solidFill>
                <a:latin typeface="Calibri"/>
              </a:rPr>
              <a:t>unroll factor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i="1" strike="noStrike" spc="-1">
                <a:solidFill>
                  <a:srgbClr val="000000"/>
                </a:solidFill>
                <a:latin typeface="Calibri"/>
              </a:rPr>
              <a:t>Full unrolling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is when x=y, </a:t>
            </a:r>
            <a:r>
              <a:rPr lang="en-US" sz="2800" b="0" i="1" strike="noStrike" spc="-1">
                <a:solidFill>
                  <a:srgbClr val="000000"/>
                </a:solidFill>
                <a:latin typeface="Calibri"/>
              </a:rPr>
              <a:t>partial unrolling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is when x &gt;y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tradeoff is throughput vs resource utilization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Loop-carried Memory Dependencies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916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Where memory access inside a loop cannot proceed until a read or write from a previous iteration has finished.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True Dependence (read-after-write)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read in current iteration must wait for write from previous iteration in the same location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Anti Dependence (write-after-read)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Output Dependence (write-after-write)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806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Gill Sans</vt:lpstr>
      <vt:lpstr>Gill Sans Light</vt:lpstr>
      <vt:lpstr>Symbol</vt:lpstr>
      <vt:lpstr>Times New Roman</vt:lpstr>
      <vt:lpstr>Wingdings</vt:lpstr>
      <vt:lpstr>Office Theme</vt:lpstr>
      <vt:lpstr>Big Logo</vt:lpstr>
      <vt:lpstr>Text with normal heading</vt:lpstr>
      <vt:lpstr>PowerPoint Presentation</vt:lpstr>
      <vt:lpstr>SYCL and FPGAs</vt:lpstr>
      <vt:lpstr>When to use an FPGA</vt:lpstr>
      <vt:lpstr>Developing for FPGAs</vt:lpstr>
      <vt:lpstr>Developing for FPGAs</vt:lpstr>
      <vt:lpstr>Developing for FPGAs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SYCL for FPGA</dc:title>
  <dc:subject/>
  <dc:creator>Woodward, Cale</dc:creator>
  <dc:description/>
  <cp:lastModifiedBy>Woodward, Cale</cp:lastModifiedBy>
  <cp:revision>14</cp:revision>
  <dcterms:created xsi:type="dcterms:W3CDTF">2022-10-31T19:00:03Z</dcterms:created>
  <dcterms:modified xsi:type="dcterms:W3CDTF">2022-12-03T08:37:20Z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