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29"/>
  </p:notesMasterIdLst>
  <p:sldIdLst>
    <p:sldId id="321" r:id="rId7"/>
    <p:sldId id="350" r:id="rId8"/>
    <p:sldId id="351" r:id="rId9"/>
    <p:sldId id="352" r:id="rId10"/>
    <p:sldId id="353" r:id="rId11"/>
    <p:sldId id="362" r:id="rId12"/>
    <p:sldId id="363" r:id="rId13"/>
    <p:sldId id="357" r:id="rId14"/>
    <p:sldId id="358" r:id="rId15"/>
    <p:sldId id="367" r:id="rId16"/>
    <p:sldId id="359" r:id="rId17"/>
    <p:sldId id="365" r:id="rId18"/>
    <p:sldId id="360" r:id="rId19"/>
    <p:sldId id="364" r:id="rId20"/>
    <p:sldId id="368" r:id="rId21"/>
    <p:sldId id="366" r:id="rId22"/>
    <p:sldId id="361" r:id="rId23"/>
    <p:sldId id="369" r:id="rId24"/>
    <p:sldId id="354" r:id="rId25"/>
    <p:sldId id="355" r:id="rId26"/>
    <p:sldId id="356" r:id="rId27"/>
    <p:sldId id="370" r:id="rId28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50"/>
            <p14:sldId id="351"/>
            <p14:sldId id="352"/>
            <p14:sldId id="353"/>
            <p14:sldId id="362"/>
            <p14:sldId id="363"/>
            <p14:sldId id="357"/>
            <p14:sldId id="358"/>
            <p14:sldId id="367"/>
            <p14:sldId id="359"/>
            <p14:sldId id="365"/>
            <p14:sldId id="360"/>
            <p14:sldId id="364"/>
            <p14:sldId id="368"/>
            <p14:sldId id="366"/>
            <p14:sldId id="361"/>
            <p14:sldId id="369"/>
            <p14:sldId id="354"/>
            <p14:sldId id="355"/>
            <p14:sldId id="356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FF4B01"/>
    <a:srgbClr val="D14C64"/>
    <a:srgbClr val="8151CF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7180F-3CC5-4E01-B4C8-686D73A55F38}" v="1207" dt="2020-01-20T22:16:39.110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611" autoAdjust="0"/>
    <p:restoredTop sz="94659" autoAdjust="0"/>
  </p:normalViewPr>
  <p:slideViewPr>
    <p:cSldViewPr snapToGrid="0">
      <p:cViewPr varScale="1">
        <p:scale>
          <a:sx n="20" d="100"/>
          <a:sy n="20" d="100"/>
        </p:scale>
        <p:origin x="10" y="9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Reconfigurable Computing 2</a:t>
            </a:r>
          </a:p>
          <a:p>
            <a:pPr marL="223221" indent="0" algn="ctr">
              <a:buNone/>
            </a:pPr>
            <a:r>
              <a:rPr lang="en-US" sz="2400" u="sng" dirty="0"/>
              <a:t>Introduction to SYCL and DPC++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 advTm="2697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F893BD-9D33-8B8F-DCD0-3EC00FAAFF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vector_addition.cpp</a:t>
            </a:r>
          </a:p>
          <a:p>
            <a:pPr lvl="1"/>
            <a:r>
              <a:rPr lang="en-US" dirty="0"/>
              <a:t>https://github.com/BenjaminMFindley/Reconfig-2-SYCL-DPCPP/blob/main/Examples/vector_addition/vector_addition.cpp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BB6F3A-17E5-5A14-938D-FC701C86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610199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0688D6-0E11-0E8A-EBEE-42D04AC174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2000" dirty="0"/>
              <a:t>Running heterogeneous computing systems efficiently requires careful handling of data</a:t>
            </a:r>
          </a:p>
          <a:p>
            <a:pPr lvl="1"/>
            <a:r>
              <a:rPr lang="en-GB" sz="1600" dirty="0"/>
              <a:t>Data must be available for accelerator execution as promptly as possible as any idle time is wasted</a:t>
            </a:r>
          </a:p>
          <a:p>
            <a:r>
              <a:rPr lang="en-GB" sz="2000" dirty="0"/>
              <a:t>There are two methods for managing data in DPC++</a:t>
            </a:r>
          </a:p>
          <a:p>
            <a:pPr lvl="1"/>
            <a:r>
              <a:rPr lang="en-GB" sz="1600" dirty="0"/>
              <a:t>Unified Shared Memory (USM)</a:t>
            </a:r>
          </a:p>
          <a:p>
            <a:pPr lvl="1"/>
            <a:r>
              <a:rPr lang="en-GB" sz="1600" dirty="0"/>
              <a:t>Buffers</a:t>
            </a:r>
          </a:p>
          <a:p>
            <a:r>
              <a:rPr lang="en-GB" sz="2000" dirty="0"/>
              <a:t>Device code requires data as input and may output its own data</a:t>
            </a:r>
          </a:p>
          <a:p>
            <a:r>
              <a:rPr lang="en-GB" sz="2000" dirty="0"/>
              <a:t>Devices may have their own distinct memory which cannot be accessed by the host</a:t>
            </a:r>
          </a:p>
          <a:p>
            <a:pPr lvl="1"/>
            <a:r>
              <a:rPr lang="en-GB" sz="1600" dirty="0"/>
              <a:t>Proper data management deals with the safe and efficient storage and movement of data between memory pools</a:t>
            </a:r>
          </a:p>
          <a:p>
            <a:r>
              <a:rPr lang="en-GB" sz="2000" i="1" dirty="0"/>
              <a:t>Remote Accesses</a:t>
            </a:r>
            <a:r>
              <a:rPr lang="en-GB" sz="2000" dirty="0"/>
              <a:t> are accesses to data in another device’s memory</a:t>
            </a:r>
          </a:p>
          <a:p>
            <a:pPr lvl="1"/>
            <a:r>
              <a:rPr lang="en-GB" sz="1600" dirty="0"/>
              <a:t>Very slow</a:t>
            </a:r>
          </a:p>
          <a:p>
            <a:r>
              <a:rPr lang="en-GB" sz="2000" i="1" dirty="0"/>
              <a:t>Local Accesses</a:t>
            </a:r>
            <a:r>
              <a:rPr lang="en-GB" sz="2000" dirty="0"/>
              <a:t> are accesses to data in directly-attached memory</a:t>
            </a:r>
          </a:p>
          <a:p>
            <a:pPr lvl="1"/>
            <a:r>
              <a:rPr lang="en-GB" sz="1600" dirty="0"/>
              <a:t>Much faster than remote accesses</a:t>
            </a:r>
          </a:p>
          <a:p>
            <a:pPr lvl="1"/>
            <a:r>
              <a:rPr lang="en-GB" sz="1600" dirty="0"/>
              <a:t>It is desirable for a device to utilize local memory for computation</a:t>
            </a:r>
          </a:p>
          <a:p>
            <a:pPr lvl="2"/>
            <a:r>
              <a:rPr lang="en-GB" sz="1200" dirty="0"/>
              <a:t>May require manual movement of data between memory pools to ensure data is in local scope</a:t>
            </a:r>
          </a:p>
          <a:p>
            <a:pPr lvl="1"/>
            <a:endParaRPr lang="en-GB" sz="16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46027-0F99-3A3B-D842-CDD91063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42457482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6091D-5EE0-A7C9-F694-709DCE6315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Dependencies between tasks may be implicit or explicit</a:t>
            </a:r>
          </a:p>
          <a:p>
            <a:r>
              <a:rPr lang="en-US" dirty="0"/>
              <a:t>Explicit dependency refers to dependency between computations</a:t>
            </a:r>
          </a:p>
          <a:p>
            <a:pPr lvl="1"/>
            <a:r>
              <a:rPr lang="en-US" dirty="0"/>
              <a:t>Most relevant to code utilizing USM for data management</a:t>
            </a:r>
          </a:p>
          <a:p>
            <a:pPr lvl="1"/>
            <a:r>
              <a:rPr lang="en-US" dirty="0"/>
              <a:t>Dependencies specified using events</a:t>
            </a:r>
          </a:p>
          <a:p>
            <a:r>
              <a:rPr lang="en-US" dirty="0"/>
              <a:t>Implicit dependency refers to dependency between data accesses</a:t>
            </a:r>
          </a:p>
          <a:p>
            <a:pPr lvl="1"/>
            <a:r>
              <a:rPr lang="en-US" dirty="0"/>
              <a:t>Relevant to code utilizing buffers for data management</a:t>
            </a:r>
          </a:p>
          <a:p>
            <a:pPr lvl="1"/>
            <a:r>
              <a:rPr lang="en-US" dirty="0"/>
              <a:t>Dependencies specified through accessors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6BB3AB-6339-E49B-632B-D44244FA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123411606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BD474B-A088-785E-CDD9-387C8DAC2F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Memory Management can be either implicit or explicit</a:t>
            </a:r>
          </a:p>
          <a:p>
            <a:pPr lvl="1"/>
            <a:r>
              <a:rPr lang="en-US" sz="2000" dirty="0"/>
              <a:t>Explicitly copied within the program itself</a:t>
            </a:r>
          </a:p>
          <a:p>
            <a:pPr lvl="1"/>
            <a:r>
              <a:rPr lang="en-US" sz="2000" dirty="0"/>
              <a:t>Implicitly copied by the runtime</a:t>
            </a:r>
          </a:p>
          <a:p>
            <a:r>
              <a:rPr lang="en-US" sz="2400" dirty="0"/>
              <a:t>Implicit Memory Management</a:t>
            </a:r>
          </a:p>
          <a:p>
            <a:pPr lvl="1"/>
            <a:r>
              <a:rPr lang="en-GB" sz="2000" dirty="0"/>
              <a:t>Handled automatically by the runtime</a:t>
            </a:r>
          </a:p>
          <a:p>
            <a:pPr lvl="1"/>
            <a:r>
              <a:rPr lang="en-GB" sz="2000" dirty="0"/>
              <a:t>Simple and safe</a:t>
            </a:r>
          </a:p>
          <a:p>
            <a:pPr lvl="1"/>
            <a:r>
              <a:rPr lang="en-GB" sz="2000" dirty="0"/>
              <a:t>Often at the cost of potential performance</a:t>
            </a:r>
          </a:p>
          <a:p>
            <a:r>
              <a:rPr lang="en-GB" sz="2400" dirty="0"/>
              <a:t>Explicit Memory Management</a:t>
            </a:r>
          </a:p>
          <a:p>
            <a:pPr lvl="1"/>
            <a:r>
              <a:rPr lang="en-GB" sz="2000" dirty="0"/>
              <a:t>Defined manually by the programmer</a:t>
            </a:r>
          </a:p>
          <a:p>
            <a:pPr lvl="1"/>
            <a:r>
              <a:rPr lang="en-GB" sz="2000" dirty="0"/>
              <a:t>May be optimized for better performance</a:t>
            </a:r>
          </a:p>
          <a:p>
            <a:pPr lvl="2"/>
            <a:r>
              <a:rPr lang="en-GB" sz="1600" dirty="0"/>
              <a:t>For example: transfer data while device is busy with execution</a:t>
            </a:r>
          </a:p>
          <a:p>
            <a:pPr lvl="1"/>
            <a:r>
              <a:rPr lang="en-GB" sz="2000" dirty="0"/>
              <a:t>Time consuming and error prone</a:t>
            </a:r>
          </a:p>
          <a:p>
            <a:pPr lvl="1"/>
            <a:r>
              <a:rPr lang="en-GB" sz="2000" dirty="0"/>
              <a:t>Should be reserved for the most performance-critical areas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04E827-A974-9EA8-94AB-C3812F02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Implicit vs Explicit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86827207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46716B-3344-F8B0-1CD3-64C7E657CD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Different tasks may depend on one another’s data</a:t>
            </a:r>
          </a:p>
          <a:p>
            <a:r>
              <a:rPr lang="en-US" dirty="0"/>
              <a:t>Data dependency exists in one of three forms</a:t>
            </a:r>
          </a:p>
          <a:p>
            <a:pPr lvl="1"/>
            <a:r>
              <a:rPr lang="en-US" dirty="0"/>
              <a:t>Read-after-write: Task B must wait for Task A to read before it can write</a:t>
            </a:r>
          </a:p>
          <a:p>
            <a:pPr lvl="1"/>
            <a:r>
              <a:rPr lang="en-US" dirty="0"/>
              <a:t>Write-after-read: Task B must wait for Task A to write before it can read</a:t>
            </a:r>
          </a:p>
          <a:p>
            <a:pPr lvl="1"/>
            <a:r>
              <a:rPr lang="en-US" dirty="0"/>
              <a:t>Write-after-write: Task B must wait for Task A to write before it can write</a:t>
            </a:r>
          </a:p>
          <a:p>
            <a:r>
              <a:rPr lang="en-US" dirty="0"/>
              <a:t>These relationships are specified implicitly via</a:t>
            </a:r>
          </a:p>
          <a:p>
            <a:pPr lvl="1"/>
            <a:r>
              <a:rPr lang="en-US" dirty="0"/>
              <a:t>Accessor access modes</a:t>
            </a:r>
          </a:p>
          <a:p>
            <a:pPr lvl="1"/>
            <a:r>
              <a:rPr lang="en-US" dirty="0"/>
              <a:t>Task ordering</a:t>
            </a:r>
          </a:p>
          <a:p>
            <a:pPr lvl="2"/>
            <a:r>
              <a:rPr lang="en-GB" dirty="0"/>
              <a:t>If two accessors exist for the same data, whichever task is submitted first will be executed first</a:t>
            </a:r>
          </a:p>
          <a:p>
            <a:pPr lvl="2"/>
            <a:r>
              <a:rPr lang="en-GB" dirty="0"/>
              <a:t>An implicit dependency is created based on the types of access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AD6F0A-8C94-B427-B769-016D5681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Dependency (Implicit)</a:t>
            </a:r>
          </a:p>
        </p:txBody>
      </p:sp>
    </p:spTree>
    <p:extLst>
      <p:ext uri="{BB962C8B-B14F-4D97-AF65-F5344CB8AC3E}">
        <p14:creationId xmlns:p14="http://schemas.microsoft.com/office/powerpoint/2010/main" val="372110335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F893BD-9D33-8B8F-DCD0-3EC00FAAFF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vector_addition_with_dependency.cpp</a:t>
            </a:r>
          </a:p>
          <a:p>
            <a:pPr lvl="1"/>
            <a:r>
              <a:rPr lang="en-US" dirty="0"/>
              <a:t>https://github.com/BenjaminMFindley/Reconfig-2-SYCL-DPCPP/blob/main/Examples/vector_addition/vector_addition_with_dependency.cpp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BB6F3A-17E5-5A14-938D-FC701C86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9521421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47A3D8-0DE5-6F41-FB3C-D6028072CF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queue’s submit() function returns an </a:t>
            </a:r>
            <a:r>
              <a:rPr lang="en-US" i="1" dirty="0"/>
              <a:t>event</a:t>
            </a:r>
            <a:endParaRPr lang="en-US" dirty="0"/>
          </a:p>
          <a:p>
            <a:r>
              <a:rPr lang="en-US" dirty="0"/>
              <a:t>Event objects can be captured and referenced for other purposes</a:t>
            </a:r>
          </a:p>
          <a:p>
            <a:pPr lvl="1"/>
            <a:r>
              <a:rPr lang="en-US" dirty="0"/>
              <a:t>wait()</a:t>
            </a:r>
          </a:p>
          <a:p>
            <a:pPr lvl="1"/>
            <a:r>
              <a:rPr lang="en-US" dirty="0" err="1"/>
              <a:t>depends_on</a:t>
            </a:r>
            <a:r>
              <a:rPr lang="en-US" dirty="0"/>
              <a:t>()</a:t>
            </a:r>
          </a:p>
          <a:p>
            <a:r>
              <a:rPr lang="en-US" dirty="0" err="1"/>
              <a:t>depends_on</a:t>
            </a:r>
            <a:r>
              <a:rPr lang="en-US" dirty="0"/>
              <a:t>() is a handler function used to specify dependency</a:t>
            </a:r>
          </a:p>
          <a:p>
            <a:pPr lvl="1"/>
            <a:r>
              <a:rPr lang="en-US" dirty="0"/>
              <a:t>Specifies events on which the current operation depends</a:t>
            </a:r>
          </a:p>
          <a:p>
            <a:pPr lvl="1"/>
            <a:r>
              <a:rPr lang="en-US" dirty="0"/>
              <a:t>Takes an event or vector of events as parameters</a:t>
            </a:r>
          </a:p>
          <a:p>
            <a:pPr lvl="1"/>
            <a:r>
              <a:rPr lang="en-US" dirty="0"/>
              <a:t>Will wait until all specified events have finished before continuing execution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64E37C-F6C7-4A94-942B-13EF46C1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Computational Dependency (Explicit)</a:t>
            </a:r>
          </a:p>
        </p:txBody>
      </p:sp>
    </p:spTree>
    <p:extLst>
      <p:ext uri="{BB962C8B-B14F-4D97-AF65-F5344CB8AC3E}">
        <p14:creationId xmlns:p14="http://schemas.microsoft.com/office/powerpoint/2010/main" val="205788351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A680AE-732F-B6A3-194A-222AEDCDB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173469"/>
          </a:xfrm>
        </p:spPr>
        <p:txBody>
          <a:bodyPr/>
          <a:lstStyle/>
          <a:p>
            <a:r>
              <a:rPr lang="en-US" sz="2000" dirty="0"/>
              <a:t>Pointer-based memory management system, </a:t>
            </a:r>
            <a:r>
              <a:rPr lang="en-US" sz="1800" dirty="0"/>
              <a:t>similar to C/C++ </a:t>
            </a:r>
            <a:r>
              <a:rPr lang="en-US" sz="1800" i="1" dirty="0"/>
              <a:t>malloc()</a:t>
            </a:r>
            <a:r>
              <a:rPr lang="en-US" sz="1800" dirty="0"/>
              <a:t> or </a:t>
            </a:r>
            <a:r>
              <a:rPr lang="en-US" sz="1800" i="1" dirty="0"/>
              <a:t>new</a:t>
            </a:r>
          </a:p>
          <a:p>
            <a:r>
              <a:rPr lang="en-US" sz="2000" dirty="0"/>
              <a:t>Defines a unified virtual memory space shared between host and devices</a:t>
            </a:r>
          </a:p>
          <a:p>
            <a:pPr lvl="1"/>
            <a:r>
              <a:rPr lang="en-US" sz="1800" dirty="0"/>
              <a:t>A pointer is valid both on the host and any devices, so no translation is necessary</a:t>
            </a:r>
          </a:p>
          <a:p>
            <a:r>
              <a:rPr lang="en-US" sz="2000" dirty="0"/>
              <a:t>Defines three types of allocation</a:t>
            </a:r>
          </a:p>
          <a:p>
            <a:pPr lvl="1"/>
            <a:r>
              <a:rPr lang="en-US" sz="1800" dirty="0"/>
              <a:t>Device</a:t>
            </a:r>
          </a:p>
          <a:p>
            <a:pPr lvl="2"/>
            <a:r>
              <a:rPr lang="en-US" sz="1200" dirty="0"/>
              <a:t>Explicit, accomplished via </a:t>
            </a:r>
            <a:r>
              <a:rPr lang="en-US" sz="1200" dirty="0" err="1"/>
              <a:t>memcpy</a:t>
            </a:r>
            <a:r>
              <a:rPr lang="en-US" sz="1200" dirty="0"/>
              <a:t>() function as part of the </a:t>
            </a:r>
            <a:r>
              <a:rPr lang="en-US" sz="1200" i="1" dirty="0"/>
              <a:t>queue</a:t>
            </a:r>
            <a:r>
              <a:rPr lang="en-US" sz="1200" dirty="0"/>
              <a:t> and </a:t>
            </a:r>
            <a:r>
              <a:rPr lang="en-US" sz="1200" i="1" dirty="0"/>
              <a:t>handler</a:t>
            </a:r>
            <a:r>
              <a:rPr lang="en-US" sz="1200" dirty="0"/>
              <a:t> classes</a:t>
            </a:r>
          </a:p>
          <a:p>
            <a:pPr lvl="2"/>
            <a:r>
              <a:rPr lang="en-US" sz="1200" dirty="0"/>
              <a:t>Located on device-attached memory</a:t>
            </a:r>
          </a:p>
          <a:p>
            <a:pPr lvl="2"/>
            <a:r>
              <a:rPr lang="en-US" sz="1200" dirty="0"/>
              <a:t>Only accessible via device. Data must be copied explicitly to move between host and device</a:t>
            </a:r>
          </a:p>
          <a:p>
            <a:pPr lvl="1"/>
            <a:r>
              <a:rPr lang="en-US" sz="1800" dirty="0"/>
              <a:t>Host</a:t>
            </a:r>
          </a:p>
          <a:p>
            <a:pPr lvl="2"/>
            <a:r>
              <a:rPr lang="en-US" sz="1200" dirty="0"/>
              <a:t>Implicit</a:t>
            </a:r>
          </a:p>
          <a:p>
            <a:pPr lvl="2"/>
            <a:r>
              <a:rPr lang="en-US" sz="1200" dirty="0"/>
              <a:t>Accessible via both host and device</a:t>
            </a:r>
          </a:p>
          <a:p>
            <a:pPr lvl="2"/>
            <a:r>
              <a:rPr lang="en-US" sz="1200" dirty="0"/>
              <a:t>Data accessed on host memory by devices does not transfer into local device memory</a:t>
            </a:r>
          </a:p>
          <a:p>
            <a:pPr lvl="3"/>
            <a:r>
              <a:rPr lang="en-US" sz="1100" dirty="0"/>
              <a:t>Sent via bus such as PCI-E</a:t>
            </a:r>
          </a:p>
          <a:p>
            <a:pPr lvl="1"/>
            <a:r>
              <a:rPr lang="en-US" sz="1800" dirty="0"/>
              <a:t>Shared</a:t>
            </a:r>
          </a:p>
          <a:p>
            <a:pPr lvl="2"/>
            <a:r>
              <a:rPr lang="en-US" sz="1200" dirty="0"/>
              <a:t>Implicit</a:t>
            </a:r>
          </a:p>
          <a:p>
            <a:pPr lvl="2"/>
            <a:r>
              <a:rPr lang="en-US" sz="1200" dirty="0"/>
              <a:t>Accessible via both host and device</a:t>
            </a:r>
          </a:p>
          <a:p>
            <a:pPr lvl="2"/>
            <a:r>
              <a:rPr lang="en-US" sz="1200" dirty="0"/>
              <a:t>Can migrate between host and device, allowing for faster execution on device. Occurs automatically via runtime</a:t>
            </a:r>
          </a:p>
          <a:p>
            <a:pPr lvl="1"/>
            <a:r>
              <a:rPr lang="en-US" sz="1800" dirty="0"/>
              <a:t>All allocations are performed by the host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964E1-8454-EEFF-F692-1DD044D5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Universal Shared Memory (USM)</a:t>
            </a:r>
          </a:p>
        </p:txBody>
      </p:sp>
    </p:spTree>
    <p:extLst>
      <p:ext uri="{BB962C8B-B14F-4D97-AF65-F5344CB8AC3E}">
        <p14:creationId xmlns:p14="http://schemas.microsoft.com/office/powerpoint/2010/main" val="28583368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F893BD-9D33-8B8F-DCD0-3EC00FAAFF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vector_addition_usm.cpp</a:t>
            </a:r>
          </a:p>
          <a:p>
            <a:pPr lvl="1"/>
            <a:r>
              <a:rPr lang="en-US" dirty="0"/>
              <a:t>https://github.com/BenjaminMFindley/Reconfig-2-SYCL-DPCPP/blob/main/Examples/vector_addition/vector_addition_usm.cpp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BB6F3A-17E5-5A14-938D-FC701C86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374505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A91BAA-AE1C-4B57-74D8-76174A2532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Default selector chooses most capable device at runtime</a:t>
            </a:r>
          </a:p>
          <a:p>
            <a:r>
              <a:rPr lang="en-US" sz="2400" dirty="0"/>
              <a:t>Device selector classes exist to choose from specific class of device</a:t>
            </a:r>
          </a:p>
          <a:p>
            <a:pPr lvl="1"/>
            <a:r>
              <a:rPr lang="en-US" sz="2000" dirty="0" err="1"/>
              <a:t>gpu_selector</a:t>
            </a:r>
            <a:endParaRPr lang="en-US" sz="2000" dirty="0"/>
          </a:p>
          <a:p>
            <a:pPr lvl="1"/>
            <a:r>
              <a:rPr lang="en-US" sz="2000" dirty="0" err="1"/>
              <a:t>cpu_selector</a:t>
            </a:r>
            <a:endParaRPr lang="en-US" sz="2000" dirty="0"/>
          </a:p>
          <a:p>
            <a:pPr lvl="1"/>
            <a:r>
              <a:rPr lang="en-US" sz="2000" dirty="0" err="1"/>
              <a:t>accelerator_selector</a:t>
            </a:r>
            <a:endParaRPr lang="en-US" sz="2000" dirty="0"/>
          </a:p>
          <a:p>
            <a:pPr lvl="1"/>
            <a:r>
              <a:rPr lang="en-US" sz="2000" dirty="0" err="1"/>
              <a:t>fpga_selector</a:t>
            </a:r>
            <a:r>
              <a:rPr lang="en-US" sz="2000" dirty="0"/>
              <a:t> exists via intel extension</a:t>
            </a:r>
          </a:p>
          <a:p>
            <a:pPr lvl="1"/>
            <a:r>
              <a:rPr lang="en-US" sz="2000" dirty="0"/>
              <a:t>Useful for quick development, but typically want specific device for a task</a:t>
            </a:r>
          </a:p>
          <a:p>
            <a:r>
              <a:rPr lang="en-US" sz="2400" dirty="0"/>
              <a:t>Custom selectors created by extending </a:t>
            </a:r>
            <a:r>
              <a:rPr lang="en-US" sz="2400" dirty="0" err="1"/>
              <a:t>device_selector</a:t>
            </a:r>
            <a:r>
              <a:rPr lang="en-US" sz="2400" dirty="0"/>
              <a:t> base class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84047" lvl="2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operator()(</a:t>
            </a:r>
            <a:r>
              <a:rPr lang="en-GB" sz="2000" dirty="0" err="1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GB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684047" lvl="2" indent="0">
              <a:buNone/>
            </a:pP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Device selection logic */</a:t>
            </a:r>
          </a:p>
          <a:p>
            <a:pPr marL="684047" lvl="2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199DC5-494D-B309-311C-2E71E93F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Device Selection</a:t>
            </a:r>
          </a:p>
        </p:txBody>
      </p:sp>
    </p:spTree>
    <p:extLst>
      <p:ext uri="{BB962C8B-B14F-4D97-AF65-F5344CB8AC3E}">
        <p14:creationId xmlns:p14="http://schemas.microsoft.com/office/powerpoint/2010/main" val="268249168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What is SYCL?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r>
              <a:rPr lang="en-US" dirty="0"/>
              <a:t>SYCL</a:t>
            </a:r>
          </a:p>
          <a:p>
            <a:pPr lvl="1"/>
            <a:r>
              <a:rPr lang="en-US" sz="2000" dirty="0"/>
              <a:t>An abstraction layer that builds upon OpenCL</a:t>
            </a:r>
          </a:p>
          <a:p>
            <a:pPr lvl="2"/>
            <a:r>
              <a:rPr lang="en-US" sz="1600" dirty="0"/>
              <a:t>Framework for programming heterogeneous platforms</a:t>
            </a:r>
          </a:p>
          <a:p>
            <a:pPr lvl="1"/>
            <a:r>
              <a:rPr lang="en-US" sz="2000" dirty="0"/>
              <a:t>Allows for data parallel programming for C++</a:t>
            </a:r>
          </a:p>
          <a:p>
            <a:pPr lvl="2"/>
            <a:r>
              <a:rPr lang="en-US" sz="1600" dirty="0"/>
              <a:t>Higher level than OpenCL but has seamless integration with OpenCL and C++ libraries</a:t>
            </a:r>
          </a:p>
          <a:p>
            <a:pPr lvl="1"/>
            <a:r>
              <a:rPr lang="en-US" sz="2000" dirty="0"/>
              <a:t>Targets a variety of hardware accelerators using a unified, high-level programming language</a:t>
            </a:r>
          </a:p>
          <a:p>
            <a:pPr lvl="2"/>
            <a:r>
              <a:rPr lang="en-US" sz="1600" dirty="0"/>
              <a:t>CPUs</a:t>
            </a:r>
          </a:p>
          <a:p>
            <a:pPr lvl="2"/>
            <a:r>
              <a:rPr lang="en-US" sz="1600" dirty="0"/>
              <a:t>GPUs</a:t>
            </a:r>
          </a:p>
          <a:p>
            <a:pPr lvl="2"/>
            <a:r>
              <a:rPr lang="en-US" sz="1600" dirty="0"/>
              <a:t>FPGAs</a:t>
            </a:r>
          </a:p>
          <a:p>
            <a:pPr marL="803275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895121"/>
      </p:ext>
    </p:extLst>
  </p:cSld>
  <p:clrMapOvr>
    <a:masterClrMapping/>
  </p:clrMapOvr>
  <p:transition spd="med" advTm="2978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F92F08-23B2-CF92-23C8-BA44DE075F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operator() is key to device selection</a:t>
            </a:r>
          </a:p>
          <a:p>
            <a:pPr lvl="1"/>
            <a:r>
              <a:rPr lang="en-US" dirty="0"/>
              <a:t>Runs on each available device</a:t>
            </a:r>
          </a:p>
          <a:p>
            <a:pPr lvl="1"/>
            <a:r>
              <a:rPr lang="en-US" dirty="0"/>
              <a:t>Returns an integer score for each device</a:t>
            </a:r>
          </a:p>
          <a:p>
            <a:pPr lvl="2"/>
            <a:r>
              <a:rPr lang="en-US" dirty="0"/>
              <a:t>Device which returns highest score is selected</a:t>
            </a:r>
          </a:p>
          <a:p>
            <a:pPr lvl="2"/>
            <a:r>
              <a:rPr lang="en-US" dirty="0"/>
              <a:t>Devices which return negative scores will never be selected</a:t>
            </a:r>
          </a:p>
          <a:p>
            <a:r>
              <a:rPr lang="en-US" dirty="0"/>
              <a:t>User is free to define any logic for scoring</a:t>
            </a:r>
          </a:p>
          <a:p>
            <a:pPr lvl="1"/>
            <a:r>
              <a:rPr lang="en-US" dirty="0"/>
              <a:t>Allows for arbitrarily complex device selection logic</a:t>
            </a:r>
          </a:p>
          <a:p>
            <a:pPr lvl="1"/>
            <a:r>
              <a:rPr lang="en-US" dirty="0"/>
              <a:t>In simple cases, selecting based on device name or vendor is sufficient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1B62B-C379-7ADA-E458-B4786D2E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Custom Device Selection</a:t>
            </a:r>
          </a:p>
        </p:txBody>
      </p:sp>
    </p:spTree>
    <p:extLst>
      <p:ext uri="{BB962C8B-B14F-4D97-AF65-F5344CB8AC3E}">
        <p14:creationId xmlns:p14="http://schemas.microsoft.com/office/powerpoint/2010/main" val="1624770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25CE29-810F-B059-3558-301534123D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5397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my_selector</a:t>
            </a:r>
            <a:r>
              <a:rPr lang="en-US" sz="2000" dirty="0"/>
              <a:t> : public </a:t>
            </a:r>
            <a:r>
              <a:rPr lang="en-US" sz="2000" dirty="0" err="1"/>
              <a:t>device_selector</a:t>
            </a:r>
            <a:r>
              <a:rPr lang="en-US" sz="2000" dirty="0"/>
              <a:t> {</a:t>
            </a:r>
          </a:p>
          <a:p>
            <a:pPr marL="55397" indent="0">
              <a:buNone/>
            </a:pPr>
            <a:r>
              <a:rPr lang="en-US" sz="2000" dirty="0"/>
              <a:t>	public:</a:t>
            </a:r>
          </a:p>
          <a:p>
            <a:pPr marL="55397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1"/>
                </a:solidFill>
              </a:rPr>
              <a:t>int</a:t>
            </a:r>
            <a:r>
              <a:rPr lang="en-US" sz="2000" dirty="0"/>
              <a:t> operator()(</a:t>
            </a:r>
            <a:r>
              <a:rPr lang="en-US" sz="2000" dirty="0">
                <a:solidFill>
                  <a:schemeClr val="accent1"/>
                </a:solidFill>
              </a:rPr>
              <a:t>const</a:t>
            </a:r>
            <a:r>
              <a:rPr lang="en-US" sz="2000" dirty="0"/>
              <a:t> device &amp;dev) </a:t>
            </a:r>
            <a:r>
              <a:rPr lang="en-US" sz="2000" dirty="0">
                <a:solidFill>
                  <a:schemeClr val="accent1"/>
                </a:solidFill>
              </a:rPr>
              <a:t>const</a:t>
            </a:r>
            <a:r>
              <a:rPr lang="en-US" sz="2000" dirty="0"/>
              <a:t> override {</a:t>
            </a:r>
          </a:p>
          <a:p>
            <a:pPr marL="55397" indent="0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chemeClr val="accent1"/>
                </a:solidFill>
              </a:rPr>
              <a:t>if</a:t>
            </a:r>
            <a:r>
              <a:rPr lang="en-US" sz="2000" dirty="0"/>
              <a:t> (</a:t>
            </a:r>
          </a:p>
          <a:p>
            <a:pPr marL="55397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dev.get_info</a:t>
            </a:r>
            <a:r>
              <a:rPr lang="en-US" sz="2000" dirty="0"/>
              <a:t>&lt;info::device::name&gt;().find("</a:t>
            </a:r>
            <a:r>
              <a:rPr lang="en-US" sz="2000" dirty="0" err="1"/>
              <a:t>Arria</a:t>
            </a:r>
            <a:r>
              <a:rPr lang="en-US" sz="2000" dirty="0"/>
              <a:t>") != std::string::</a:t>
            </a:r>
            <a:r>
              <a:rPr lang="en-US" sz="2000" dirty="0" err="1"/>
              <a:t>npos</a:t>
            </a:r>
            <a:r>
              <a:rPr lang="en-US" sz="2000" dirty="0"/>
              <a:t> &amp;&amp;</a:t>
            </a:r>
          </a:p>
          <a:p>
            <a:pPr marL="55397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dev.get_info</a:t>
            </a:r>
            <a:r>
              <a:rPr lang="en-US" sz="2000" dirty="0"/>
              <a:t>&lt;info::device::vendor&gt;().find("Intel") != std::string::</a:t>
            </a:r>
            <a:r>
              <a:rPr lang="en-US" sz="2000" dirty="0" err="1"/>
              <a:t>npos</a:t>
            </a:r>
            <a:r>
              <a:rPr lang="en-US" sz="2000" dirty="0"/>
              <a:t>) {</a:t>
            </a:r>
          </a:p>
          <a:p>
            <a:pPr marL="55397" indent="0">
              <a:buNone/>
            </a:pPr>
            <a:r>
              <a:rPr lang="en-US" sz="2000" dirty="0"/>
              <a:t>			</a:t>
            </a:r>
            <a:r>
              <a:rPr lang="en-US" sz="2000" dirty="0">
                <a:solidFill>
                  <a:schemeClr val="accent1"/>
                </a:solidFill>
              </a:rPr>
              <a:t>return</a:t>
            </a:r>
            <a:r>
              <a:rPr lang="en-US" sz="2000" dirty="0"/>
              <a:t> 1;</a:t>
            </a:r>
          </a:p>
          <a:p>
            <a:pPr marL="55397" indent="0">
              <a:buNone/>
            </a:pPr>
            <a:r>
              <a:rPr lang="en-US" sz="2000" dirty="0"/>
              <a:t>		}</a:t>
            </a:r>
          </a:p>
          <a:p>
            <a:pPr marL="55397" indent="0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chemeClr val="accent1"/>
                </a:solidFill>
              </a:rPr>
              <a:t>return</a:t>
            </a:r>
            <a:r>
              <a:rPr lang="en-US" sz="2000" dirty="0"/>
              <a:t> -1;</a:t>
            </a:r>
          </a:p>
          <a:p>
            <a:pPr marL="55397" indent="0">
              <a:buNone/>
            </a:pPr>
            <a:r>
              <a:rPr lang="en-US" sz="2000" dirty="0"/>
              <a:t>	}</a:t>
            </a:r>
          </a:p>
          <a:p>
            <a:pPr marL="55397" indent="0">
              <a:buNone/>
            </a:pPr>
            <a:r>
              <a:rPr lang="en-US" sz="2000" dirty="0"/>
              <a:t>};</a:t>
            </a:r>
          </a:p>
          <a:p>
            <a:pPr marL="55397" indent="0">
              <a:buNone/>
            </a:pPr>
            <a:endParaRPr lang="en-US" sz="2000" i="1" dirty="0"/>
          </a:p>
          <a:p>
            <a:pPr marL="55397" indent="0">
              <a:buNone/>
            </a:pPr>
            <a:r>
              <a:rPr lang="en-US" sz="2000" i="1" dirty="0"/>
              <a:t>Source: Data Parallel C++, James Reinders et al. pg. 46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B9D38-4349-2077-9ED8-B67A9FB7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Custom Device Selection Example</a:t>
            </a:r>
          </a:p>
        </p:txBody>
      </p:sp>
    </p:spTree>
    <p:extLst>
      <p:ext uri="{BB962C8B-B14F-4D97-AF65-F5344CB8AC3E}">
        <p14:creationId xmlns:p14="http://schemas.microsoft.com/office/powerpoint/2010/main" val="48422493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F893BD-9D33-8B8F-DCD0-3EC00FAAFF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vector_addition_with_timing.cpp</a:t>
            </a:r>
          </a:p>
          <a:p>
            <a:pPr lvl="1"/>
            <a:r>
              <a:rPr lang="en-US" dirty="0"/>
              <a:t>https://github.com/BenjaminMFindley/Reconfig-2-SYCL-DPCPP/blob/main/Examples/vector_addition/vector_addition_with_timing.cpp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BB6F3A-17E5-5A14-938D-FC701C86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3370273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What is DPC++?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r>
              <a:rPr lang="en-US" dirty="0"/>
              <a:t>Data Parallel C++</a:t>
            </a:r>
          </a:p>
          <a:p>
            <a:pPr lvl="1"/>
            <a:r>
              <a:rPr lang="en-US" sz="2000" dirty="0"/>
              <a:t>Extends the SYCL framework</a:t>
            </a:r>
          </a:p>
          <a:p>
            <a:pPr lvl="2"/>
            <a:r>
              <a:rPr lang="en-US" sz="1600" dirty="0"/>
              <a:t>The programming language used to write SYCL programs</a:t>
            </a:r>
          </a:p>
          <a:p>
            <a:pPr lvl="2"/>
            <a:r>
              <a:rPr lang="en-US" sz="1600" dirty="0"/>
              <a:t>Open source</a:t>
            </a:r>
          </a:p>
          <a:p>
            <a:pPr lvl="2"/>
            <a:r>
              <a:rPr lang="en-US" sz="1600" dirty="0"/>
              <a:t>Aims to become a core SYCL extension</a:t>
            </a:r>
            <a:endParaRPr lang="en-US" dirty="0"/>
          </a:p>
          <a:p>
            <a:pPr lvl="1"/>
            <a:r>
              <a:rPr lang="en-GB" sz="2000" dirty="0"/>
              <a:t>Incorporates SYCL standard for data parallelism and heterogeneous programming</a:t>
            </a:r>
            <a:endParaRPr lang="en-US" sz="2000" dirty="0"/>
          </a:p>
          <a:p>
            <a:pPr lvl="2"/>
            <a:r>
              <a:rPr lang="en-US" sz="1600" dirty="0"/>
              <a:t>Very similar to C++ but with extra functionality for data parallelism</a:t>
            </a:r>
          </a:p>
          <a:p>
            <a:pPr lvl="1"/>
            <a:r>
              <a:rPr lang="en-US" sz="2000" dirty="0"/>
              <a:t>Offloads computation from host computer to accelerator</a:t>
            </a:r>
          </a:p>
          <a:p>
            <a:pPr lvl="2"/>
            <a:r>
              <a:rPr lang="en-US" sz="1600" dirty="0"/>
              <a:t>Programmer specifies which code to offload to which accelerator in code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6071599"/>
      </p:ext>
    </p:extLst>
  </p:cSld>
  <p:clrMapOvr>
    <a:masterClrMapping/>
  </p:clrMapOvr>
  <p:transition spd="med" advTm="2978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Why use SYCL?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r>
              <a:rPr lang="en-US" sz="1800" dirty="0"/>
              <a:t>Many different devices are used for workload acceleration</a:t>
            </a:r>
          </a:p>
          <a:p>
            <a:pPr lvl="1"/>
            <a:r>
              <a:rPr lang="en-US" sz="1600" dirty="0"/>
              <a:t>CPUs</a:t>
            </a:r>
          </a:p>
          <a:p>
            <a:pPr lvl="1"/>
            <a:r>
              <a:rPr lang="en-US" sz="1600" dirty="0"/>
              <a:t>GPUs</a:t>
            </a:r>
          </a:p>
          <a:p>
            <a:pPr lvl="1"/>
            <a:r>
              <a:rPr lang="en-US" sz="1600" dirty="0"/>
              <a:t>FPGAs</a:t>
            </a:r>
          </a:p>
          <a:p>
            <a:r>
              <a:rPr lang="en-US" sz="1800" dirty="0"/>
              <a:t>Writing custom-tailored code for accelerators is not flexible or distributable</a:t>
            </a:r>
          </a:p>
          <a:p>
            <a:pPr lvl="1"/>
            <a:r>
              <a:rPr lang="en-US" sz="1600" dirty="0"/>
              <a:t>Code cannot be shared or re-used with other devices</a:t>
            </a:r>
          </a:p>
          <a:p>
            <a:pPr lvl="1"/>
            <a:r>
              <a:rPr lang="en-US" sz="1600" dirty="0"/>
              <a:t>Code may need to be entirely re-written if changing devices</a:t>
            </a:r>
          </a:p>
          <a:p>
            <a:r>
              <a:rPr lang="en-US" sz="1800" dirty="0"/>
              <a:t>SYCL allows for one higher-level code base to be run on a variety of devices</a:t>
            </a:r>
          </a:p>
          <a:p>
            <a:pPr lvl="1"/>
            <a:r>
              <a:rPr lang="en-US" sz="1600" dirty="0"/>
              <a:t>The same code can be re-used on different devices</a:t>
            </a:r>
          </a:p>
          <a:p>
            <a:pPr lvl="1"/>
            <a:r>
              <a:rPr lang="en-US" sz="1600" dirty="0"/>
              <a:t>Code can be more easily tweaked for different applications</a:t>
            </a:r>
          </a:p>
          <a:p>
            <a:r>
              <a:rPr lang="en-US" sz="1800" dirty="0"/>
              <a:t>Libraries contain pre-written code custom-made for each architecture</a:t>
            </a:r>
          </a:p>
          <a:p>
            <a:pPr lvl="1"/>
            <a:r>
              <a:rPr lang="en-US" sz="1600" dirty="0"/>
              <a:t>Every high-level function call is optimized for each supported device</a:t>
            </a:r>
          </a:p>
          <a:p>
            <a:pPr lvl="1"/>
            <a:r>
              <a:rPr lang="en-US" sz="1600" dirty="0"/>
              <a:t>Performance theoretically equivalent to writing lower-level code manually</a:t>
            </a:r>
          </a:p>
          <a:p>
            <a:pPr lvl="1"/>
            <a:r>
              <a:rPr lang="en-US" sz="1600" dirty="0"/>
              <a:t>Much faster to write than lower-level code, especially RTL</a:t>
            </a:r>
          </a:p>
          <a:p>
            <a:pPr marL="461962" lvl="1" indent="0">
              <a:buNone/>
            </a:pPr>
            <a:endParaRPr lang="en-US" sz="1600" dirty="0"/>
          </a:p>
          <a:p>
            <a:pPr marL="461962" lvl="1" indent="0">
              <a:buNone/>
            </a:pPr>
            <a:endParaRPr lang="en-US" sz="1600" dirty="0"/>
          </a:p>
          <a:p>
            <a:pPr marL="461962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marL="803275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0307756"/>
      </p:ext>
    </p:extLst>
  </p:cSld>
  <p:clrMapOvr>
    <a:masterClrMapping/>
  </p:clrMapOvr>
  <p:transition spd="med" advTm="2978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148F8C-873A-42DF-A5FB-7AE127AE4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Abstractions used for submitting work to a device</a:t>
            </a:r>
          </a:p>
          <a:p>
            <a:pPr lvl="1"/>
            <a:r>
              <a:rPr lang="en-US" sz="2000" dirty="0"/>
              <a:t>Bound to a single device upon creation</a:t>
            </a:r>
          </a:p>
          <a:p>
            <a:pPr lvl="1"/>
            <a:r>
              <a:rPr lang="en-US" sz="2000" dirty="0"/>
              <a:t>Device is selected via </a:t>
            </a:r>
            <a:r>
              <a:rPr lang="en-US" sz="2000" dirty="0" err="1"/>
              <a:t>device_selector</a:t>
            </a:r>
            <a:r>
              <a:rPr lang="en-US" sz="2000" dirty="0"/>
              <a:t> class</a:t>
            </a:r>
          </a:p>
          <a:p>
            <a:pPr lvl="1"/>
            <a:r>
              <a:rPr lang="en-US" sz="2000" dirty="0"/>
              <a:t>Can allow selector to select from a class of devices or write custom selector</a:t>
            </a:r>
          </a:p>
          <a:p>
            <a:r>
              <a:rPr lang="en-US" sz="2400" dirty="0"/>
              <a:t>Tasks submitted to queue are offloaded to device when conditions are met</a:t>
            </a:r>
          </a:p>
          <a:p>
            <a:pPr lvl="1"/>
            <a:r>
              <a:rPr lang="en-GB" sz="2000" dirty="0"/>
              <a:t>Host continues execution of the program after submission to the queue</a:t>
            </a:r>
          </a:p>
          <a:p>
            <a:r>
              <a:rPr lang="en-GB" sz="2400" dirty="0"/>
              <a:t>Task execution can be in-order or out-of-order</a:t>
            </a:r>
          </a:p>
          <a:p>
            <a:pPr lvl="1"/>
            <a:r>
              <a:rPr lang="en-GB" sz="2000" dirty="0"/>
              <a:t>Out-of-order by default, execution order determined by runtime</a:t>
            </a:r>
          </a:p>
          <a:p>
            <a:pPr lvl="1"/>
            <a:r>
              <a:rPr lang="en-US" sz="2000" dirty="0"/>
              <a:t>Can be instantiated with the in-order property for implicit dependency specification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Queues	</a:t>
            </a:r>
          </a:p>
        </p:txBody>
      </p:sp>
    </p:spTree>
    <p:extLst>
      <p:ext uri="{BB962C8B-B14F-4D97-AF65-F5344CB8AC3E}">
        <p14:creationId xmlns:p14="http://schemas.microsoft.com/office/powerpoint/2010/main" val="31782282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907494-8A92-93DB-9B91-24DE589D25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Data abstractions of a certain C++ type</a:t>
            </a:r>
          </a:p>
          <a:p>
            <a:pPr lvl="1"/>
            <a:r>
              <a:rPr lang="en-US" sz="2000" dirty="0"/>
              <a:t>Can be scalar data types, vectors, or other user-defined class/structure</a:t>
            </a:r>
          </a:p>
          <a:p>
            <a:pPr lvl="2"/>
            <a:r>
              <a:rPr lang="en-US" sz="1600" dirty="0"/>
              <a:t>Must not require the use of copy constructors for copying</a:t>
            </a:r>
          </a:p>
          <a:p>
            <a:r>
              <a:rPr lang="en-US" sz="2400" dirty="0"/>
              <a:t>Represent data objects, not memory addresses</a:t>
            </a:r>
          </a:p>
          <a:p>
            <a:pPr lvl="1"/>
            <a:r>
              <a:rPr lang="en-US" sz="2000" dirty="0"/>
              <a:t>Cannot be accessed like C++ arrays</a:t>
            </a:r>
          </a:p>
          <a:p>
            <a:pPr lvl="1"/>
            <a:r>
              <a:rPr lang="en-US" sz="2000" i="1" dirty="0"/>
              <a:t>Accessors</a:t>
            </a:r>
            <a:r>
              <a:rPr lang="en-US" sz="2000" dirty="0"/>
              <a:t> must be used to read from and write to buffers</a:t>
            </a:r>
          </a:p>
          <a:p>
            <a:r>
              <a:rPr lang="en-US" sz="2400" dirty="0"/>
              <a:t>A single buffer may be distributed across multiple locations</a:t>
            </a:r>
          </a:p>
          <a:p>
            <a:pPr lvl="1"/>
            <a:r>
              <a:rPr lang="en-US" sz="2000" dirty="0"/>
              <a:t>Between discrete memory locations and devices</a:t>
            </a:r>
          </a:p>
          <a:p>
            <a:r>
              <a:rPr lang="en-US" sz="2400" dirty="0"/>
              <a:t>An empty buffer may be created by specifying a range for size</a:t>
            </a:r>
          </a:p>
          <a:p>
            <a:pPr lvl="1"/>
            <a:r>
              <a:rPr lang="en-US" sz="2000" dirty="0"/>
              <a:t>Data must later be initialized before the buffer can be read from</a:t>
            </a:r>
          </a:p>
          <a:p>
            <a:r>
              <a:rPr lang="en-US" sz="2400" dirty="0"/>
              <a:t>Existing host data may be used to initialize a new buffer</a:t>
            </a:r>
          </a:p>
          <a:p>
            <a:pPr lvl="1"/>
            <a:r>
              <a:rPr lang="en-US" sz="2000" dirty="0"/>
              <a:t>Accomplished by invoking a constructor that takes a pointer to an existing host allocation</a:t>
            </a:r>
          </a:p>
          <a:p>
            <a:r>
              <a:rPr lang="en-US" sz="2400" dirty="0"/>
              <a:t>May also be created from existing </a:t>
            </a:r>
            <a:r>
              <a:rPr lang="en-US" sz="2400" dirty="0" err="1"/>
              <a:t>cl_mem</a:t>
            </a:r>
            <a:r>
              <a:rPr lang="en-US" sz="2400" dirty="0"/>
              <a:t> objects if using OpenCL compatibility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123E51-4B05-EDA0-53E0-A70993AC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Buffers</a:t>
            </a:r>
          </a:p>
        </p:txBody>
      </p:sp>
    </p:spTree>
    <p:extLst>
      <p:ext uri="{BB962C8B-B14F-4D97-AF65-F5344CB8AC3E}">
        <p14:creationId xmlns:p14="http://schemas.microsoft.com/office/powerpoint/2010/main" val="4767124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E2A174-6243-6AEA-61E3-DE0E4AA2E1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only way in which to read from or write to buffers</a:t>
            </a:r>
          </a:p>
          <a:p>
            <a:r>
              <a:rPr lang="en-US" dirty="0"/>
              <a:t>Can be instantiated with read, write, or </a:t>
            </a:r>
            <a:r>
              <a:rPr lang="en-US" dirty="0" err="1"/>
              <a:t>read_write</a:t>
            </a:r>
            <a:r>
              <a:rPr lang="en-US" dirty="0"/>
              <a:t> access modes</a:t>
            </a:r>
          </a:p>
          <a:p>
            <a:pPr lvl="1"/>
            <a:r>
              <a:rPr lang="en-US" dirty="0"/>
              <a:t>Accessors are </a:t>
            </a:r>
            <a:r>
              <a:rPr lang="en-US" dirty="0" err="1"/>
              <a:t>read_write</a:t>
            </a:r>
            <a:r>
              <a:rPr lang="en-US" dirty="0"/>
              <a:t> by default</a:t>
            </a:r>
          </a:p>
          <a:p>
            <a:r>
              <a:rPr lang="en-US" dirty="0"/>
              <a:t>Using appropriate access modes is important</a:t>
            </a:r>
          </a:p>
          <a:p>
            <a:pPr lvl="1"/>
            <a:r>
              <a:rPr lang="en-US" dirty="0"/>
              <a:t>Provides implicit information used to help the runtime manage memory</a:t>
            </a:r>
          </a:p>
          <a:p>
            <a:pPr lvl="2"/>
            <a:r>
              <a:rPr lang="en-US" dirty="0"/>
              <a:t>For example: </a:t>
            </a:r>
            <a:r>
              <a:rPr lang="en-GB" dirty="0"/>
              <a:t>read mode tells the runtime that it does not need to copy memory back to the host, as the device has not changed it.</a:t>
            </a:r>
          </a:p>
          <a:p>
            <a:pPr lvl="1"/>
            <a:r>
              <a:rPr lang="en-GB" dirty="0"/>
              <a:t>Appropriate use of access modes will help the runtime optimize kernel scheduling and data migration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5E0148-C8ED-74C8-D65E-4538E79C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Accessors</a:t>
            </a:r>
          </a:p>
        </p:txBody>
      </p:sp>
    </p:spTree>
    <p:extLst>
      <p:ext uri="{BB962C8B-B14F-4D97-AF65-F5344CB8AC3E}">
        <p14:creationId xmlns:p14="http://schemas.microsoft.com/office/powerpoint/2010/main" val="42146084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50BA46-67B7-F2EB-42AE-B257D93ECC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Objects that specify a task and its dependencies</a:t>
            </a:r>
          </a:p>
          <a:p>
            <a:r>
              <a:rPr lang="en-US" sz="2400" dirty="0"/>
              <a:t>Typically in the form of C++ Lambda functions</a:t>
            </a:r>
          </a:p>
          <a:p>
            <a:pPr lvl="1"/>
            <a:r>
              <a:rPr lang="en-US" sz="2000" dirty="0"/>
              <a:t>The only parameter is a reference to a </a:t>
            </a:r>
            <a:r>
              <a:rPr lang="en-US" sz="2000" i="1" dirty="0"/>
              <a:t>handler </a:t>
            </a:r>
            <a:r>
              <a:rPr lang="en-US" sz="2000" dirty="0"/>
              <a:t>object</a:t>
            </a:r>
          </a:p>
          <a:p>
            <a:r>
              <a:rPr lang="en-US" sz="2400" dirty="0"/>
              <a:t>Passed as an argument to a queue object’s submit() function</a:t>
            </a:r>
          </a:p>
          <a:p>
            <a:r>
              <a:rPr lang="en-US" sz="2400" dirty="0"/>
              <a:t>Command Group structure:</a:t>
            </a:r>
          </a:p>
          <a:p>
            <a:pPr lvl="1"/>
            <a:r>
              <a:rPr lang="en-US" sz="2000" dirty="0"/>
              <a:t>Exactly one action (and no more)</a:t>
            </a:r>
          </a:p>
          <a:p>
            <a:pPr lvl="2"/>
            <a:r>
              <a:rPr lang="en-US" sz="1400" dirty="0"/>
              <a:t>Either device code submitted for execution or manual memory operations such as </a:t>
            </a:r>
            <a:r>
              <a:rPr lang="en-US" sz="1400" i="1" dirty="0"/>
              <a:t>copy</a:t>
            </a:r>
            <a:endParaRPr lang="en-US" sz="1400" dirty="0"/>
          </a:p>
          <a:p>
            <a:pPr lvl="1"/>
            <a:r>
              <a:rPr lang="en-US" sz="2000" dirty="0"/>
              <a:t>Host code that defines dependencies</a:t>
            </a:r>
          </a:p>
          <a:p>
            <a:pPr lvl="2"/>
            <a:r>
              <a:rPr lang="en-US" sz="1400" dirty="0"/>
              <a:t>R</a:t>
            </a:r>
            <a:r>
              <a:rPr lang="en-GB" sz="1400" dirty="0" err="1"/>
              <a:t>estricts</a:t>
            </a:r>
            <a:r>
              <a:rPr lang="en-GB" sz="1400" dirty="0"/>
              <a:t> when asynchronous execution of the submitted work can begin. For example: creation of accessors or buffers</a:t>
            </a: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A0B09F-8115-1B58-0405-721C6E8B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 Groups</a:t>
            </a:r>
          </a:p>
        </p:txBody>
      </p:sp>
    </p:spTree>
    <p:extLst>
      <p:ext uri="{BB962C8B-B14F-4D97-AF65-F5344CB8AC3E}">
        <p14:creationId xmlns:p14="http://schemas.microsoft.com/office/powerpoint/2010/main" val="24582551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DE8418-632F-2354-801D-974AEB04AD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5397" indent="0">
              <a:buNone/>
            </a:pPr>
            <a:r>
              <a:rPr lang="en-GB" sz="2000" dirty="0" err="1">
                <a:solidFill>
                  <a:srgbClr val="000000"/>
                </a:solidFill>
              </a:rPr>
              <a:t>Q.submit</a:t>
            </a:r>
            <a:r>
              <a:rPr lang="en-GB" sz="2000" dirty="0">
                <a:solidFill>
                  <a:srgbClr val="000000"/>
                </a:solidFill>
              </a:rPr>
              <a:t>([&amp;](handler&amp; h) {		</a:t>
            </a:r>
            <a:r>
              <a:rPr lang="en-GB" sz="2000" dirty="0">
                <a:solidFill>
                  <a:srgbClr val="008000"/>
                </a:solidFill>
              </a:rPr>
              <a:t>// function called on host</a:t>
            </a:r>
            <a:endParaRPr lang="en-GB" sz="2000" dirty="0">
              <a:solidFill>
                <a:srgbClr val="000000"/>
              </a:solidFill>
            </a:endParaRPr>
          </a:p>
          <a:p>
            <a:pPr marL="55397" indent="0">
              <a:buNone/>
            </a:pPr>
            <a:r>
              <a:rPr lang="en-GB" sz="2000" dirty="0">
                <a:solidFill>
                  <a:srgbClr val="000000"/>
                </a:solidFill>
              </a:rPr>
              <a:t>	accessor </a:t>
            </a:r>
            <a:r>
              <a:rPr lang="en-GB" sz="2000" dirty="0" err="1">
                <a:solidFill>
                  <a:srgbClr val="000000"/>
                </a:solidFill>
              </a:rPr>
              <a:t>acc</a:t>
            </a:r>
            <a:r>
              <a:rPr lang="en-GB" sz="2000" dirty="0">
                <a:solidFill>
                  <a:srgbClr val="000000"/>
                </a:solidFill>
              </a:rPr>
              <a:t>{ B, h };			</a:t>
            </a:r>
            <a:r>
              <a:rPr lang="en-GB" sz="2000" dirty="0">
                <a:solidFill>
                  <a:srgbClr val="008000"/>
                </a:solidFill>
              </a:rPr>
              <a:t>// host code defining accessor, setting up dependencies</a:t>
            </a:r>
            <a:endParaRPr lang="en-GB" sz="2000" dirty="0">
              <a:solidFill>
                <a:srgbClr val="000000"/>
              </a:solidFill>
            </a:endParaRPr>
          </a:p>
          <a:p>
            <a:pPr marL="55397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GB" sz="2000" dirty="0" err="1">
                <a:solidFill>
                  <a:srgbClr val="000000"/>
                </a:solidFill>
              </a:rPr>
              <a:t>h.parallel_for</a:t>
            </a:r>
            <a:r>
              <a:rPr lang="en-GB" sz="2000" dirty="0">
                <a:solidFill>
                  <a:srgbClr val="000000"/>
                </a:solidFill>
              </a:rPr>
              <a:t>(size, [=](</a:t>
            </a:r>
            <a:r>
              <a:rPr lang="en-GB" sz="2000" dirty="0">
                <a:solidFill>
                  <a:srgbClr val="0000FF"/>
                </a:solidFill>
              </a:rPr>
              <a:t>auto</a:t>
            </a:r>
            <a:r>
              <a:rPr lang="en-GB" sz="2000" dirty="0">
                <a:solidFill>
                  <a:srgbClr val="000000"/>
                </a:solidFill>
              </a:rPr>
              <a:t>&amp; </a:t>
            </a:r>
            <a:r>
              <a:rPr lang="en-GB" sz="2000" dirty="0" err="1">
                <a:solidFill>
                  <a:srgbClr val="000000"/>
                </a:solidFill>
              </a:rPr>
              <a:t>idx</a:t>
            </a:r>
            <a:r>
              <a:rPr lang="en-GB" sz="2000" dirty="0">
                <a:solidFill>
                  <a:srgbClr val="000000"/>
                </a:solidFill>
              </a:rPr>
              <a:t>) {</a:t>
            </a:r>
          </a:p>
          <a:p>
            <a:pPr marL="55397" indent="0">
              <a:buNone/>
            </a:pPr>
            <a:r>
              <a:rPr lang="en-GB" sz="2000" dirty="0">
                <a:solidFill>
                  <a:srgbClr val="000000"/>
                </a:solidFill>
              </a:rPr>
              <a:t>		</a:t>
            </a:r>
            <a:r>
              <a:rPr lang="en-GB" sz="2000" dirty="0" err="1">
                <a:solidFill>
                  <a:srgbClr val="000000"/>
                </a:solidFill>
              </a:rPr>
              <a:t>acc</a:t>
            </a:r>
            <a:r>
              <a:rPr lang="en-GB" sz="2000" dirty="0">
                <a:solidFill>
                  <a:srgbClr val="000000"/>
                </a:solidFill>
              </a:rPr>
              <a:t>[</a:t>
            </a:r>
            <a:r>
              <a:rPr lang="en-GB" sz="2000" dirty="0" err="1">
                <a:solidFill>
                  <a:srgbClr val="000000"/>
                </a:solidFill>
              </a:rPr>
              <a:t>idx</a:t>
            </a:r>
            <a:r>
              <a:rPr lang="en-GB" sz="2000" dirty="0">
                <a:solidFill>
                  <a:srgbClr val="000000"/>
                </a:solidFill>
              </a:rPr>
              <a:t>] = </a:t>
            </a:r>
            <a:r>
              <a:rPr lang="en-GB" sz="2000" dirty="0" err="1">
                <a:solidFill>
                  <a:srgbClr val="000000"/>
                </a:solidFill>
              </a:rPr>
              <a:t>idx</a:t>
            </a:r>
            <a:r>
              <a:rPr lang="en-GB" sz="2000" dirty="0">
                <a:solidFill>
                  <a:srgbClr val="000000"/>
                </a:solidFill>
              </a:rPr>
              <a:t>;				</a:t>
            </a:r>
            <a:r>
              <a:rPr lang="en-GB" sz="2000" dirty="0">
                <a:solidFill>
                  <a:srgbClr val="008000"/>
                </a:solidFill>
              </a:rPr>
              <a:t>// Device code to be run when runtime dependencies are met</a:t>
            </a:r>
            <a:endParaRPr lang="en-GB" sz="2000" dirty="0">
              <a:solidFill>
                <a:srgbClr val="000000"/>
              </a:solidFill>
            </a:endParaRPr>
          </a:p>
          <a:p>
            <a:pPr marL="55397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	});</a:t>
            </a:r>
          </a:p>
          <a:p>
            <a:pPr marL="55397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});</a:t>
            </a:r>
          </a:p>
          <a:p>
            <a:pPr marL="55397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55397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55397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55397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55397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55397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55397" indent="0">
              <a:buNone/>
            </a:pPr>
            <a:r>
              <a:rPr lang="en-US" sz="2000" i="1" dirty="0"/>
              <a:t>Source: Data Parallel C++, James Reinders et al. pg. 27</a:t>
            </a:r>
          </a:p>
          <a:p>
            <a:pPr marL="55397" indent="0">
              <a:buNone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DE7D4A-1B7C-A57B-3028-9B6BE534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Device Work Submission Example</a:t>
            </a:r>
          </a:p>
        </p:txBody>
      </p:sp>
    </p:spTree>
    <p:extLst>
      <p:ext uri="{BB962C8B-B14F-4D97-AF65-F5344CB8AC3E}">
        <p14:creationId xmlns:p14="http://schemas.microsoft.com/office/powerpoint/2010/main" val="825401750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6C1367-8D37-49A1-BF4B-2E9150DA2B52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63fc63a6-18cf-4814-8dee-b8d6616a2bda"/>
  </ds:schemaRefs>
</ds:datastoreItem>
</file>

<file path=customXml/itemProps2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3936</TotalTime>
  <Words>1770</Words>
  <Application>Microsoft Office PowerPoint</Application>
  <PresentationFormat>Widescreen</PresentationFormat>
  <Paragraphs>234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Consolas</vt:lpstr>
      <vt:lpstr>Gill Sans</vt:lpstr>
      <vt:lpstr>Gill Sans Light</vt:lpstr>
      <vt:lpstr>Helvetica</vt:lpstr>
      <vt:lpstr>Lucida Grande</vt:lpstr>
      <vt:lpstr>Wingdings</vt:lpstr>
      <vt:lpstr>Big Logo</vt:lpstr>
      <vt:lpstr>Text with normal heading</vt:lpstr>
      <vt:lpstr>Fancy Header</vt:lpstr>
      <vt:lpstr>PowerPoint Presentation</vt:lpstr>
      <vt:lpstr>What is SYCL?</vt:lpstr>
      <vt:lpstr>What is DPC++?</vt:lpstr>
      <vt:lpstr>Why use SYCL?</vt:lpstr>
      <vt:lpstr>Queues </vt:lpstr>
      <vt:lpstr>Buffers</vt:lpstr>
      <vt:lpstr>Accessors</vt:lpstr>
      <vt:lpstr>Command Groups</vt:lpstr>
      <vt:lpstr>Device Work Submission Example</vt:lpstr>
      <vt:lpstr>Example</vt:lpstr>
      <vt:lpstr>Data Management</vt:lpstr>
      <vt:lpstr>Dependency</vt:lpstr>
      <vt:lpstr>Implicit vs Explicit Memory Management</vt:lpstr>
      <vt:lpstr>Data Dependency (Implicit)</vt:lpstr>
      <vt:lpstr>Example</vt:lpstr>
      <vt:lpstr>Computational Dependency (Explicit)</vt:lpstr>
      <vt:lpstr>Universal Shared Memory (USM)</vt:lpstr>
      <vt:lpstr>Example</vt:lpstr>
      <vt:lpstr>Device Selection</vt:lpstr>
      <vt:lpstr>Custom Device Selection</vt:lpstr>
      <vt:lpstr>Custom Device Selection Example</vt:lpstr>
      <vt:lpstr>Example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Training</dc:title>
  <dc:creator>Greg Stitt</dc:creator>
  <cp:lastModifiedBy>Woodward, Cale</cp:lastModifiedBy>
  <cp:revision>172</cp:revision>
  <dcterms:created xsi:type="dcterms:W3CDTF">2017-01-16T21:37:43Z</dcterms:created>
  <dcterms:modified xsi:type="dcterms:W3CDTF">2022-12-03T09:24:02Z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