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16"/>
  </p:notesMasterIdLst>
  <p:sldIdLst>
    <p:sldId id="321" r:id="rId7"/>
    <p:sldId id="350" r:id="rId8"/>
    <p:sldId id="351" r:id="rId9"/>
    <p:sldId id="353" r:id="rId10"/>
    <p:sldId id="354" r:id="rId11"/>
    <p:sldId id="355" r:id="rId12"/>
    <p:sldId id="352" r:id="rId13"/>
    <p:sldId id="356" r:id="rId14"/>
    <p:sldId id="357" r:id="rId15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350"/>
            <p14:sldId id="351"/>
            <p14:sldId id="353"/>
            <p14:sldId id="354"/>
            <p14:sldId id="355"/>
            <p14:sldId id="352"/>
            <p14:sldId id="356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A2"/>
    <a:srgbClr val="FF4B01"/>
    <a:srgbClr val="D14C64"/>
    <a:srgbClr val="8151CF"/>
    <a:srgbClr val="BDA4E6"/>
    <a:srgbClr val="5A2DA3"/>
    <a:srgbClr val="FFFFFF"/>
    <a:srgbClr val="F37021"/>
    <a:srgbClr val="45A4FC"/>
    <a:srgbClr val="1E2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7180F-3CC5-4E01-B4C8-686D73A55F38}" v="1207" dt="2020-01-20T22:16:39.110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59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001642" y="3027570"/>
            <a:ext cx="8205788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Reconfigurable Computing 2</a:t>
            </a:r>
          </a:p>
          <a:p>
            <a:pPr marL="223221" indent="0" algn="ctr">
              <a:buNone/>
            </a:pPr>
            <a:r>
              <a:rPr lang="en-US" sz="2400" u="sng" dirty="0"/>
              <a:t>Using Kernels and Unified Shared Memory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 advTm="2697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Framework for SYCL/DPC++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pPr marL="55397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8912972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dirty="0"/>
              <a:t>Single Source</a:t>
            </a:r>
          </a:p>
          <a:p>
            <a:pPr lvl="1"/>
            <a:r>
              <a:rPr lang="en-US" sz="2000" dirty="0"/>
              <a:t>Both host code and device code exist in the same file</a:t>
            </a:r>
            <a:endParaRPr lang="en-US" dirty="0"/>
          </a:p>
          <a:p>
            <a:r>
              <a:rPr lang="en-US" dirty="0"/>
              <a:t>Application Code</a:t>
            </a:r>
          </a:p>
          <a:p>
            <a:pPr lvl="1"/>
            <a:r>
              <a:rPr lang="en-US" sz="2000" dirty="0"/>
              <a:t>Setting up devices</a:t>
            </a:r>
          </a:p>
          <a:p>
            <a:pPr lvl="1"/>
            <a:r>
              <a:rPr lang="en-US" sz="2000" dirty="0"/>
              <a:t>Managing queues for different tasks</a:t>
            </a:r>
          </a:p>
          <a:p>
            <a:pPr lvl="1"/>
            <a:r>
              <a:rPr lang="en-US" sz="2000" dirty="0"/>
              <a:t>Allocating data for devices</a:t>
            </a:r>
          </a:p>
          <a:p>
            <a:r>
              <a:rPr lang="en-US" dirty="0"/>
              <a:t>Kernel Code</a:t>
            </a:r>
          </a:p>
          <a:p>
            <a:pPr lvl="1"/>
            <a:r>
              <a:rPr lang="en-US" sz="2000" dirty="0"/>
              <a:t>Any code that runs on the target devices</a:t>
            </a:r>
          </a:p>
          <a:p>
            <a:pPr lvl="1"/>
            <a:r>
              <a:rPr lang="en-US" sz="2000" dirty="0"/>
              <a:t>Typically expressed as a lambda function</a:t>
            </a:r>
          </a:p>
          <a:p>
            <a:pPr lvl="1"/>
            <a:r>
              <a:rPr lang="en-US" sz="2000" dirty="0"/>
              <a:t>Certain restrictions</a:t>
            </a:r>
          </a:p>
          <a:p>
            <a:pPr lvl="2"/>
            <a:r>
              <a:rPr lang="en-US" sz="1400" dirty="0"/>
              <a:t>Dynamic memory allocation</a:t>
            </a:r>
          </a:p>
          <a:p>
            <a:pPr lvl="2"/>
            <a:r>
              <a:rPr lang="en-US" sz="1400" dirty="0"/>
              <a:t>Static variables</a:t>
            </a:r>
          </a:p>
          <a:p>
            <a:pPr lvl="2"/>
            <a:r>
              <a:rPr lang="en-US" sz="1400" dirty="0"/>
              <a:t>Function pointers</a:t>
            </a:r>
          </a:p>
          <a:p>
            <a:pPr lvl="2"/>
            <a:r>
              <a:rPr lang="en-US" sz="1400" dirty="0"/>
              <a:t>Etc.</a:t>
            </a:r>
          </a:p>
          <a:p>
            <a:pPr lvl="2"/>
            <a:endParaRPr lang="en-US" sz="1400" dirty="0"/>
          </a:p>
          <a:p>
            <a:pPr marL="461962" lvl="1" indent="0">
              <a:buNone/>
            </a:pPr>
            <a:endParaRPr lang="en-US" dirty="0"/>
          </a:p>
          <a:p>
            <a:pPr marL="461962" lvl="1" indent="0">
              <a:buNone/>
            </a:pPr>
            <a:endParaRPr lang="en-US" dirty="0"/>
          </a:p>
          <a:p>
            <a:pPr marL="55397" indent="0">
              <a:buFont typeface="Wingdings" panose="05000000000000000000" pitchFamily="2" charset="2"/>
              <a:buNone/>
            </a:pPr>
            <a:endParaRPr lang="en-US" sz="2000" dirty="0"/>
          </a:p>
          <a:p>
            <a:pPr marL="55397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895121"/>
      </p:ext>
    </p:extLst>
  </p:cSld>
  <p:clrMapOvr>
    <a:masterClrMapping/>
  </p:clrMapOvr>
  <p:transition spd="med" advTm="2978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Writing Code for Kernels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233117" y="1009803"/>
            <a:ext cx="8912972" cy="5078791"/>
          </a:xfrm>
        </p:spPr>
        <p:txBody>
          <a:bodyPr/>
          <a:lstStyle/>
          <a:p>
            <a:r>
              <a:rPr lang="en-US" dirty="0"/>
              <a:t>C++ Lambda Functions</a:t>
            </a:r>
          </a:p>
          <a:p>
            <a:pPr lvl="1"/>
            <a:r>
              <a:rPr lang="en-US" dirty="0"/>
              <a:t>Very common practice for parallel programming</a:t>
            </a:r>
          </a:p>
          <a:p>
            <a:pPr lvl="1"/>
            <a:r>
              <a:rPr lang="en-US" dirty="0"/>
              <a:t>Used to create anonymous, inline functions</a:t>
            </a:r>
          </a:p>
          <a:p>
            <a:pPr lvl="1"/>
            <a:r>
              <a:rPr lang="en-US" dirty="0"/>
              <a:t>[capture-list] (params) -&gt; return {body}</a:t>
            </a:r>
          </a:p>
          <a:p>
            <a:pPr lvl="2"/>
            <a:r>
              <a:rPr lang="en-US" dirty="0"/>
              <a:t>Capture list is the set of variables to be returned</a:t>
            </a:r>
          </a:p>
          <a:p>
            <a:pPr lvl="2"/>
            <a:r>
              <a:rPr lang="en-US" dirty="0"/>
              <a:t>Params is set of variables being passed in</a:t>
            </a:r>
          </a:p>
          <a:p>
            <a:pPr lvl="2"/>
            <a:r>
              <a:rPr lang="en-US" dirty="0"/>
              <a:t>Return is the return type</a:t>
            </a:r>
          </a:p>
          <a:p>
            <a:pPr lvl="2"/>
            <a:r>
              <a:rPr lang="en-US" dirty="0"/>
              <a:t>Body is the function code</a:t>
            </a:r>
          </a:p>
          <a:p>
            <a:pPr lvl="2"/>
            <a:r>
              <a:rPr lang="en-US" dirty="0"/>
              <a:t>Capture list and params can be by value or reference</a:t>
            </a:r>
          </a:p>
          <a:p>
            <a:r>
              <a:rPr lang="en-US" dirty="0"/>
              <a:t>SYCL Restrictions</a:t>
            </a:r>
          </a:p>
          <a:p>
            <a:pPr lvl="1"/>
            <a:r>
              <a:rPr lang="en-US" dirty="0"/>
              <a:t>Capture list and params must be by value only</a:t>
            </a:r>
          </a:p>
          <a:p>
            <a:pPr lvl="1"/>
            <a:r>
              <a:rPr lang="en-US" dirty="0"/>
              <a:t>Return type must be void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6071599"/>
      </p:ext>
    </p:extLst>
  </p:cSld>
  <p:clrMapOvr>
    <a:masterClrMapping/>
  </p:clrMapOvr>
  <p:transition spd="med" advTm="2978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3937BE-3349-7806-D644-BA1F601C9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9931" y="1101945"/>
            <a:ext cx="11657824" cy="5078791"/>
          </a:xfrm>
        </p:spPr>
        <p:txBody>
          <a:bodyPr/>
          <a:lstStyle/>
          <a:p>
            <a:r>
              <a:rPr lang="en-US" dirty="0"/>
              <a:t>Single Task</a:t>
            </a:r>
          </a:p>
          <a:p>
            <a:pPr lvl="1"/>
            <a:r>
              <a:rPr lang="en-US" dirty="0"/>
              <a:t>Executes a single instance of a function on device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Parallel For</a:t>
            </a:r>
          </a:p>
          <a:p>
            <a:pPr lvl="1"/>
            <a:r>
              <a:rPr lang="en-US" dirty="0"/>
              <a:t>Executes multiple instances based on a range parameter</a:t>
            </a:r>
          </a:p>
          <a:p>
            <a:pPr lvl="1"/>
            <a:r>
              <a:rPr lang="en-US" dirty="0"/>
              <a:t>Should not be thought of as a “for loop”</a:t>
            </a:r>
          </a:p>
          <a:p>
            <a:pPr lvl="1"/>
            <a:r>
              <a:rPr lang="en-US" dirty="0"/>
              <a:t>Multiple instances are run at the same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D868B5-F255-F229-67F9-681CFDD5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Kernels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3A1B8-E175-36CA-1A98-27A70F9AF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747" y="1994116"/>
            <a:ext cx="3777923" cy="14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75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E82D2B-3002-094A-837C-0F574FC4E8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Parallel for is the most common type of Kernel</a:t>
            </a:r>
          </a:p>
          <a:p>
            <a:r>
              <a:rPr lang="en-US" dirty="0"/>
              <a:t>Best at exploiting “embarrassing data parallelism”</a:t>
            </a:r>
          </a:p>
          <a:p>
            <a:pPr lvl="1"/>
            <a:r>
              <a:rPr lang="en-US" dirty="0"/>
              <a:t>Embarrassing parallelism requires little effort to separate tasks</a:t>
            </a:r>
          </a:p>
          <a:p>
            <a:pPr lvl="1"/>
            <a:r>
              <a:rPr lang="en-US" dirty="0"/>
              <a:t>Common when tasks have little to no dependency</a:t>
            </a:r>
          </a:p>
          <a:p>
            <a:pPr lvl="1"/>
            <a:r>
              <a:rPr lang="en-US" dirty="0"/>
              <a:t>Ex: Manipulating pixels in an image, matrix multiplication</a:t>
            </a:r>
          </a:p>
          <a:p>
            <a:r>
              <a:rPr lang="en-US" dirty="0"/>
              <a:t>Must specify ranges when calling parallel for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DF18CF-8908-B61B-F480-08097730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754C9-8A8E-AF76-F77D-EA18E3240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68" b="4038"/>
          <a:stretch/>
        </p:blipFill>
        <p:spPr>
          <a:xfrm>
            <a:off x="7948247" y="3246797"/>
            <a:ext cx="3765454" cy="2948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7190AA-D0F3-12D4-4DA3-4CDD3DB47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47" y="4403458"/>
            <a:ext cx="6998217" cy="63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3475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D3AFAF-0251-7027-7900-7D702CB1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on FPGA via SYCL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951DE2-D3C5-1C81-F42F-79BB097BB2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Spatial pipeline</a:t>
            </a:r>
          </a:p>
          <a:p>
            <a:pPr lvl="1"/>
            <a:r>
              <a:rPr lang="en-US" dirty="0"/>
              <a:t>We can fill a pipeline with different tasks of a kernel</a:t>
            </a:r>
          </a:p>
          <a:p>
            <a:pPr lvl="1"/>
            <a:r>
              <a:rPr lang="en-US" dirty="0"/>
              <a:t>Consider effects on clock frequency</a:t>
            </a:r>
          </a:p>
          <a:p>
            <a:pPr lvl="1"/>
            <a:r>
              <a:rPr lang="en-US" dirty="0"/>
              <a:t>Routing issues as placement increases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F7602-502C-862F-7D90-C69B8B6C3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987" y="1960603"/>
            <a:ext cx="5598622" cy="403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339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Kernels on FPGAs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pPr marL="461962" lvl="1" indent="0">
              <a:buNone/>
            </a:pPr>
            <a:endParaRPr lang="en-US" sz="1600" dirty="0"/>
          </a:p>
          <a:p>
            <a:pPr marL="461962" lvl="1" indent="0">
              <a:buNone/>
            </a:pPr>
            <a:endParaRPr lang="en-US" sz="1600" dirty="0"/>
          </a:p>
          <a:p>
            <a:pPr marL="461962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marL="803275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89755A6-4DCA-EE74-5C4D-F945FD3E88F0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8912972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dirty="0"/>
              <a:t>Multiple kernels can run on FPGA</a:t>
            </a:r>
          </a:p>
          <a:p>
            <a:r>
              <a:rPr lang="en-US" dirty="0"/>
              <a:t>Kernels can run concurrently</a:t>
            </a:r>
          </a:p>
          <a:p>
            <a:r>
              <a:rPr lang="en-US" dirty="0"/>
              <a:t>Each kernel occupies its own space</a:t>
            </a:r>
          </a:p>
          <a:p>
            <a:endParaRPr lang="en-US" dirty="0"/>
          </a:p>
          <a:p>
            <a:pPr marL="803275" lvl="2" indent="0">
              <a:buNone/>
            </a:pPr>
            <a:endParaRPr lang="en-US" sz="1400" dirty="0"/>
          </a:p>
          <a:p>
            <a:pPr marL="461962" lvl="1" indent="0">
              <a:buNone/>
            </a:pPr>
            <a:endParaRPr lang="en-US" dirty="0"/>
          </a:p>
          <a:p>
            <a:pPr marL="461962" lvl="1" indent="0">
              <a:buNone/>
            </a:pPr>
            <a:endParaRPr lang="en-US" dirty="0"/>
          </a:p>
          <a:p>
            <a:pPr marL="55397" indent="0">
              <a:buFont typeface="Wingdings" panose="05000000000000000000" pitchFamily="2" charset="2"/>
              <a:buNone/>
            </a:pPr>
            <a:endParaRPr lang="en-US" sz="2000" dirty="0"/>
          </a:p>
          <a:p>
            <a:pPr marL="55397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9A06A2-FB81-0C34-D5C6-54CAC41EC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948" y="2752956"/>
            <a:ext cx="5432346" cy="27297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0307756"/>
      </p:ext>
    </p:extLst>
  </p:cSld>
  <p:clrMapOvr>
    <a:masterClrMapping/>
  </p:clrMapOvr>
  <p:transition spd="med" advTm="2978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3D11D4-99F1-3F8A-4B81-DAED47D00B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to manage data between host and device?</a:t>
            </a:r>
          </a:p>
          <a:p>
            <a:r>
              <a:rPr lang="en-US" dirty="0"/>
              <a:t>Device needs to data to run</a:t>
            </a:r>
          </a:p>
          <a:p>
            <a:r>
              <a:rPr lang="en-US" dirty="0"/>
              <a:t>Host needs to get data back from device</a:t>
            </a:r>
          </a:p>
          <a:p>
            <a:r>
              <a:rPr lang="en-US" dirty="0"/>
              <a:t>3 types of memory:</a:t>
            </a:r>
          </a:p>
          <a:p>
            <a:pPr lvl="1"/>
            <a:r>
              <a:rPr lang="en-US" dirty="0"/>
              <a:t>Device allocations: kernels can read and write but host cannot</a:t>
            </a:r>
          </a:p>
          <a:p>
            <a:pPr lvl="1"/>
            <a:r>
              <a:rPr lang="en-US" dirty="0"/>
              <a:t>Host allocations: host memory that can accessed remotely by device via bus like PCI-express</a:t>
            </a:r>
          </a:p>
          <a:p>
            <a:pPr lvl="1"/>
            <a:r>
              <a:rPr lang="en-US" dirty="0"/>
              <a:t>Shared allocations: memory that can migrate from host to device freely automatically</a:t>
            </a:r>
          </a:p>
          <a:p>
            <a:pPr lvl="2"/>
            <a:r>
              <a:rPr lang="en-US" dirty="0"/>
              <a:t>Device no longer has to be use bus system to write data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25D230-EC7A-82A1-E22C-B502E161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Shared Memory	</a:t>
            </a:r>
          </a:p>
        </p:txBody>
      </p:sp>
    </p:spTree>
    <p:extLst>
      <p:ext uri="{BB962C8B-B14F-4D97-AF65-F5344CB8AC3E}">
        <p14:creationId xmlns:p14="http://schemas.microsoft.com/office/powerpoint/2010/main" val="1369519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1E1A93-9E62-2052-C355-20C2E3CFD7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34473-3490-8AC1-A81E-95BACA99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Memory</a:t>
            </a:r>
          </a:p>
        </p:txBody>
      </p:sp>
    </p:spTree>
    <p:extLst>
      <p:ext uri="{BB962C8B-B14F-4D97-AF65-F5344CB8AC3E}">
        <p14:creationId xmlns:p14="http://schemas.microsoft.com/office/powerpoint/2010/main" val="1450082753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6C1367-8D37-49A1-BF4B-2E9150DA2B52}">
  <ds:schemaRefs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63fc63a6-18cf-4814-8dee-b8d6616a2bda"/>
  </ds:schemaRefs>
</ds:datastoreItem>
</file>

<file path=customXml/itemProps2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3885</TotalTime>
  <Words>399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Gill Sans</vt:lpstr>
      <vt:lpstr>Gill Sans Light</vt:lpstr>
      <vt:lpstr>Helvetica</vt:lpstr>
      <vt:lpstr>Lucida Grande</vt:lpstr>
      <vt:lpstr>Wingdings</vt:lpstr>
      <vt:lpstr>Big Logo</vt:lpstr>
      <vt:lpstr>Text with normal heading</vt:lpstr>
      <vt:lpstr>Fancy Header</vt:lpstr>
      <vt:lpstr>PowerPoint Presentation</vt:lpstr>
      <vt:lpstr>Framework for SYCL/DPC++</vt:lpstr>
      <vt:lpstr>Writing Code for Kernels</vt:lpstr>
      <vt:lpstr>Different Types of Kernels</vt:lpstr>
      <vt:lpstr>Parallel For</vt:lpstr>
      <vt:lpstr>Pipelining on FPGA via SYCL</vt:lpstr>
      <vt:lpstr>Kernels on FPGAs</vt:lpstr>
      <vt:lpstr>Unified Shared Memory </vt:lpstr>
      <vt:lpstr>Allocating Memory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Training</dc:title>
  <dc:creator>Greg Stitt</dc:creator>
  <cp:lastModifiedBy>Dylan Philpot</cp:lastModifiedBy>
  <cp:revision>149</cp:revision>
  <dcterms:created xsi:type="dcterms:W3CDTF">2017-01-16T21:37:43Z</dcterms:created>
  <dcterms:modified xsi:type="dcterms:W3CDTF">2022-11-02T00:14:45Z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