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36"/>
  </p:notesMasterIdLst>
  <p:sldIdLst>
    <p:sldId id="321" r:id="rId7"/>
    <p:sldId id="350" r:id="rId8"/>
    <p:sldId id="259" r:id="rId9"/>
    <p:sldId id="257" r:id="rId10"/>
    <p:sldId id="258" r:id="rId11"/>
    <p:sldId id="383" r:id="rId12"/>
    <p:sldId id="384" r:id="rId13"/>
    <p:sldId id="385" r:id="rId14"/>
    <p:sldId id="386" r:id="rId15"/>
    <p:sldId id="260" r:id="rId16"/>
    <p:sldId id="261" r:id="rId17"/>
    <p:sldId id="262" r:id="rId18"/>
    <p:sldId id="263" r:id="rId19"/>
    <p:sldId id="264" r:id="rId20"/>
    <p:sldId id="388" r:id="rId21"/>
    <p:sldId id="266" r:id="rId22"/>
    <p:sldId id="267" r:id="rId23"/>
    <p:sldId id="268" r:id="rId24"/>
    <p:sldId id="389" r:id="rId25"/>
    <p:sldId id="270" r:id="rId26"/>
    <p:sldId id="271" r:id="rId27"/>
    <p:sldId id="272" r:id="rId28"/>
    <p:sldId id="390" r:id="rId29"/>
    <p:sldId id="274" r:id="rId30"/>
    <p:sldId id="391" r:id="rId31"/>
    <p:sldId id="276" r:id="rId32"/>
    <p:sldId id="277" r:id="rId33"/>
    <p:sldId id="278" r:id="rId34"/>
    <p:sldId id="392" r:id="rId35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259"/>
            <p14:sldId id="257"/>
            <p14:sldId id="258"/>
            <p14:sldId id="383"/>
            <p14:sldId id="384"/>
            <p14:sldId id="385"/>
            <p14:sldId id="386"/>
            <p14:sldId id="260"/>
            <p14:sldId id="261"/>
            <p14:sldId id="262"/>
            <p14:sldId id="263"/>
            <p14:sldId id="264"/>
            <p14:sldId id="388"/>
            <p14:sldId id="266"/>
            <p14:sldId id="267"/>
            <p14:sldId id="268"/>
            <p14:sldId id="389"/>
            <p14:sldId id="270"/>
            <p14:sldId id="271"/>
            <p14:sldId id="272"/>
            <p14:sldId id="390"/>
            <p14:sldId id="274"/>
            <p14:sldId id="391"/>
            <p14:sldId id="276"/>
            <p14:sldId id="277"/>
            <p14:sldId id="278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0" autoAdjust="0"/>
    <p:restoredTop sz="94651" autoAdjust="0"/>
  </p:normalViewPr>
  <p:slideViewPr>
    <p:cSldViewPr snapToGrid="0">
      <p:cViewPr varScale="1">
        <p:scale>
          <a:sx n="106" d="100"/>
          <a:sy n="106" d="100"/>
        </p:scale>
        <p:origin x="192" y="8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</a:rPr>
              <a:t>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 q = sycl::queue(sycl::default_selector());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//select default device for queue (CPU usually)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q.submit([&amp;](sycl::handler &amp;cgh) { auto os = sycl::stream{128, 128, cgh};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//define the queue interface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cgh.single_task&lt;class hello_world&gt;([=] { os &lt;&lt; "Hello World!\n"; })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//submit task to queue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	q.wait();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//wait for all queued tasks to 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 Example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 Create a buffer of 2x5 ints using the default allocator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2, buffer_allocator&gt; b1{range&lt;2&gt;{2,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2x5 ints using the default allocator and CTAD for range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2&gt; b2{range{2,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default-constructed std::allocator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b3{range{20}};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passed-in 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std::allocator&lt;float&gt; myFloatAlloc;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b4{range(20), myFloatAlloc};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Objects that specify a task and its dependencies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Typically in the form of C++ Lambda functions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parameter is a reference to a </a:t>
            </a: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handler 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Passed as an argument to a queue object’s submit() function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 structure: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Exactly one action (and no more)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Either device code submitted for execution or manual memory operations such as </a:t>
            </a: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copy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code that defines dependencies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Restricts when asynchronous execution of the submitted work can begin. For example: creation of accessors or buffers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Q.submit([&amp;](handler&amp; h) {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function called on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accessor acc{ B, h };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host code defining accessor, setting up dependencies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h.parallel_for(size, [=](</a:t>
            </a: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Gill Sans Light"/>
              </a:rPr>
              <a:t>auto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&amp; idx)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	acc[idx] = idx;	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Device code to be run when runtime dependencies are met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Work Submission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2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should you care?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r>
              <a:rPr lang="en-US" u="sng" dirty="0"/>
              <a:t>Goal</a:t>
            </a:r>
            <a:r>
              <a:rPr lang="en-US" dirty="0"/>
              <a:t> - offload computations to accelerator device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Problem</a:t>
            </a:r>
            <a:r>
              <a:rPr lang="en-US" dirty="0"/>
              <a:t> - different devices typically require specific programming languages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Solution</a:t>
            </a:r>
            <a:r>
              <a:rPr lang="en-US" dirty="0"/>
              <a:t> - single-source code that can target multiple types of devices</a:t>
            </a:r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lang="en-US" sz="3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vector_addition_with_dependency.cpp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https://github.com/BenjaminMFindley/Reconfig-2-SYCL-DPCPP/blob/main/Examples/vector_addition/vector_addition_with_dependency.cpp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lang="en-US" sz="2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427040" lvl="3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lang="en-US" sz="1100" b="0" strike="noStrike" spc="-1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lang="en-US" sz="1100" b="0" strike="noStrike" spc="-1">
              <a:solidFill>
                <a:srgbClr val="00B05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		</a:t>
            </a:r>
            <a:r>
              <a:rPr lang="en-US" sz="2000" b="0" strike="noStrike" spc="-1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public: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int operator()(const device &amp;dev) const override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if (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dev.get_info&lt;info::device::name&gt;().find("Arria") != std::string::npos &amp;&amp;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dev.get_info&lt;info::device::vendor&gt;().find("Intel") != std::string::npos)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	return 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return -1;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Why use SYCL?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DA44C92-6FC0-4201-A26A-5108E44D1BA2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3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Many different devices are used for workload acceleration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Writing custom-tailored code for accelerators is not flexible or distributable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cannot be shared or re-used with other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may need to be entirely re-written if changing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SYCL allows for one higher-level code base to be run on a variety of devices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same code can be re-used on different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 be more easily tweaked for different applications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Libraries contain pre-written code custom-made for each architecture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Every high-level function call is optimized for each supported device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Performance theoretically equivalent to writing lower-level code manually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to write than lower-level code, especially RTL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SYCL?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4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SYCL</a:t>
            </a:r>
            <a:endParaRPr lang="en-US" sz="28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An abstraction layer that builds upon OpenCL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Framework for programming heterogeneous platforms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for data parallel programming for C++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Higher level than OpenCL but has seamless integration with OpenCL and C++ libraries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Targets a variety of hardware accelerators using a unified, high-level programming language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DPC++?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2EEC6A9-9BE5-4B30-999D-2BCC4AD3A73E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Parallel C++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Extends the SYCL framework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The programming language used to write SYCL programs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Open source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Aims to become a core SYCL extension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Incorporates SYCL standard for data parallelism and heterogeneous programming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Very similar to C++ but with extra functionality for data parallelism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Offloads computation from host computer to accelerator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Programmer specifies which code to offload to which accelerator in code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54556"/>
      </p:ext>
    </p:extLst>
  </p:cSld>
  <p:clrMapOvr>
    <a:masterClrMapping/>
  </p:clrMapOvr>
  <p:transition spd="med" advTm="2978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589521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Device is chosen with the ”device selector” class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Accelerator support is determined by the compiler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Intel’s DPC++ compiler supports Intel GPUs and Intel FPGAs via an extension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Default selectors will choose the most capable device at runtime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 err="1"/>
              <a:t>gpu_selector</a:t>
            </a:r>
            <a:r>
              <a:rPr lang="en-US" dirty="0"/>
              <a:t>, </a:t>
            </a:r>
            <a:r>
              <a:rPr lang="en-US" dirty="0" err="1"/>
              <a:t>cpu_selector</a:t>
            </a:r>
            <a:r>
              <a:rPr lang="en-US" dirty="0"/>
              <a:t>, </a:t>
            </a:r>
            <a:r>
              <a:rPr lang="en-US" dirty="0" err="1"/>
              <a:t>accelerator_selector</a:t>
            </a:r>
            <a:r>
              <a:rPr lang="en-US" dirty="0"/>
              <a:t>, </a:t>
            </a:r>
            <a:r>
              <a:rPr lang="en-US" dirty="0" err="1"/>
              <a:t>fpga_selector</a:t>
            </a:r>
            <a:endParaRPr lang="en-US" dirty="0"/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Alternatively, we can extend the device selector class for custom selection criteria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97114"/>
      </p:ext>
    </p:extLst>
  </p:cSld>
  <p:clrMapOvr>
    <a:masterClrMapping/>
  </p:clrMapOvr>
  <p:transition spd="med" advTm="297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466857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Interface between host and device is defined by the “queue” class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Each queue is bound to a single device chosen by the device selector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The host submits tasks to the queue and continues to execute the program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The host can also monitor the queue for completion, timing, errors, etc.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37191"/>
      </p:ext>
    </p:extLst>
  </p:cSld>
  <p:clrMapOvr>
    <a:masterClrMapping/>
  </p:clrMapOvr>
  <p:transition spd="med" advTm="2978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1054974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Implicit data management is commonly achieved with “buffer” and “accessor” classes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A buffer contains references to the original data in memory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Accessors are the only way to read/write data referenced by the buffer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Explicit data management is achieved only through Unified Shared Memory or USM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Memory is allocated directly with “</a:t>
            </a:r>
            <a:r>
              <a:rPr lang="en-US" dirty="0" err="1"/>
              <a:t>malloc_host</a:t>
            </a:r>
            <a:r>
              <a:rPr lang="en-US" dirty="0"/>
              <a:t>” or “</a:t>
            </a:r>
            <a:r>
              <a:rPr lang="en-US" dirty="0" err="1"/>
              <a:t>malloc_device</a:t>
            </a:r>
            <a:r>
              <a:rPr lang="en-US" dirty="0"/>
              <a:t>”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94290"/>
      </p:ext>
    </p:extLst>
  </p:cSld>
  <p:clrMapOvr>
    <a:masterClrMapping/>
  </p:clrMapOvr>
  <p:transition spd="med" advTm="2978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4313</TotalTime>
  <Words>2336</Words>
  <Application>Microsoft Macintosh PowerPoint</Application>
  <PresentationFormat>Widescreen</PresentationFormat>
  <Paragraphs>324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Consolas</vt:lpstr>
      <vt:lpstr>Gill Sans</vt:lpstr>
      <vt:lpstr>Gill Sans Light</vt:lpstr>
      <vt:lpstr>Helvetica</vt:lpstr>
      <vt:lpstr>Lucida Grande</vt:lpstr>
      <vt:lpstr>Symbol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Why should you care?</vt:lpstr>
      <vt:lpstr>PowerPoint Presentation</vt:lpstr>
      <vt:lpstr>PowerPoint Presentation</vt:lpstr>
      <vt:lpstr>PowerPoint Presentation</vt:lpstr>
      <vt:lpstr>Basic SYCL Program</vt:lpstr>
      <vt:lpstr>Basic SYCL Program</vt:lpstr>
      <vt:lpstr>Basic SYCL Program</vt:lpstr>
      <vt:lpstr>Basic SYCL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Woodward, Cale</cp:lastModifiedBy>
  <cp:revision>180</cp:revision>
  <dcterms:created xsi:type="dcterms:W3CDTF">2017-01-16T21:37:43Z</dcterms:created>
  <dcterms:modified xsi:type="dcterms:W3CDTF">2023-01-11T19:50:10Z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