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1.png" ContentType="image/png"/>
  <Override PartName="/ppt/media/image10.png" ContentType="image/png"/>
  <Override PartName="/ppt/media/image8.png" ContentType="image/png"/>
  <Override PartName="/ppt/media/image9.wmf" ContentType="image/x-wmf"/>
  <Override PartName="/ppt/media/image7.png" ContentType="image/png"/>
  <Override PartName="/ppt/media/image1.png" ContentType="image/png"/>
  <Override PartName="/ppt/media/image2.png" ContentType="image/png"/>
  <Override PartName="/ppt/media/image4.wmf" ContentType="image/x-wmf"/>
  <Override PartName="/ppt/media/image6.png" ContentType="image/png"/>
  <Override PartName="/ppt/media/image3.png" ContentType="image/png"/>
  <Override PartName="/ppt/media/image5.wmf" ContentType="image/x-wmf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32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3750120" y="153000"/>
            <a:ext cx="4653720" cy="2665800"/>
            <a:chOff x="3750120" y="153000"/>
            <a:chExt cx="4653720" cy="2665800"/>
          </a:xfrm>
        </p:grpSpPr>
        <p:grpSp>
          <p:nvGrpSpPr>
            <p:cNvPr id="1" name="Group 2"/>
            <p:cNvGrpSpPr/>
            <p:nvPr/>
          </p:nvGrpSpPr>
          <p:grpSpPr>
            <a:xfrm>
              <a:off x="3830760" y="153000"/>
              <a:ext cx="4510440" cy="1869120"/>
              <a:chOff x="3830760" y="153000"/>
              <a:chExt cx="4510440" cy="1869120"/>
            </a:xfrm>
          </p:grpSpPr>
          <p:sp>
            <p:nvSpPr>
              <p:cNvPr id="2" name="CustomShape 3"/>
              <p:cNvSpPr/>
              <p:nvPr/>
            </p:nvSpPr>
            <p:spPr>
              <a:xfrm rot="5400000">
                <a:off x="4449960" y="179280"/>
                <a:ext cx="372960" cy="321480"/>
              </a:xfrm>
              <a:prstGeom prst="triangle">
                <a:avLst>
                  <a:gd name="adj" fmla="val 50000"/>
                </a:avLst>
              </a:prstGeom>
              <a:solidFill>
                <a:srgbClr val="a07bdb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" name="CustomShape 4"/>
              <p:cNvSpPr/>
              <p:nvPr/>
            </p:nvSpPr>
            <p:spPr>
              <a:xfrm rot="16200000">
                <a:off x="4127040" y="180000"/>
                <a:ext cx="372960" cy="321480"/>
              </a:xfrm>
              <a:prstGeom prst="triangle">
                <a:avLst>
                  <a:gd name="adj" fmla="val 50000"/>
                </a:avLst>
              </a:prstGeom>
              <a:solidFill>
                <a:srgbClr val="a07bdb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" name="CustomShape 5"/>
              <p:cNvSpPr/>
              <p:nvPr/>
            </p:nvSpPr>
            <p:spPr>
              <a:xfrm rot="16200000">
                <a:off x="4449240" y="366840"/>
                <a:ext cx="372960" cy="321480"/>
              </a:xfrm>
              <a:prstGeom prst="triangle">
                <a:avLst>
                  <a:gd name="adj" fmla="val 50000"/>
                </a:avLst>
              </a:prstGeom>
              <a:solidFill>
                <a:srgbClr val="a07bdb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" name="CustomShape 6"/>
              <p:cNvSpPr/>
              <p:nvPr/>
            </p:nvSpPr>
            <p:spPr>
              <a:xfrm rot="5400000">
                <a:off x="4772160" y="366120"/>
                <a:ext cx="372960" cy="321480"/>
              </a:xfrm>
              <a:prstGeom prst="triangle">
                <a:avLst>
                  <a:gd name="adj" fmla="val 50000"/>
                </a:avLst>
              </a:prstGeom>
              <a:solidFill>
                <a:srgbClr val="a07bdb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" name="CustomShape 7"/>
              <p:cNvSpPr/>
              <p:nvPr/>
            </p:nvSpPr>
            <p:spPr>
              <a:xfrm rot="16200000">
                <a:off x="4771440" y="553680"/>
                <a:ext cx="372960" cy="321480"/>
              </a:xfrm>
              <a:prstGeom prst="triangle">
                <a:avLst>
                  <a:gd name="adj" fmla="val 50000"/>
                </a:avLst>
              </a:prstGeom>
              <a:solidFill>
                <a:srgbClr val="a07bdb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" name="CustomShape 8"/>
              <p:cNvSpPr/>
              <p:nvPr/>
            </p:nvSpPr>
            <p:spPr>
              <a:xfrm rot="5400000">
                <a:off x="4772160" y="739800"/>
                <a:ext cx="372960" cy="321480"/>
              </a:xfrm>
              <a:prstGeom prst="triangle">
                <a:avLst>
                  <a:gd name="adj" fmla="val 50000"/>
                </a:avLst>
              </a:prstGeom>
              <a:solidFill>
                <a:srgbClr val="a07bdb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" name="CustomShape 9"/>
              <p:cNvSpPr/>
              <p:nvPr/>
            </p:nvSpPr>
            <p:spPr>
              <a:xfrm rot="16200000">
                <a:off x="4771440" y="927720"/>
                <a:ext cx="372960" cy="321480"/>
              </a:xfrm>
              <a:prstGeom prst="triangle">
                <a:avLst>
                  <a:gd name="adj" fmla="val 50000"/>
                </a:avLst>
              </a:prstGeom>
              <a:solidFill>
                <a:srgbClr val="a07bdb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" name="CustomShape 10"/>
              <p:cNvSpPr/>
              <p:nvPr/>
            </p:nvSpPr>
            <p:spPr>
              <a:xfrm rot="5400000">
                <a:off x="4772160" y="1113480"/>
                <a:ext cx="372960" cy="321480"/>
              </a:xfrm>
              <a:prstGeom prst="triangle">
                <a:avLst>
                  <a:gd name="adj" fmla="val 50000"/>
                </a:avLst>
              </a:prstGeom>
              <a:solidFill>
                <a:srgbClr val="8151cf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" name="CustomShape 11"/>
              <p:cNvSpPr/>
              <p:nvPr/>
            </p:nvSpPr>
            <p:spPr>
              <a:xfrm rot="5400000">
                <a:off x="4127760" y="366120"/>
                <a:ext cx="372960" cy="321480"/>
              </a:xfrm>
              <a:prstGeom prst="triangle">
                <a:avLst>
                  <a:gd name="adj" fmla="val 50000"/>
                </a:avLst>
              </a:prstGeom>
              <a:solidFill>
                <a:srgbClr val="a07bdb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" name="CustomShape 12"/>
              <p:cNvSpPr/>
              <p:nvPr/>
            </p:nvSpPr>
            <p:spPr>
              <a:xfrm rot="16200000">
                <a:off x="3804840" y="366840"/>
                <a:ext cx="372960" cy="321480"/>
              </a:xfrm>
              <a:prstGeom prst="triangle">
                <a:avLst>
                  <a:gd name="adj" fmla="val 50000"/>
                </a:avLst>
              </a:prstGeom>
              <a:solidFill>
                <a:srgbClr val="a07bdb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" name="CustomShape 13"/>
              <p:cNvSpPr/>
              <p:nvPr/>
            </p:nvSpPr>
            <p:spPr>
              <a:xfrm rot="5400000">
                <a:off x="3803040" y="555840"/>
                <a:ext cx="378360" cy="321480"/>
              </a:xfrm>
              <a:prstGeom prst="triangle">
                <a:avLst>
                  <a:gd name="adj" fmla="val 50000"/>
                </a:avLst>
              </a:prstGeom>
              <a:solidFill>
                <a:srgbClr val="8151cf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" name="CustomShape 14"/>
              <p:cNvSpPr/>
              <p:nvPr/>
            </p:nvSpPr>
            <p:spPr>
              <a:xfrm rot="16200000">
                <a:off x="3802320" y="743400"/>
                <a:ext cx="378360" cy="321480"/>
              </a:xfrm>
              <a:prstGeom prst="triangle">
                <a:avLst>
                  <a:gd name="adj" fmla="val 50000"/>
                </a:avLst>
              </a:prstGeom>
              <a:solidFill>
                <a:srgbClr val="8151cf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" name="CustomShape 15"/>
              <p:cNvSpPr/>
              <p:nvPr/>
            </p:nvSpPr>
            <p:spPr>
              <a:xfrm rot="16200000">
                <a:off x="3802320" y="1117080"/>
                <a:ext cx="378360" cy="321480"/>
              </a:xfrm>
              <a:prstGeom prst="triangle">
                <a:avLst>
                  <a:gd name="adj" fmla="val 50000"/>
                </a:avLst>
              </a:prstGeom>
              <a:solidFill>
                <a:srgbClr val="8151cf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" name="CustomShape 16"/>
              <p:cNvSpPr/>
              <p:nvPr/>
            </p:nvSpPr>
            <p:spPr>
              <a:xfrm rot="5400000">
                <a:off x="3803040" y="929520"/>
                <a:ext cx="378360" cy="321480"/>
              </a:xfrm>
              <a:prstGeom prst="triangle">
                <a:avLst>
                  <a:gd name="adj" fmla="val 50000"/>
                </a:avLst>
              </a:prstGeom>
              <a:solidFill>
                <a:srgbClr val="8151cf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" name="CustomShape 17"/>
              <p:cNvSpPr/>
              <p:nvPr/>
            </p:nvSpPr>
            <p:spPr>
              <a:xfrm rot="5400000">
                <a:off x="4125240" y="1116360"/>
                <a:ext cx="378360" cy="321480"/>
              </a:xfrm>
              <a:prstGeom prst="triangle">
                <a:avLst>
                  <a:gd name="adj" fmla="val 50000"/>
                </a:avLst>
              </a:prstGeom>
              <a:solidFill>
                <a:srgbClr val="8151cf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" name="CustomShape 18"/>
              <p:cNvSpPr/>
              <p:nvPr/>
            </p:nvSpPr>
            <p:spPr>
              <a:xfrm rot="16200000">
                <a:off x="4446720" y="1117080"/>
                <a:ext cx="378360" cy="321480"/>
              </a:xfrm>
              <a:prstGeom prst="triangle">
                <a:avLst>
                  <a:gd name="adj" fmla="val 50000"/>
                </a:avLst>
              </a:prstGeom>
              <a:solidFill>
                <a:srgbClr val="8151cf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" name="CustomShape 19"/>
              <p:cNvSpPr/>
              <p:nvPr/>
            </p:nvSpPr>
            <p:spPr>
              <a:xfrm rot="5400000">
                <a:off x="4447440" y="939240"/>
                <a:ext cx="378360" cy="321480"/>
              </a:xfrm>
              <a:prstGeom prst="triangle">
                <a:avLst>
                  <a:gd name="adj" fmla="val 50000"/>
                </a:avLst>
              </a:prstGeom>
              <a:solidFill>
                <a:srgbClr val="8151cf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" name="CustomShape 20"/>
              <p:cNvSpPr/>
              <p:nvPr/>
            </p:nvSpPr>
            <p:spPr>
              <a:xfrm rot="16200000">
                <a:off x="4124520" y="930240"/>
                <a:ext cx="378360" cy="321480"/>
              </a:xfrm>
              <a:prstGeom prst="triangle">
                <a:avLst>
                  <a:gd name="adj" fmla="val 50000"/>
                </a:avLst>
              </a:prstGeom>
              <a:solidFill>
                <a:srgbClr val="8151cf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" name="CustomShape 21"/>
              <p:cNvSpPr/>
              <p:nvPr/>
            </p:nvSpPr>
            <p:spPr>
              <a:xfrm rot="16200000">
                <a:off x="4771440" y="1301040"/>
                <a:ext cx="372960" cy="321480"/>
              </a:xfrm>
              <a:prstGeom prst="triangle">
                <a:avLst>
                  <a:gd name="adj" fmla="val 50000"/>
                </a:avLst>
              </a:prstGeom>
              <a:solidFill>
                <a:srgbClr val="8151cf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" name="CustomShape 22"/>
              <p:cNvSpPr/>
              <p:nvPr/>
            </p:nvSpPr>
            <p:spPr>
              <a:xfrm rot="5400000">
                <a:off x="4772160" y="1487160"/>
                <a:ext cx="372960" cy="321480"/>
              </a:xfrm>
              <a:prstGeom prst="triangle">
                <a:avLst>
                  <a:gd name="adj" fmla="val 50000"/>
                </a:avLst>
              </a:prstGeom>
              <a:solidFill>
                <a:srgbClr val="8151cf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" name="CustomShape 23"/>
              <p:cNvSpPr/>
              <p:nvPr/>
            </p:nvSpPr>
            <p:spPr>
              <a:xfrm rot="16200000">
                <a:off x="4771440" y="1674720"/>
                <a:ext cx="372960" cy="321480"/>
              </a:xfrm>
              <a:prstGeom prst="triangle">
                <a:avLst>
                  <a:gd name="adj" fmla="val 50000"/>
                </a:avLst>
              </a:prstGeom>
              <a:solidFill>
                <a:srgbClr val="8151cf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" name="CustomShape 24"/>
              <p:cNvSpPr/>
              <p:nvPr/>
            </p:nvSpPr>
            <p:spPr>
              <a:xfrm rot="5400000">
                <a:off x="3805560" y="1300320"/>
                <a:ext cx="372960" cy="321480"/>
              </a:xfrm>
              <a:prstGeom prst="triangle">
                <a:avLst>
                  <a:gd name="adj" fmla="val 50000"/>
                </a:avLst>
              </a:prstGeom>
              <a:solidFill>
                <a:srgbClr val="5a2da3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" name="CustomShape 25"/>
              <p:cNvSpPr/>
              <p:nvPr/>
            </p:nvSpPr>
            <p:spPr>
              <a:xfrm rot="16200000">
                <a:off x="3804840" y="1487880"/>
                <a:ext cx="372960" cy="321480"/>
              </a:xfrm>
              <a:prstGeom prst="triangle">
                <a:avLst>
                  <a:gd name="adj" fmla="val 50000"/>
                </a:avLst>
              </a:prstGeom>
              <a:solidFill>
                <a:srgbClr val="5a2da3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" name="CustomShape 26"/>
              <p:cNvSpPr/>
              <p:nvPr/>
            </p:nvSpPr>
            <p:spPr>
              <a:xfrm rot="5400000">
                <a:off x="3805560" y="1674000"/>
                <a:ext cx="372960" cy="321480"/>
              </a:xfrm>
              <a:prstGeom prst="triangle">
                <a:avLst>
                  <a:gd name="adj" fmla="val 50000"/>
                </a:avLst>
              </a:prstGeom>
              <a:solidFill>
                <a:srgbClr val="5a2da3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" name="CustomShape 27"/>
              <p:cNvSpPr/>
              <p:nvPr/>
            </p:nvSpPr>
            <p:spPr>
              <a:xfrm rot="5400000">
                <a:off x="5416560" y="552240"/>
                <a:ext cx="372960" cy="321480"/>
              </a:xfrm>
              <a:prstGeom prst="triangle">
                <a:avLst>
                  <a:gd name="adj" fmla="val 50000"/>
                </a:avLst>
              </a:prstGeom>
              <a:solidFill>
                <a:srgbClr val="bda4e6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" name="CustomShape 28"/>
              <p:cNvSpPr/>
              <p:nvPr/>
            </p:nvSpPr>
            <p:spPr>
              <a:xfrm rot="5400000">
                <a:off x="6060600" y="178560"/>
                <a:ext cx="372960" cy="321480"/>
              </a:xfrm>
              <a:prstGeom prst="triangle">
                <a:avLst>
                  <a:gd name="adj" fmla="val 50000"/>
                </a:avLst>
              </a:prstGeom>
              <a:solidFill>
                <a:srgbClr val="a07bdb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" name="CustomShape 29"/>
              <p:cNvSpPr/>
              <p:nvPr/>
            </p:nvSpPr>
            <p:spPr>
              <a:xfrm rot="16200000">
                <a:off x="5738040" y="179280"/>
                <a:ext cx="372960" cy="321480"/>
              </a:xfrm>
              <a:prstGeom prst="triangle">
                <a:avLst>
                  <a:gd name="adj" fmla="val 50000"/>
                </a:avLst>
              </a:prstGeom>
              <a:solidFill>
                <a:srgbClr val="a07bdb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" name="CustomShape 30"/>
              <p:cNvSpPr/>
              <p:nvPr/>
            </p:nvSpPr>
            <p:spPr>
              <a:xfrm rot="16200000">
                <a:off x="6059880" y="366120"/>
                <a:ext cx="372960" cy="321480"/>
              </a:xfrm>
              <a:prstGeom prst="triangle">
                <a:avLst>
                  <a:gd name="adj" fmla="val 50000"/>
                </a:avLst>
              </a:prstGeom>
              <a:solidFill>
                <a:srgbClr val="a07bdb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" name="CustomShape 31"/>
              <p:cNvSpPr/>
              <p:nvPr/>
            </p:nvSpPr>
            <p:spPr>
              <a:xfrm rot="5400000">
                <a:off x="6382800" y="365400"/>
                <a:ext cx="372960" cy="321480"/>
              </a:xfrm>
              <a:prstGeom prst="triangle">
                <a:avLst>
                  <a:gd name="adj" fmla="val 50000"/>
                </a:avLst>
              </a:prstGeom>
              <a:solidFill>
                <a:srgbClr val="a07bdb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" name="CustomShape 32"/>
              <p:cNvSpPr/>
              <p:nvPr/>
            </p:nvSpPr>
            <p:spPr>
              <a:xfrm rot="5400000">
                <a:off x="5738400" y="365400"/>
                <a:ext cx="372960" cy="321480"/>
              </a:xfrm>
              <a:prstGeom prst="triangle">
                <a:avLst>
                  <a:gd name="adj" fmla="val 50000"/>
                </a:avLst>
              </a:prstGeom>
              <a:solidFill>
                <a:srgbClr val="bda4e6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" name="CustomShape 33"/>
              <p:cNvSpPr/>
              <p:nvPr/>
            </p:nvSpPr>
            <p:spPr>
              <a:xfrm rot="16200000">
                <a:off x="5415840" y="366120"/>
                <a:ext cx="372960" cy="321480"/>
              </a:xfrm>
              <a:prstGeom prst="triangle">
                <a:avLst>
                  <a:gd name="adj" fmla="val 50000"/>
                </a:avLst>
              </a:prstGeom>
              <a:solidFill>
                <a:srgbClr val="bda4e6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" name="CustomShape 34"/>
              <p:cNvSpPr/>
              <p:nvPr/>
            </p:nvSpPr>
            <p:spPr>
              <a:xfrm rot="16200000">
                <a:off x="6382080" y="552960"/>
                <a:ext cx="372960" cy="321480"/>
              </a:xfrm>
              <a:prstGeom prst="triangle">
                <a:avLst>
                  <a:gd name="adj" fmla="val 50000"/>
                </a:avLst>
              </a:prstGeom>
              <a:solidFill>
                <a:srgbClr val="a07bdb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4" name="CustomShape 35"/>
              <p:cNvSpPr/>
              <p:nvPr/>
            </p:nvSpPr>
            <p:spPr>
              <a:xfrm rot="5400000">
                <a:off x="6382800" y="739080"/>
                <a:ext cx="372960" cy="321480"/>
              </a:xfrm>
              <a:prstGeom prst="triangle">
                <a:avLst>
                  <a:gd name="adj" fmla="val 50000"/>
                </a:avLst>
              </a:prstGeom>
              <a:solidFill>
                <a:srgbClr val="bda4e6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" name="CustomShape 36"/>
              <p:cNvSpPr/>
              <p:nvPr/>
            </p:nvSpPr>
            <p:spPr>
              <a:xfrm rot="16200000">
                <a:off x="6382080" y="926640"/>
                <a:ext cx="372960" cy="321480"/>
              </a:xfrm>
              <a:prstGeom prst="triangle">
                <a:avLst>
                  <a:gd name="adj" fmla="val 50000"/>
                </a:avLst>
              </a:prstGeom>
              <a:solidFill>
                <a:srgbClr val="bda4e6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" name="CustomShape 37"/>
              <p:cNvSpPr/>
              <p:nvPr/>
            </p:nvSpPr>
            <p:spPr>
              <a:xfrm rot="5400000">
                <a:off x="6384600" y="1112760"/>
                <a:ext cx="372960" cy="321480"/>
              </a:xfrm>
              <a:prstGeom prst="triangle">
                <a:avLst>
                  <a:gd name="adj" fmla="val 50000"/>
                </a:avLst>
              </a:prstGeom>
              <a:solidFill>
                <a:srgbClr val="bda4e6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" name="CustomShape 38"/>
              <p:cNvSpPr/>
              <p:nvPr/>
            </p:nvSpPr>
            <p:spPr>
              <a:xfrm rot="16200000">
                <a:off x="6059880" y="1113480"/>
                <a:ext cx="372960" cy="321480"/>
              </a:xfrm>
              <a:prstGeom prst="triangle">
                <a:avLst>
                  <a:gd name="adj" fmla="val 50000"/>
                </a:avLst>
              </a:prstGeom>
              <a:solidFill>
                <a:srgbClr val="bda4e6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" name="CustomShape 39"/>
              <p:cNvSpPr/>
              <p:nvPr/>
            </p:nvSpPr>
            <p:spPr>
              <a:xfrm rot="5400000">
                <a:off x="6059880" y="1299600"/>
                <a:ext cx="372960" cy="321480"/>
              </a:xfrm>
              <a:prstGeom prst="triangle">
                <a:avLst>
                  <a:gd name="adj" fmla="val 50000"/>
                </a:avLst>
              </a:prstGeom>
              <a:solidFill>
                <a:srgbClr val="a07bdb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9" name="CustomShape 40"/>
              <p:cNvSpPr/>
              <p:nvPr/>
            </p:nvSpPr>
            <p:spPr>
              <a:xfrm rot="16200000">
                <a:off x="6059160" y="1487160"/>
                <a:ext cx="372960" cy="321480"/>
              </a:xfrm>
              <a:prstGeom prst="triangle">
                <a:avLst>
                  <a:gd name="adj" fmla="val 50000"/>
                </a:avLst>
              </a:prstGeom>
              <a:solidFill>
                <a:srgbClr val="a07bdb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0" name="CustomShape 41"/>
              <p:cNvSpPr/>
              <p:nvPr/>
            </p:nvSpPr>
            <p:spPr>
              <a:xfrm rot="5400000">
                <a:off x="6382800" y="1486440"/>
                <a:ext cx="372960" cy="321480"/>
              </a:xfrm>
              <a:prstGeom prst="triangle">
                <a:avLst>
                  <a:gd name="adj" fmla="val 50000"/>
                </a:avLst>
              </a:prstGeom>
              <a:solidFill>
                <a:srgbClr val="a07bdb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" name="CustomShape 42"/>
              <p:cNvSpPr/>
              <p:nvPr/>
            </p:nvSpPr>
            <p:spPr>
              <a:xfrm rot="16200000">
                <a:off x="6382080" y="1674000"/>
                <a:ext cx="372960" cy="321480"/>
              </a:xfrm>
              <a:prstGeom prst="triangle">
                <a:avLst>
                  <a:gd name="adj" fmla="val 50000"/>
                </a:avLst>
              </a:prstGeom>
              <a:solidFill>
                <a:srgbClr val="a07bdb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" name="CustomShape 43"/>
              <p:cNvSpPr/>
              <p:nvPr/>
            </p:nvSpPr>
            <p:spPr>
              <a:xfrm rot="16200000">
                <a:off x="5414760" y="739800"/>
                <a:ext cx="372960" cy="321480"/>
              </a:xfrm>
              <a:prstGeom prst="triangle">
                <a:avLst>
                  <a:gd name="adj" fmla="val 50000"/>
                </a:avLst>
              </a:prstGeom>
              <a:solidFill>
                <a:srgbClr val="bda4e6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" name="CustomShape 44"/>
              <p:cNvSpPr/>
              <p:nvPr/>
            </p:nvSpPr>
            <p:spPr>
              <a:xfrm rot="5400000">
                <a:off x="5415120" y="925920"/>
                <a:ext cx="372960" cy="321480"/>
              </a:xfrm>
              <a:prstGeom prst="triangle">
                <a:avLst>
                  <a:gd name="adj" fmla="val 50000"/>
                </a:avLst>
              </a:prstGeom>
              <a:solidFill>
                <a:srgbClr val="a07bdb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" name="CustomShape 45"/>
              <p:cNvSpPr/>
              <p:nvPr/>
            </p:nvSpPr>
            <p:spPr>
              <a:xfrm rot="16200000">
                <a:off x="5414400" y="1113480"/>
                <a:ext cx="372960" cy="321480"/>
              </a:xfrm>
              <a:prstGeom prst="triangle">
                <a:avLst>
                  <a:gd name="adj" fmla="val 50000"/>
                </a:avLst>
              </a:prstGeom>
              <a:solidFill>
                <a:srgbClr val="a07bdb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" name="CustomShape 46"/>
              <p:cNvSpPr/>
              <p:nvPr/>
            </p:nvSpPr>
            <p:spPr>
              <a:xfrm rot="5400000">
                <a:off x="5737320" y="1112760"/>
                <a:ext cx="372960" cy="321480"/>
              </a:xfrm>
              <a:prstGeom prst="triangle">
                <a:avLst>
                  <a:gd name="adj" fmla="val 50000"/>
                </a:avLst>
              </a:prstGeom>
              <a:solidFill>
                <a:srgbClr val="a07bdb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" name="CustomShape 47"/>
              <p:cNvSpPr/>
              <p:nvPr/>
            </p:nvSpPr>
            <p:spPr>
              <a:xfrm rot="16200000">
                <a:off x="5736240" y="1300320"/>
                <a:ext cx="372960" cy="321480"/>
              </a:xfrm>
              <a:prstGeom prst="triangle">
                <a:avLst>
                  <a:gd name="adj" fmla="val 50000"/>
                </a:avLst>
              </a:prstGeom>
              <a:solidFill>
                <a:srgbClr val="a07bdb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7" name="CustomShape 48"/>
              <p:cNvSpPr/>
              <p:nvPr/>
            </p:nvSpPr>
            <p:spPr>
              <a:xfrm rot="5400000">
                <a:off x="5414040" y="1299600"/>
                <a:ext cx="372960" cy="321480"/>
              </a:xfrm>
              <a:prstGeom prst="triangle">
                <a:avLst>
                  <a:gd name="adj" fmla="val 50000"/>
                </a:avLst>
              </a:prstGeom>
              <a:solidFill>
                <a:srgbClr val="a07bdb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8" name="CustomShape 49"/>
              <p:cNvSpPr/>
              <p:nvPr/>
            </p:nvSpPr>
            <p:spPr>
              <a:xfrm rot="16200000">
                <a:off x="5411880" y="1487160"/>
                <a:ext cx="372960" cy="321480"/>
              </a:xfrm>
              <a:prstGeom prst="triangle">
                <a:avLst>
                  <a:gd name="adj" fmla="val 50000"/>
                </a:avLst>
              </a:prstGeom>
              <a:solidFill>
                <a:srgbClr val="a07bdb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9" name="CustomShape 50"/>
              <p:cNvSpPr/>
              <p:nvPr/>
            </p:nvSpPr>
            <p:spPr>
              <a:xfrm rot="5400000">
                <a:off x="5411880" y="1671120"/>
                <a:ext cx="372960" cy="321480"/>
              </a:xfrm>
              <a:prstGeom prst="triangle">
                <a:avLst>
                  <a:gd name="adj" fmla="val 50000"/>
                </a:avLst>
              </a:prstGeom>
              <a:solidFill>
                <a:srgbClr val="8151cf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0" name="CustomShape 51"/>
              <p:cNvSpPr/>
              <p:nvPr/>
            </p:nvSpPr>
            <p:spPr>
              <a:xfrm rot="5400000">
                <a:off x="7671600" y="178560"/>
                <a:ext cx="372960" cy="321480"/>
              </a:xfrm>
              <a:prstGeom prst="triangle">
                <a:avLst>
                  <a:gd name="adj" fmla="val 50000"/>
                </a:avLst>
              </a:prstGeom>
              <a:solidFill>
                <a:srgbClr val="5a2da3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1" name="CustomShape 52"/>
              <p:cNvSpPr/>
              <p:nvPr/>
            </p:nvSpPr>
            <p:spPr>
              <a:xfrm rot="16200000">
                <a:off x="7348680" y="179280"/>
                <a:ext cx="372960" cy="321480"/>
              </a:xfrm>
              <a:prstGeom prst="triangle">
                <a:avLst>
                  <a:gd name="adj" fmla="val 50000"/>
                </a:avLst>
              </a:prstGeom>
              <a:solidFill>
                <a:srgbClr val="5a2da3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2" name="CustomShape 53"/>
              <p:cNvSpPr/>
              <p:nvPr/>
            </p:nvSpPr>
            <p:spPr>
              <a:xfrm rot="16200000">
                <a:off x="7670880" y="366120"/>
                <a:ext cx="372960" cy="321480"/>
              </a:xfrm>
              <a:prstGeom prst="triangle">
                <a:avLst>
                  <a:gd name="adj" fmla="val 50000"/>
                </a:avLst>
              </a:prstGeom>
              <a:solidFill>
                <a:srgbClr val="5a2da3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3" name="CustomShape 54"/>
              <p:cNvSpPr/>
              <p:nvPr/>
            </p:nvSpPr>
            <p:spPr>
              <a:xfrm rot="5400000">
                <a:off x="7993800" y="365400"/>
                <a:ext cx="372960" cy="321480"/>
              </a:xfrm>
              <a:prstGeom prst="triangle">
                <a:avLst>
                  <a:gd name="adj" fmla="val 50000"/>
                </a:avLst>
              </a:prstGeom>
              <a:solidFill>
                <a:srgbClr val="5a2da3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4" name="CustomShape 55"/>
              <p:cNvSpPr/>
              <p:nvPr/>
            </p:nvSpPr>
            <p:spPr>
              <a:xfrm rot="5400000">
                <a:off x="7349400" y="365400"/>
                <a:ext cx="372960" cy="321480"/>
              </a:xfrm>
              <a:prstGeom prst="triangle">
                <a:avLst>
                  <a:gd name="adj" fmla="val 50000"/>
                </a:avLst>
              </a:prstGeom>
              <a:solidFill>
                <a:srgbClr val="8151cf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5" name="CustomShape 56"/>
              <p:cNvSpPr/>
              <p:nvPr/>
            </p:nvSpPr>
            <p:spPr>
              <a:xfrm rot="16200000">
                <a:off x="7026480" y="366120"/>
                <a:ext cx="372960" cy="321480"/>
              </a:xfrm>
              <a:prstGeom prst="triangle">
                <a:avLst>
                  <a:gd name="adj" fmla="val 50000"/>
                </a:avLst>
              </a:prstGeom>
              <a:solidFill>
                <a:srgbClr val="8151cf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6" name="CustomShape 57"/>
              <p:cNvSpPr/>
              <p:nvPr/>
            </p:nvSpPr>
            <p:spPr>
              <a:xfrm rot="5400000">
                <a:off x="7030440" y="552240"/>
                <a:ext cx="372960" cy="321480"/>
              </a:xfrm>
              <a:prstGeom prst="triangle">
                <a:avLst>
                  <a:gd name="adj" fmla="val 50000"/>
                </a:avLst>
              </a:prstGeom>
              <a:solidFill>
                <a:srgbClr val="a07bdb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7" name="CustomShape 58"/>
              <p:cNvSpPr/>
              <p:nvPr/>
            </p:nvSpPr>
            <p:spPr>
              <a:xfrm rot="16200000">
                <a:off x="7029000" y="739800"/>
                <a:ext cx="372960" cy="321480"/>
              </a:xfrm>
              <a:prstGeom prst="triangle">
                <a:avLst>
                  <a:gd name="adj" fmla="val 50000"/>
                </a:avLst>
              </a:prstGeom>
              <a:solidFill>
                <a:srgbClr val="a07bdb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8" name="CustomShape 59"/>
              <p:cNvSpPr/>
              <p:nvPr/>
            </p:nvSpPr>
            <p:spPr>
              <a:xfrm rot="5400000">
                <a:off x="7029000" y="925920"/>
                <a:ext cx="372960" cy="321480"/>
              </a:xfrm>
              <a:prstGeom prst="triangle">
                <a:avLst>
                  <a:gd name="adj" fmla="val 50000"/>
                </a:avLst>
              </a:prstGeom>
              <a:solidFill>
                <a:srgbClr val="a07bdb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9" name="CustomShape 60"/>
              <p:cNvSpPr/>
              <p:nvPr/>
            </p:nvSpPr>
            <p:spPr>
              <a:xfrm rot="16200000">
                <a:off x="7026480" y="1111320"/>
                <a:ext cx="372960" cy="321480"/>
              </a:xfrm>
              <a:prstGeom prst="triangle">
                <a:avLst>
                  <a:gd name="adj" fmla="val 50000"/>
                </a:avLst>
              </a:prstGeom>
              <a:solidFill>
                <a:srgbClr val="a07bdb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0" name="CustomShape 61"/>
              <p:cNvSpPr/>
              <p:nvPr/>
            </p:nvSpPr>
            <p:spPr>
              <a:xfrm rot="5400000">
                <a:off x="7027920" y="1299600"/>
                <a:ext cx="372960" cy="321480"/>
              </a:xfrm>
              <a:prstGeom prst="triangle">
                <a:avLst>
                  <a:gd name="adj" fmla="val 50000"/>
                </a:avLst>
              </a:prstGeom>
              <a:solidFill>
                <a:srgbClr val="bda4e6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1" name="CustomShape 62"/>
              <p:cNvSpPr/>
              <p:nvPr/>
            </p:nvSpPr>
            <p:spPr>
              <a:xfrm rot="16200000">
                <a:off x="7029720" y="1487160"/>
                <a:ext cx="372960" cy="321480"/>
              </a:xfrm>
              <a:prstGeom prst="triangle">
                <a:avLst>
                  <a:gd name="adj" fmla="val 50000"/>
                </a:avLst>
              </a:prstGeom>
              <a:solidFill>
                <a:srgbClr val="bda4e6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2" name="CustomShape 63"/>
              <p:cNvSpPr/>
              <p:nvPr/>
            </p:nvSpPr>
            <p:spPr>
              <a:xfrm rot="5400000">
                <a:off x="7346520" y="1484280"/>
                <a:ext cx="372960" cy="321480"/>
              </a:xfrm>
              <a:prstGeom prst="triangle">
                <a:avLst>
                  <a:gd name="adj" fmla="val 50000"/>
                </a:avLst>
              </a:prstGeom>
              <a:solidFill>
                <a:srgbClr val="bda4e6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3" name="CustomShape 64"/>
              <p:cNvSpPr/>
              <p:nvPr/>
            </p:nvSpPr>
            <p:spPr>
              <a:xfrm rot="16200000">
                <a:off x="7345800" y="1671840"/>
                <a:ext cx="372960" cy="321480"/>
              </a:xfrm>
              <a:prstGeom prst="triangle">
                <a:avLst>
                  <a:gd name="adj" fmla="val 50000"/>
                </a:avLst>
              </a:prstGeom>
              <a:solidFill>
                <a:srgbClr val="bda4e6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4" name="CustomShape 65"/>
              <p:cNvSpPr/>
              <p:nvPr/>
            </p:nvSpPr>
            <p:spPr>
              <a:xfrm rot="5400000">
                <a:off x="7673040" y="1671120"/>
                <a:ext cx="372960" cy="321480"/>
              </a:xfrm>
              <a:prstGeom prst="triangle">
                <a:avLst>
                  <a:gd name="adj" fmla="val 50000"/>
                </a:avLst>
              </a:prstGeom>
              <a:solidFill>
                <a:srgbClr val="bda4e6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5" name="CustomShape 66"/>
              <p:cNvSpPr/>
              <p:nvPr/>
            </p:nvSpPr>
            <p:spPr>
              <a:xfrm rot="16200000">
                <a:off x="7677720" y="1485000"/>
                <a:ext cx="372960" cy="321480"/>
              </a:xfrm>
              <a:prstGeom prst="triangle">
                <a:avLst>
                  <a:gd name="adj" fmla="val 50000"/>
                </a:avLst>
              </a:prstGeom>
              <a:solidFill>
                <a:srgbClr val="8151cf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6" name="CustomShape 67"/>
              <p:cNvSpPr/>
              <p:nvPr/>
            </p:nvSpPr>
            <p:spPr>
              <a:xfrm rot="5400000">
                <a:off x="7993800" y="1484280"/>
                <a:ext cx="372960" cy="321480"/>
              </a:xfrm>
              <a:prstGeom prst="triangle">
                <a:avLst>
                  <a:gd name="adj" fmla="val 50000"/>
                </a:avLst>
              </a:prstGeom>
              <a:solidFill>
                <a:srgbClr val="8151cf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pic>
          <p:nvPicPr>
            <p:cNvPr id="67" name="Picture 92" descr=""/>
            <p:cNvPicPr/>
            <p:nvPr/>
          </p:nvPicPr>
          <p:blipFill>
            <a:blip r:embed="rId2"/>
            <a:stretch/>
          </p:blipFill>
          <p:spPr>
            <a:xfrm>
              <a:off x="3750120" y="2126160"/>
              <a:ext cx="4653720" cy="6926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8" name="CustomShape 68"/>
          <p:cNvSpPr/>
          <p:nvPr/>
        </p:nvSpPr>
        <p:spPr>
          <a:xfrm>
            <a:off x="5966640" y="2123280"/>
            <a:ext cx="72360" cy="1009080"/>
          </a:xfrm>
          <a:prstGeom prst="ellipse">
            <a:avLst/>
          </a:prstGeom>
          <a:solidFill>
            <a:schemeClr val="bg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Line 69"/>
          <p:cNvSpPr/>
          <p:nvPr/>
        </p:nvSpPr>
        <p:spPr>
          <a:xfrm>
            <a:off x="650160" y="2874960"/>
            <a:ext cx="10982520" cy="360"/>
          </a:xfrm>
          <a:prstGeom prst="line">
            <a:avLst/>
          </a:prstGeom>
          <a:ln w="25560">
            <a:solidFill>
              <a:srgbClr val="5a2da3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PlaceHolder 70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7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1" descr=""/>
          <p:cNvPicPr/>
          <p:nvPr/>
        </p:nvPicPr>
        <p:blipFill>
          <a:blip r:embed="rId2"/>
          <a:srcRect l="0" t="0" r="0" b="26971"/>
          <a:stretch/>
        </p:blipFill>
        <p:spPr>
          <a:xfrm>
            <a:off x="606240" y="6316200"/>
            <a:ext cx="1194840" cy="501480"/>
          </a:xfrm>
          <a:prstGeom prst="rect">
            <a:avLst/>
          </a:prstGeom>
          <a:ln>
            <a:noFill/>
          </a:ln>
        </p:spPr>
      </p:pic>
      <p:sp>
        <p:nvSpPr>
          <p:cNvPr id="109" name="Line 1"/>
          <p:cNvSpPr/>
          <p:nvPr/>
        </p:nvSpPr>
        <p:spPr>
          <a:xfrm>
            <a:off x="606240" y="6194880"/>
            <a:ext cx="10982520" cy="360"/>
          </a:xfrm>
          <a:prstGeom prst="line">
            <a:avLst/>
          </a:prstGeom>
          <a:ln w="25560">
            <a:solidFill>
              <a:srgbClr val="191ea2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10" name="Picture 93" descr=""/>
          <p:cNvPicPr/>
          <p:nvPr/>
        </p:nvPicPr>
        <p:blipFill>
          <a:blip r:embed="rId3"/>
          <a:srcRect l="0" t="73029" r="0" b="1130"/>
          <a:stretch/>
        </p:blipFill>
        <p:spPr>
          <a:xfrm>
            <a:off x="1873800" y="6602400"/>
            <a:ext cx="1337040" cy="198360"/>
          </a:xfrm>
          <a:prstGeom prst="rect">
            <a:avLst/>
          </a:prstGeom>
          <a:ln>
            <a:noFill/>
          </a:ln>
        </p:spPr>
      </p:pic>
      <p:grpSp>
        <p:nvGrpSpPr>
          <p:cNvPr id="111" name="Group 2"/>
          <p:cNvGrpSpPr/>
          <p:nvPr/>
        </p:nvGrpSpPr>
        <p:grpSpPr>
          <a:xfrm>
            <a:off x="451440" y="-459720"/>
            <a:ext cx="1749600" cy="1836720"/>
            <a:chOff x="451440" y="-459720"/>
            <a:chExt cx="1749600" cy="1836720"/>
          </a:xfrm>
        </p:grpSpPr>
        <p:sp>
          <p:nvSpPr>
            <p:cNvPr id="112" name="CustomShape 3"/>
            <p:cNvSpPr/>
            <p:nvPr/>
          </p:nvSpPr>
          <p:spPr>
            <a:xfrm flipV="1">
              <a:off x="890280" y="-918360"/>
              <a:ext cx="877320" cy="458640"/>
            </a:xfrm>
            <a:prstGeom prst="triangle">
              <a:avLst>
                <a:gd name="adj" fmla="val 50000"/>
              </a:avLst>
            </a:prstGeom>
            <a:solidFill>
              <a:srgbClr val="a07bdb"/>
            </a:solidFill>
            <a:ln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3" name="CustomShape 4"/>
            <p:cNvSpPr/>
            <p:nvPr/>
          </p:nvSpPr>
          <p:spPr>
            <a:xfrm flipV="1" rot="10800000">
              <a:off x="2201040" y="917640"/>
              <a:ext cx="877320" cy="458640"/>
            </a:xfrm>
            <a:prstGeom prst="triangle">
              <a:avLst>
                <a:gd name="adj" fmla="val 50000"/>
              </a:avLst>
            </a:prstGeom>
            <a:solidFill>
              <a:srgbClr val="a07bdb"/>
            </a:solidFill>
            <a:ln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" name="CustomShape 5"/>
            <p:cNvSpPr/>
            <p:nvPr/>
          </p:nvSpPr>
          <p:spPr>
            <a:xfrm flipV="1">
              <a:off x="451440" y="-459000"/>
              <a:ext cx="877320" cy="458640"/>
            </a:xfrm>
            <a:prstGeom prst="triangle">
              <a:avLst>
                <a:gd name="adj" fmla="val 50000"/>
              </a:avLst>
            </a:prstGeom>
            <a:solidFill>
              <a:srgbClr val="8151cf"/>
            </a:solidFill>
            <a:ln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5" name="CustomShape 6"/>
            <p:cNvSpPr/>
            <p:nvPr/>
          </p:nvSpPr>
          <p:spPr>
            <a:xfrm flipV="1" rot="10800000">
              <a:off x="1780200" y="1377000"/>
              <a:ext cx="889560" cy="458640"/>
            </a:xfrm>
            <a:prstGeom prst="triangle">
              <a:avLst>
                <a:gd name="adj" fmla="val 50000"/>
              </a:avLst>
            </a:prstGeom>
            <a:solidFill>
              <a:srgbClr val="8151cf"/>
            </a:solidFill>
            <a:ln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6" name="Line 7"/>
          <p:cNvSpPr/>
          <p:nvPr/>
        </p:nvSpPr>
        <p:spPr>
          <a:xfrm>
            <a:off x="1285200" y="885600"/>
            <a:ext cx="10303560" cy="360"/>
          </a:xfrm>
          <a:prstGeom prst="line">
            <a:avLst/>
          </a:prstGeom>
          <a:ln w="25560">
            <a:solidFill>
              <a:srgbClr val="191ea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PlaceHolder 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2001600" y="3027600"/>
            <a:ext cx="8205120" cy="123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3200" algn="ctr">
              <a:lnSpc>
                <a:spcPct val="100000"/>
              </a:lnSpc>
              <a:spcBef>
                <a:spcPts val="845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Gill Sans Light"/>
              </a:rPr>
              <a:t>Reconfigurable Computing 2</a:t>
            </a:r>
            <a:endParaRPr b="0" lang="en-US" sz="3200" spc="-1" strike="noStrike">
              <a:latin typeface="Arial"/>
            </a:endParaRPr>
          </a:p>
          <a:p>
            <a:pPr marL="223200" algn="ctr">
              <a:lnSpc>
                <a:spcPct val="100000"/>
              </a:lnSpc>
              <a:spcBef>
                <a:spcPts val="845"/>
              </a:spcBef>
            </a:pPr>
            <a:r>
              <a:rPr b="1" lang="en-US" sz="2400" spc="-1" strike="noStrike" u="sng">
                <a:solidFill>
                  <a:srgbClr val="000000"/>
                </a:solidFill>
                <a:uFillTx/>
                <a:latin typeface="Arial"/>
                <a:ea typeface="Gill Sans Light"/>
              </a:rPr>
              <a:t>Introduction to SYCL and DPC++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2001600" y="4946760"/>
            <a:ext cx="8205120" cy="183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3200"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Gill Sans Light"/>
              </a:rPr>
              <a:t>Greg Stitt</a:t>
            </a:r>
            <a:endParaRPr b="0" lang="en-US" sz="2000" spc="-1" strike="noStrike">
              <a:latin typeface="Arial"/>
            </a:endParaRPr>
          </a:p>
          <a:p>
            <a:pPr marL="223200"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Gill Sans Light"/>
              </a:rPr>
              <a:t>Associate Professor</a:t>
            </a:r>
            <a:endParaRPr b="0" lang="en-US" sz="2000" spc="-1" strike="noStrike">
              <a:latin typeface="Arial"/>
            </a:endParaRPr>
          </a:p>
          <a:p>
            <a:pPr marL="223200"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Gill Sans Light"/>
              </a:rPr>
              <a:t>Department of Electrical and Computer Engineering</a:t>
            </a:r>
            <a:endParaRPr b="0" lang="en-US" sz="2000" spc="-1" strike="noStrike">
              <a:latin typeface="Arial"/>
            </a:endParaRPr>
          </a:p>
          <a:p>
            <a:pPr marL="223200"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Gill Sans Light"/>
              </a:rPr>
              <a:t>University of Florida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57" name="Picture 4" descr=""/>
          <p:cNvPicPr/>
          <p:nvPr/>
        </p:nvPicPr>
        <p:blipFill>
          <a:blip r:embed="rId1"/>
          <a:stretch/>
        </p:blipFill>
        <p:spPr>
          <a:xfrm>
            <a:off x="186840" y="6256440"/>
            <a:ext cx="2605320" cy="52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271440" y="1116000"/>
            <a:ext cx="11657160" cy="5078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85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Gill Sans Light"/>
              </a:rPr>
              <a:t>auto q = sycl::queue(sycl::default_selector()); </a:t>
            </a:r>
            <a:r>
              <a:rPr b="0" lang="en-US" sz="1800" spc="-1" strike="noStrike">
                <a:solidFill>
                  <a:srgbClr val="00a65d"/>
                </a:solidFill>
                <a:latin typeface="Arial"/>
                <a:ea typeface="Gill Sans Light"/>
              </a:rPr>
              <a:t>//select default device for queue (CPU usually)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Gill Sans Light"/>
              </a:rPr>
              <a:t>q.submit([&amp;](sycl::handler &amp;cgh) { auto os = sycl::stream{128, 128, cgh}; </a:t>
            </a:r>
            <a:r>
              <a:rPr b="0" lang="en-US" sz="1800" spc="-1" strike="noStrike">
                <a:solidFill>
                  <a:srgbClr val="00a65d"/>
                </a:solidFill>
                <a:latin typeface="Arial"/>
                <a:ea typeface="Gill Sans Light"/>
              </a:rPr>
              <a:t>//define the queue interface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Gill Sans Light"/>
              </a:rPr>
              <a:t>cgh.single_task&lt;class hello_world&gt;([=] { os &lt;&lt; "Hello World!\n"; }) </a:t>
            </a:r>
            <a:r>
              <a:rPr b="0" lang="en-US" sz="1800" spc="-1" strike="noStrike">
                <a:solidFill>
                  <a:srgbClr val="00a65d"/>
                </a:solidFill>
                <a:latin typeface="Arial"/>
                <a:ea typeface="Gill Sans Light"/>
              </a:rPr>
              <a:t>//submit task to queue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Gill Sans Light"/>
              </a:rPr>
              <a:t>q.wait(); </a:t>
            </a:r>
            <a:r>
              <a:rPr b="0" lang="en-US" sz="1800" spc="-1" strike="noStrike">
                <a:solidFill>
                  <a:srgbClr val="00a65d"/>
                </a:solidFill>
                <a:latin typeface="Arial"/>
                <a:ea typeface="Gill Sans Light"/>
              </a:rPr>
              <a:t>//wait for all queued tasks to finish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1526760" y="0"/>
            <a:ext cx="9414360" cy="865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127080" rIns="127080" tIns="127080" bIns="12708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191ea2"/>
                </a:solidFill>
                <a:latin typeface="Arial"/>
                <a:ea typeface="Gill Sans Light"/>
              </a:rPr>
              <a:t>Queues</a:t>
            </a:r>
            <a:r>
              <a:rPr b="1" lang="en-US" sz="4000" spc="-1" strike="noStrike">
                <a:solidFill>
                  <a:srgbClr val="191ea2"/>
                </a:solidFill>
                <a:latin typeface="Arial"/>
                <a:ea typeface="Gill Sans Light"/>
              </a:rPr>
              <a:t>	</a:t>
            </a:r>
            <a:r>
              <a:rPr b="1" lang="en-US" sz="4000" spc="-1" strike="noStrike">
                <a:solidFill>
                  <a:srgbClr val="191ea2"/>
                </a:solidFill>
                <a:latin typeface="Arial"/>
                <a:ea typeface="Gill Sans Light"/>
              </a:rPr>
              <a:t>- Example</a:t>
            </a: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1675440" y="1116000"/>
            <a:ext cx="11657160" cy="5172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7200" indent="-4010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Pointer-based memory management system, </a:t>
            </a:r>
            <a:r>
              <a:rPr b="0" lang="en-US" sz="1800" spc="-1" strike="noStrike">
                <a:solidFill>
                  <a:srgbClr val="191ea2"/>
                </a:solidFill>
                <a:latin typeface="Arial"/>
                <a:ea typeface="Gill Sans Light"/>
              </a:rPr>
              <a:t>similar to C/C++ </a:t>
            </a:r>
            <a:r>
              <a:rPr b="0" i="1" lang="en-US" sz="1800" spc="-1" strike="noStrike">
                <a:solidFill>
                  <a:srgbClr val="191ea2"/>
                </a:solidFill>
                <a:latin typeface="Arial"/>
                <a:ea typeface="Gill Sans Light"/>
              </a:rPr>
              <a:t>malloc()</a:t>
            </a:r>
            <a:r>
              <a:rPr b="0" lang="en-US" sz="1800" spc="-1" strike="noStrike">
                <a:solidFill>
                  <a:srgbClr val="191ea2"/>
                </a:solidFill>
                <a:latin typeface="Arial"/>
                <a:ea typeface="Gill Sans Light"/>
              </a:rPr>
              <a:t> or </a:t>
            </a:r>
            <a:r>
              <a:rPr b="0" i="1" lang="en-US" sz="1800" spc="-1" strike="noStrike">
                <a:solidFill>
                  <a:srgbClr val="191ea2"/>
                </a:solidFill>
                <a:latin typeface="Arial"/>
                <a:ea typeface="Gill Sans Light"/>
              </a:rPr>
              <a:t>new</a:t>
            </a:r>
            <a:endParaRPr b="0" lang="en-US" sz="1800" spc="-1" strike="noStrike">
              <a:latin typeface="Arial"/>
            </a:endParaRPr>
          </a:p>
          <a:p>
            <a:pPr marL="457200" indent="-4010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Defines a unified virtual memory space shared between host and devices</a:t>
            </a:r>
            <a:endParaRPr b="0" lang="en-US" sz="20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1800" spc="-1" strike="noStrike">
                <a:solidFill>
                  <a:srgbClr val="191ea2"/>
                </a:solidFill>
                <a:latin typeface="Arial"/>
                <a:ea typeface="Gill Sans Light"/>
              </a:rPr>
              <a:t>A pointer is valid both on the host and any devices, so no translation is necessary</a:t>
            </a:r>
            <a:endParaRPr b="0" lang="en-US" sz="1800" spc="-1" strike="noStrike">
              <a:latin typeface="Arial"/>
            </a:endParaRPr>
          </a:p>
          <a:p>
            <a:pPr marL="457200" indent="-4010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Defines three types of allocation</a:t>
            </a:r>
            <a:endParaRPr b="0" lang="en-US" sz="20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1800" spc="-1" strike="noStrike">
                <a:solidFill>
                  <a:srgbClr val="191ea2"/>
                </a:solidFill>
                <a:latin typeface="Arial"/>
                <a:ea typeface="Gill Sans Light"/>
              </a:rPr>
              <a:t>Device</a:t>
            </a:r>
            <a:endParaRPr b="0" lang="en-US" sz="1800" spc="-1" strike="noStrike">
              <a:latin typeface="Arial"/>
            </a:endParaRPr>
          </a:p>
          <a:p>
            <a:pPr lvl="2" marL="1085760" indent="-2818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Gill Sans Light"/>
              </a:rPr>
              <a:t>Explicit, accomplished via memcpy() function as part of the </a:t>
            </a:r>
            <a:r>
              <a:rPr b="0" i="1" lang="en-US" sz="1200" spc="-1" strike="noStrike">
                <a:solidFill>
                  <a:srgbClr val="000000"/>
                </a:solidFill>
                <a:latin typeface="Arial"/>
                <a:ea typeface="Gill Sans Light"/>
              </a:rPr>
              <a:t>queue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Gill Sans Light"/>
              </a:rPr>
              <a:t> and </a:t>
            </a:r>
            <a:r>
              <a:rPr b="0" i="1" lang="en-US" sz="1200" spc="-1" strike="noStrike">
                <a:solidFill>
                  <a:srgbClr val="000000"/>
                </a:solidFill>
                <a:latin typeface="Arial"/>
                <a:ea typeface="Gill Sans Light"/>
              </a:rPr>
              <a:t>handler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Gill Sans Light"/>
              </a:rPr>
              <a:t> classes</a:t>
            </a:r>
            <a:endParaRPr b="0" lang="en-US" sz="1200" spc="-1" strike="noStrike">
              <a:latin typeface="Arial"/>
            </a:endParaRPr>
          </a:p>
          <a:p>
            <a:pPr lvl="2" marL="1085760" indent="-2818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Gill Sans Light"/>
              </a:rPr>
              <a:t>Located on device-attached memory</a:t>
            </a:r>
            <a:endParaRPr b="0" lang="en-US" sz="1200" spc="-1" strike="noStrike">
              <a:latin typeface="Arial"/>
            </a:endParaRPr>
          </a:p>
          <a:p>
            <a:pPr lvl="2" marL="1085760" indent="-2818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Gill Sans Light"/>
              </a:rPr>
              <a:t>Only accessible via device. Data must be copied explicitly to move between host and device</a:t>
            </a:r>
            <a:endParaRPr b="0" lang="en-US" sz="12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1800" spc="-1" strike="noStrike">
                <a:solidFill>
                  <a:srgbClr val="191ea2"/>
                </a:solidFill>
                <a:latin typeface="Arial"/>
                <a:ea typeface="Gill Sans Light"/>
              </a:rPr>
              <a:t>Host</a:t>
            </a:r>
            <a:endParaRPr b="0" lang="en-US" sz="1800" spc="-1" strike="noStrike">
              <a:latin typeface="Arial"/>
            </a:endParaRPr>
          </a:p>
          <a:p>
            <a:pPr lvl="2" marL="1085760" indent="-2818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Gill Sans Light"/>
              </a:rPr>
              <a:t>Implicit</a:t>
            </a:r>
            <a:endParaRPr b="0" lang="en-US" sz="1200" spc="-1" strike="noStrike">
              <a:latin typeface="Arial"/>
            </a:endParaRPr>
          </a:p>
          <a:p>
            <a:pPr lvl="2" marL="1085760" indent="-2818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Gill Sans Light"/>
              </a:rPr>
              <a:t>Accessible via both host and device</a:t>
            </a:r>
            <a:endParaRPr b="0" lang="en-US" sz="1200" spc="-1" strike="noStrike">
              <a:latin typeface="Arial"/>
            </a:endParaRPr>
          </a:p>
          <a:p>
            <a:pPr lvl="2" marL="1085760" indent="-2818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Gill Sans Light"/>
              </a:rPr>
              <a:t>Data accessed on host memory by devices does not transfer into local device memory</a:t>
            </a:r>
            <a:endParaRPr b="0" lang="en-US" sz="1200" spc="-1" strike="noStrike">
              <a:latin typeface="Arial"/>
            </a:endParaRPr>
          </a:p>
          <a:p>
            <a:pPr lvl="3" marL="1427040" indent="-266040">
              <a:lnSpc>
                <a:spcPct val="100000"/>
              </a:lnSpc>
              <a:spcBef>
                <a:spcPts val="300"/>
              </a:spcBef>
              <a:buClr>
                <a:srgbClr val="7030a0"/>
              </a:buClr>
              <a:buFont typeface="Wingdings" charset="2"/>
              <a:buChar char=""/>
            </a:pPr>
            <a:r>
              <a:rPr b="0" lang="en-US" sz="1100" spc="-1" strike="noStrike">
                <a:solidFill>
                  <a:srgbClr val="7030a0"/>
                </a:solidFill>
                <a:latin typeface="Arial"/>
                <a:ea typeface="Gill Sans Light"/>
              </a:rPr>
              <a:t>Sent via bus such as PCI-E</a:t>
            </a:r>
            <a:endParaRPr b="0" lang="en-US" sz="11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1800" spc="-1" strike="noStrike">
                <a:solidFill>
                  <a:srgbClr val="191ea2"/>
                </a:solidFill>
                <a:latin typeface="Arial"/>
                <a:ea typeface="Gill Sans Light"/>
              </a:rPr>
              <a:t>Shared</a:t>
            </a:r>
            <a:endParaRPr b="0" lang="en-US" sz="1800" spc="-1" strike="noStrike">
              <a:latin typeface="Arial"/>
            </a:endParaRPr>
          </a:p>
          <a:p>
            <a:pPr lvl="2" marL="1085760" indent="-2818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Gill Sans Light"/>
              </a:rPr>
              <a:t>Implicit</a:t>
            </a:r>
            <a:endParaRPr b="0" lang="en-US" sz="1200" spc="-1" strike="noStrike">
              <a:latin typeface="Arial"/>
            </a:endParaRPr>
          </a:p>
          <a:p>
            <a:pPr lvl="2" marL="1085760" indent="-2818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Gill Sans Light"/>
              </a:rPr>
              <a:t>Accessible via both host and device</a:t>
            </a:r>
            <a:endParaRPr b="0" lang="en-US" sz="1200" spc="-1" strike="noStrike">
              <a:latin typeface="Arial"/>
            </a:endParaRPr>
          </a:p>
          <a:p>
            <a:pPr lvl="2" marL="1085760" indent="-2818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Gill Sans Light"/>
              </a:rPr>
              <a:t>Can migrate between host and device, allowing for faster execution on device. Occurs automatically via runtime</a:t>
            </a:r>
            <a:endParaRPr b="0" lang="en-US" sz="12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1800" spc="-1" strike="noStrike">
                <a:solidFill>
                  <a:srgbClr val="191ea2"/>
                </a:solidFill>
                <a:latin typeface="Arial"/>
                <a:ea typeface="Gill Sans Light"/>
              </a:rPr>
              <a:t>All allocations are performed by the host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1526760" y="0"/>
            <a:ext cx="9414360" cy="865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127080" rIns="127080" tIns="127080" bIns="12708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191ea2"/>
                </a:solidFill>
                <a:latin typeface="Arial"/>
                <a:ea typeface="Gill Sans Light"/>
              </a:rPr>
              <a:t>Universal Shared Memory (USM)</a:t>
            </a: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523440" y="1280160"/>
            <a:ext cx="11657160" cy="4914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7200" indent="-4010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Data abstractions of a certain C++ type</a:t>
            </a:r>
            <a:endParaRPr b="0" lang="en-US" sz="24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Can be scalar data types, vectors, or other user-defined class/structure</a:t>
            </a:r>
            <a:endParaRPr b="0" lang="en-US" sz="2000" spc="-1" strike="noStrike">
              <a:latin typeface="Arial"/>
            </a:endParaRPr>
          </a:p>
          <a:p>
            <a:pPr lvl="2" marL="1085760" indent="-2818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Gill Sans Light"/>
              </a:rPr>
              <a:t>Must not require the use of copy constructors for copying</a:t>
            </a:r>
            <a:endParaRPr b="0" lang="en-US" sz="1600" spc="-1" strike="noStrike">
              <a:latin typeface="Arial"/>
            </a:endParaRPr>
          </a:p>
          <a:p>
            <a:pPr marL="457200" indent="-4010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Gill Sans Light"/>
              </a:rPr>
              <a:t>Represent data objects, not memory addresses</a:t>
            </a:r>
            <a:endParaRPr b="0" lang="en-US" sz="24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Cannot be accessed like C++ arrays</a:t>
            </a:r>
            <a:endParaRPr b="0" lang="en-US" sz="20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i="1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Accessors</a:t>
            </a: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 must be used to read from and write to buffers</a:t>
            </a:r>
            <a:endParaRPr b="0" lang="en-US" sz="2000" spc="-1" strike="noStrike">
              <a:latin typeface="Arial"/>
            </a:endParaRPr>
          </a:p>
          <a:p>
            <a:pPr marL="457200" indent="-4010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A single buffer may be distributed across multiple locations</a:t>
            </a:r>
            <a:endParaRPr b="0" lang="en-US" sz="24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Between discrete memory locations and devices</a:t>
            </a:r>
            <a:endParaRPr b="0" lang="en-US" sz="2000" spc="-1" strike="noStrike">
              <a:latin typeface="Arial"/>
            </a:endParaRPr>
          </a:p>
          <a:p>
            <a:pPr marL="457200" indent="-4010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An empty buffer may be created by specifying a range for size</a:t>
            </a:r>
            <a:endParaRPr b="0" lang="en-US" sz="24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Data must later be initialized before the buffer can be read from</a:t>
            </a:r>
            <a:endParaRPr b="0" lang="en-US" sz="2000" spc="-1" strike="noStrike">
              <a:latin typeface="Arial"/>
            </a:endParaRPr>
          </a:p>
          <a:p>
            <a:pPr marL="457200" indent="-4010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Existing host data may be used to initialize a new buffer</a:t>
            </a:r>
            <a:endParaRPr b="0" lang="en-US" sz="24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Accomplished by invoking a constructor that takes a pointer to an existing host allocation</a:t>
            </a:r>
            <a:endParaRPr b="0" lang="en-US" sz="2000" spc="-1" strike="noStrike">
              <a:latin typeface="Arial"/>
            </a:endParaRPr>
          </a:p>
          <a:p>
            <a:pPr marL="457200" indent="-4010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May also be created from existing cl_mem objects if using OpenCL compatibility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1526760" y="0"/>
            <a:ext cx="9414360" cy="865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127080" rIns="127080" tIns="127080" bIns="12708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191ea2"/>
                </a:solidFill>
                <a:latin typeface="Arial"/>
                <a:ea typeface="Gill Sans Light"/>
              </a:rPr>
              <a:t>Buffers</a:t>
            </a: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415440" y="1332000"/>
            <a:ext cx="11657160" cy="5078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7200" indent="-4010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191ea2"/>
                </a:solidFill>
                <a:latin typeface="Arial"/>
                <a:ea typeface="Gill Sans Light"/>
              </a:rPr>
              <a:t>The only way to read from or write to buffers</a:t>
            </a:r>
            <a:endParaRPr b="0" lang="en-US" sz="2800" spc="-1" strike="noStrike">
              <a:latin typeface="Arial"/>
            </a:endParaRPr>
          </a:p>
          <a:p>
            <a:pPr marL="457200" indent="-4010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191ea2"/>
                </a:solidFill>
                <a:latin typeface="Arial"/>
                <a:ea typeface="Gill Sans Light"/>
              </a:rPr>
              <a:t>Can be instantiated with read, write, or read_write access modes</a:t>
            </a:r>
            <a:endParaRPr b="0" lang="en-US" sz="28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Accessors are read_write by default</a:t>
            </a:r>
            <a:endParaRPr b="0" lang="en-US" sz="2400" spc="-1" strike="noStrike">
              <a:latin typeface="Arial"/>
            </a:endParaRPr>
          </a:p>
          <a:p>
            <a:pPr marL="457200" indent="-4010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191ea2"/>
                </a:solidFill>
                <a:latin typeface="Arial"/>
                <a:ea typeface="Gill Sans Light"/>
              </a:rPr>
              <a:t>Using appropriate access modes is important</a:t>
            </a:r>
            <a:endParaRPr b="0" lang="en-US" sz="28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Provides implicit information used to help the runtime manage memory</a:t>
            </a:r>
            <a:endParaRPr b="0" lang="en-US" sz="2400" spc="-1" strike="noStrike">
              <a:latin typeface="Arial"/>
            </a:endParaRPr>
          </a:p>
          <a:p>
            <a:pPr lvl="2" marL="1085760" indent="-2818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Gill Sans Light"/>
              </a:rPr>
              <a:t>For example: read mode tells the runtime that it does not need to copy memory back to the host, as the device has not changed it.</a:t>
            </a:r>
            <a:endParaRPr b="0" lang="en-US" sz="18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Appropriate use of access modes will help the runtime optimize kernel scheduling and data migration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1526760" y="0"/>
            <a:ext cx="9414360" cy="865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127080" rIns="127080" tIns="127080" bIns="12708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191ea2"/>
                </a:solidFill>
                <a:latin typeface="Arial"/>
                <a:ea typeface="Gill Sans Light"/>
              </a:rPr>
              <a:t>Accessors</a:t>
            </a: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271440" y="1371600"/>
            <a:ext cx="11657160" cy="4822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7200" indent="-4010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Gill Sans Light"/>
              </a:rPr>
              <a:t>queue q;</a:t>
            </a:r>
            <a:endParaRPr b="0" lang="en-US" sz="1800" spc="-1" strike="noStrike">
              <a:latin typeface="Arial"/>
            </a:endParaRPr>
          </a:p>
          <a:p>
            <a:pPr marL="457200" indent="-4010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Gill Sans Light"/>
              </a:rPr>
              <a:t>buffer my_buffer(my_data);</a:t>
            </a:r>
            <a:endParaRPr b="0" lang="en-US" sz="1800" spc="-1" strike="noStrike">
              <a:latin typeface="Arial"/>
            </a:endParaRPr>
          </a:p>
          <a:p>
            <a:pPr marL="457200" indent="-4010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Gill Sans Light"/>
              </a:rPr>
              <a:t>q.submit([&amp;](handler &amp;h) {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Gill Sans Light"/>
              </a:rPr>
              <a:t>accessor my_accessor(my_buffer, h); </a:t>
            </a:r>
            <a:r>
              <a:rPr b="0" lang="en-US" sz="1800" spc="-1" strike="noStrike">
                <a:solidFill>
                  <a:srgbClr val="00a65d"/>
                </a:solidFill>
                <a:latin typeface="Arial"/>
                <a:ea typeface="Gill Sans Light"/>
              </a:rPr>
              <a:t>// create an accessor to update the buffer on the device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00a65d"/>
                </a:solidFill>
                <a:latin typeface="Arial"/>
                <a:ea typeface="Gill Sans Light"/>
              </a:rPr>
              <a:t>//operations for the device to perform on the buffer go here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Gill Sans Light"/>
              </a:rPr>
              <a:t>});</a:t>
            </a:r>
            <a:endParaRPr b="0" lang="en-US" sz="1800" spc="-1" strike="noStrike">
              <a:latin typeface="Arial"/>
            </a:endParaRPr>
          </a:p>
          <a:p>
            <a:pPr marL="457200" indent="-4010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Gill Sans Light"/>
              </a:rPr>
              <a:t>host_accessor host_accessor(my_buffer); </a:t>
            </a:r>
            <a:r>
              <a:rPr b="0" lang="en-US" sz="1800" spc="-1" strike="noStrike">
                <a:solidFill>
                  <a:srgbClr val="00a65d"/>
                </a:solidFill>
                <a:latin typeface="Arial"/>
                <a:ea typeface="Gill Sans Light"/>
              </a:rPr>
              <a:t>// create host accessor</a:t>
            </a:r>
            <a:endParaRPr b="0" lang="en-US" sz="1800" spc="-1" strike="noStrike">
              <a:latin typeface="Arial"/>
            </a:endParaRPr>
          </a:p>
          <a:p>
            <a:pPr marL="457200" indent="-4010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Gill Sans Light"/>
              </a:rPr>
              <a:t>for (int i = 0; i &lt; N; i++) {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Gill Sans Light"/>
              </a:rPr>
              <a:t>std::cout &lt;&lt; host_accessor[i] &lt;&lt; " "; </a:t>
            </a:r>
            <a:r>
              <a:rPr b="0" lang="en-US" sz="1800" spc="-1" strike="noStrike">
                <a:solidFill>
                  <a:srgbClr val="00a65d"/>
                </a:solidFill>
                <a:latin typeface="Arial"/>
                <a:ea typeface="Gill Sans Light"/>
              </a:rPr>
              <a:t>// access myBuffer on host</a:t>
            </a:r>
            <a:endParaRPr b="0" lang="en-US" sz="1800" spc="-1" strike="noStrike">
              <a:latin typeface="Arial"/>
            </a:endParaRPr>
          </a:p>
          <a:p>
            <a:pPr marL="457200" indent="-4010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Gill Sans Light"/>
              </a:rPr>
              <a:t>} </a:t>
            </a:r>
            <a:r>
              <a:rPr b="0" lang="en-US" sz="1800" spc="-1" strike="noStrike">
                <a:solidFill>
                  <a:srgbClr val="00a65d"/>
                </a:solidFill>
                <a:latin typeface="Arial"/>
                <a:ea typeface="Gill Sans Light"/>
              </a:rPr>
              <a:t>//all the above code is inside a loop or function</a:t>
            </a:r>
            <a:endParaRPr b="0" lang="en-US" sz="1800" spc="-1" strike="noStrike">
              <a:latin typeface="Arial"/>
            </a:endParaRPr>
          </a:p>
          <a:p>
            <a:pPr marL="457200" indent="-4010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Gill Sans Light"/>
              </a:rPr>
              <a:t>for (int i = 0; i &lt; N; i++) {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Gill Sans Light"/>
              </a:rPr>
              <a:t>std::cout &lt;&lt; my_data[i] &lt;&lt; " "; </a:t>
            </a:r>
            <a:r>
              <a:rPr b="0" lang="en-US" sz="1800" spc="-1" strike="noStrike">
                <a:solidFill>
                  <a:srgbClr val="00a65d"/>
                </a:solidFill>
                <a:latin typeface="Arial"/>
                <a:ea typeface="Gill Sans Light"/>
              </a:rPr>
              <a:t>// myData is updated when myBuffer is destroyed upon exiting scope</a:t>
            </a:r>
            <a:endParaRPr b="0" lang="en-US" sz="1800" spc="-1" strike="noStrike">
              <a:latin typeface="Arial"/>
            </a:endParaRPr>
          </a:p>
          <a:p>
            <a:pPr marL="457200" indent="-4010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Gill Sans Light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1526760" y="0"/>
            <a:ext cx="9414360" cy="865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127080" rIns="127080" tIns="127080" bIns="12708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191ea2"/>
                </a:solidFill>
                <a:latin typeface="Arial"/>
                <a:ea typeface="Gill Sans Light"/>
              </a:rPr>
              <a:t>Accessors - Example</a:t>
            </a: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2001600" y="3027600"/>
            <a:ext cx="8205120" cy="123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3200" algn="ctr">
              <a:lnSpc>
                <a:spcPct val="100000"/>
              </a:lnSpc>
              <a:spcBef>
                <a:spcPts val="845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Gill Sans Light"/>
              </a:rPr>
              <a:t>Reconfigurable Computing 2</a:t>
            </a:r>
            <a:endParaRPr b="0" lang="en-US" sz="3200" spc="-1" strike="noStrike">
              <a:latin typeface="Arial"/>
            </a:endParaRPr>
          </a:p>
          <a:p>
            <a:pPr marL="223200" algn="ctr">
              <a:lnSpc>
                <a:spcPct val="100000"/>
              </a:lnSpc>
              <a:spcBef>
                <a:spcPts val="845"/>
              </a:spcBef>
            </a:pPr>
            <a:r>
              <a:rPr b="1" lang="en-US" sz="2400" spc="-1" strike="noStrike" u="sng">
                <a:solidFill>
                  <a:srgbClr val="000000"/>
                </a:solidFill>
                <a:uFillTx/>
                <a:latin typeface="Arial"/>
                <a:ea typeface="Gill Sans Light"/>
              </a:rPr>
              <a:t>Data Management and Kernels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2001600" y="4946760"/>
            <a:ext cx="8205120" cy="183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3200"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Gill Sans Light"/>
              </a:rPr>
              <a:t>Greg Stitt</a:t>
            </a:r>
            <a:endParaRPr b="0" lang="en-US" sz="2000" spc="-1" strike="noStrike">
              <a:latin typeface="Arial"/>
            </a:endParaRPr>
          </a:p>
          <a:p>
            <a:pPr marL="223200"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Gill Sans Light"/>
              </a:rPr>
              <a:t>Associate Professor</a:t>
            </a:r>
            <a:endParaRPr b="0" lang="en-US" sz="2000" spc="-1" strike="noStrike">
              <a:latin typeface="Arial"/>
            </a:endParaRPr>
          </a:p>
          <a:p>
            <a:pPr marL="223200"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Gill Sans Light"/>
              </a:rPr>
              <a:t>Department of Electrical and Computer Engineering</a:t>
            </a:r>
            <a:endParaRPr b="0" lang="en-US" sz="2000" spc="-1" strike="noStrike">
              <a:latin typeface="Arial"/>
            </a:endParaRPr>
          </a:p>
          <a:p>
            <a:pPr marL="223200"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Gill Sans Light"/>
              </a:rPr>
              <a:t>University of Florida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91" name="Picture 4" descr=""/>
          <p:cNvPicPr/>
          <p:nvPr/>
        </p:nvPicPr>
        <p:blipFill>
          <a:blip r:embed="rId1"/>
          <a:stretch/>
        </p:blipFill>
        <p:spPr>
          <a:xfrm>
            <a:off x="186840" y="6256440"/>
            <a:ext cx="2605320" cy="52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271440" y="1116000"/>
            <a:ext cx="11657160" cy="5078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7200" indent="-4010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Running heterogeneous computing systems efficiently requires careful handling of data</a:t>
            </a:r>
            <a:endParaRPr b="0" lang="en-US" sz="20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1600" spc="-1" strike="noStrike">
                <a:solidFill>
                  <a:srgbClr val="191ea2"/>
                </a:solidFill>
                <a:latin typeface="Arial"/>
                <a:ea typeface="Gill Sans Light"/>
              </a:rPr>
              <a:t>Data must be available for accelerator execution as promptly as possible as any idle time is wasted</a:t>
            </a:r>
            <a:endParaRPr b="0" lang="en-US" sz="1600" spc="-1" strike="noStrike">
              <a:latin typeface="Arial"/>
            </a:endParaRPr>
          </a:p>
          <a:p>
            <a:pPr marL="457200" indent="-4010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There are two methods for managing data in DPC++</a:t>
            </a:r>
            <a:endParaRPr b="0" lang="en-US" sz="20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1600" spc="-1" strike="noStrike">
                <a:solidFill>
                  <a:srgbClr val="191ea2"/>
                </a:solidFill>
                <a:latin typeface="Arial"/>
                <a:ea typeface="Gill Sans Light"/>
              </a:rPr>
              <a:t>Unified Shared Memory (USM)</a:t>
            </a:r>
            <a:endParaRPr b="0" lang="en-US" sz="16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1600" spc="-1" strike="noStrike">
                <a:solidFill>
                  <a:srgbClr val="191ea2"/>
                </a:solidFill>
                <a:latin typeface="Arial"/>
                <a:ea typeface="Gill Sans Light"/>
              </a:rPr>
              <a:t>Buffers</a:t>
            </a:r>
            <a:endParaRPr b="0" lang="en-US" sz="1600" spc="-1" strike="noStrike">
              <a:latin typeface="Arial"/>
            </a:endParaRPr>
          </a:p>
          <a:p>
            <a:pPr marL="457200" indent="-4010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Device code requires data as input and may output its own data</a:t>
            </a:r>
            <a:endParaRPr b="0" lang="en-US" sz="2000" spc="-1" strike="noStrike">
              <a:latin typeface="Arial"/>
            </a:endParaRPr>
          </a:p>
          <a:p>
            <a:pPr marL="457200" indent="-4010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Devices may have their own distinct memory which cannot be accessed by the host</a:t>
            </a:r>
            <a:endParaRPr b="0" lang="en-US" sz="20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1600" spc="-1" strike="noStrike">
                <a:solidFill>
                  <a:srgbClr val="191ea2"/>
                </a:solidFill>
                <a:latin typeface="Arial"/>
                <a:ea typeface="Gill Sans Light"/>
              </a:rPr>
              <a:t>Proper data management deals with the safe and efficient storage and movement of data between memory pools</a:t>
            </a:r>
            <a:endParaRPr b="0" lang="en-US" sz="1600" spc="-1" strike="noStrike">
              <a:latin typeface="Arial"/>
            </a:endParaRPr>
          </a:p>
          <a:p>
            <a:pPr marL="457200" indent="-4010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i="1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Remote Accesses</a:t>
            </a: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 are accesses to data in another device’s memory</a:t>
            </a:r>
            <a:endParaRPr b="0" lang="en-US" sz="20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1600" spc="-1" strike="noStrike">
                <a:solidFill>
                  <a:srgbClr val="191ea2"/>
                </a:solidFill>
                <a:latin typeface="Arial"/>
                <a:ea typeface="Gill Sans Light"/>
              </a:rPr>
              <a:t>Very slow</a:t>
            </a:r>
            <a:endParaRPr b="0" lang="en-US" sz="1600" spc="-1" strike="noStrike">
              <a:latin typeface="Arial"/>
            </a:endParaRPr>
          </a:p>
          <a:p>
            <a:pPr marL="457200" indent="-4010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i="1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Local Accesses</a:t>
            </a: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 are accesses to data in directly-attached memory</a:t>
            </a:r>
            <a:endParaRPr b="0" lang="en-US" sz="20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1600" spc="-1" strike="noStrike">
                <a:solidFill>
                  <a:srgbClr val="191ea2"/>
                </a:solidFill>
                <a:latin typeface="Arial"/>
                <a:ea typeface="Gill Sans Light"/>
              </a:rPr>
              <a:t>Much faster than remote accesses</a:t>
            </a:r>
            <a:endParaRPr b="0" lang="en-US" sz="16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1600" spc="-1" strike="noStrike">
                <a:solidFill>
                  <a:srgbClr val="191ea2"/>
                </a:solidFill>
                <a:latin typeface="Arial"/>
                <a:ea typeface="Gill Sans Light"/>
              </a:rPr>
              <a:t>It is desirable for a device to utilize local memory for computation</a:t>
            </a:r>
            <a:endParaRPr b="0" lang="en-US" sz="1600" spc="-1" strike="noStrike">
              <a:latin typeface="Arial"/>
            </a:endParaRPr>
          </a:p>
          <a:p>
            <a:pPr lvl="2" marL="1085760" indent="-2818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Gill Sans Light"/>
              </a:rPr>
              <a:t>May require manual movement of data between memory pools to ensure data is in local scope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1526760" y="0"/>
            <a:ext cx="9414360" cy="865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127080" rIns="127080" tIns="127080" bIns="12708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191ea2"/>
                </a:solidFill>
                <a:latin typeface="Arial"/>
                <a:ea typeface="Gill Sans Light"/>
              </a:rPr>
              <a:t>Data Management</a:t>
            </a: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271440" y="1116000"/>
            <a:ext cx="11657160" cy="5078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7200" indent="-4010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Memory Management can be either implicit or explicit</a:t>
            </a:r>
            <a:endParaRPr b="0" lang="en-US" sz="24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Explicitly copied within the program itself</a:t>
            </a:r>
            <a:endParaRPr b="0" lang="en-US" sz="20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Implicitly copied by the runtime</a:t>
            </a:r>
            <a:endParaRPr b="0" lang="en-US" sz="2000" spc="-1" strike="noStrike">
              <a:latin typeface="Arial"/>
            </a:endParaRPr>
          </a:p>
          <a:p>
            <a:pPr marL="457200" indent="-4010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Implicit Memory Management</a:t>
            </a:r>
            <a:endParaRPr b="0" lang="en-US" sz="24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Handled automatically by the runtime</a:t>
            </a:r>
            <a:endParaRPr b="0" lang="en-US" sz="20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Simple and safe</a:t>
            </a:r>
            <a:endParaRPr b="0" lang="en-US" sz="20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Often at the cost of potential performance</a:t>
            </a:r>
            <a:endParaRPr b="0" lang="en-US" sz="2000" spc="-1" strike="noStrike">
              <a:latin typeface="Arial"/>
            </a:endParaRPr>
          </a:p>
          <a:p>
            <a:pPr marL="457200" indent="-4010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Explicit Memory Management</a:t>
            </a:r>
            <a:endParaRPr b="0" lang="en-US" sz="24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Defined manually by the programmer</a:t>
            </a:r>
            <a:endParaRPr b="0" lang="en-US" sz="20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May be optimized for better performance</a:t>
            </a:r>
            <a:endParaRPr b="0" lang="en-US" sz="2000" spc="-1" strike="noStrike">
              <a:latin typeface="Arial"/>
            </a:endParaRPr>
          </a:p>
          <a:p>
            <a:pPr lvl="2" marL="1085760" indent="-2818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Gill Sans Light"/>
              </a:rPr>
              <a:t>For example: transfer data while device is busy with execution</a:t>
            </a:r>
            <a:endParaRPr b="0" lang="en-US" sz="16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Time consuming and error prone</a:t>
            </a:r>
            <a:endParaRPr b="0" lang="en-US" sz="20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Should be reserved for the most performance-critical areas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1526760" y="0"/>
            <a:ext cx="9414360" cy="865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127080" rIns="127080" tIns="127080" bIns="12708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191ea2"/>
                </a:solidFill>
                <a:latin typeface="Arial"/>
                <a:ea typeface="Gill Sans Light"/>
              </a:rPr>
              <a:t>Implicit vs Explicit Memory Management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271440" y="1116000"/>
            <a:ext cx="11657160" cy="5078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7200" indent="-4010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191ea2"/>
                </a:solidFill>
                <a:latin typeface="Arial"/>
                <a:ea typeface="Gill Sans Light"/>
              </a:rPr>
              <a:t>Dependencies between tasks may be implicit or explicit</a:t>
            </a:r>
            <a:endParaRPr b="0" lang="en-US" sz="2800" spc="-1" strike="noStrike">
              <a:latin typeface="Arial"/>
            </a:endParaRPr>
          </a:p>
          <a:p>
            <a:pPr marL="457200" indent="-4010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191ea2"/>
                </a:solidFill>
                <a:latin typeface="Arial"/>
                <a:ea typeface="Gill Sans Light"/>
              </a:rPr>
              <a:t>Explicit dependency refers to dependency between computations</a:t>
            </a:r>
            <a:endParaRPr b="0" lang="en-US" sz="28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Most relevant to code utilizing USM for data management</a:t>
            </a:r>
            <a:endParaRPr b="0" lang="en-US" sz="24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Dependencies specified using events</a:t>
            </a:r>
            <a:endParaRPr b="0" lang="en-US" sz="2400" spc="-1" strike="noStrike">
              <a:latin typeface="Arial"/>
            </a:endParaRPr>
          </a:p>
          <a:p>
            <a:pPr marL="457200" indent="-4010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191ea2"/>
                </a:solidFill>
                <a:latin typeface="Arial"/>
                <a:ea typeface="Gill Sans Light"/>
              </a:rPr>
              <a:t>Implicit dependency refers to dependency between data accesses</a:t>
            </a:r>
            <a:endParaRPr b="0" lang="en-US" sz="28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Relevant to code utilizing buffers for data management</a:t>
            </a:r>
            <a:endParaRPr b="0" lang="en-US" sz="24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Dependencies specified through accessors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1526760" y="0"/>
            <a:ext cx="9414360" cy="865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127080" rIns="127080" tIns="127080" bIns="12708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191ea2"/>
                </a:solidFill>
                <a:latin typeface="Arial"/>
                <a:ea typeface="Gill Sans Light"/>
              </a:rPr>
              <a:t>Dependency</a:t>
            </a: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271440" y="1116000"/>
            <a:ext cx="11657160" cy="5078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7200" indent="-4010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191ea2"/>
                </a:solidFill>
                <a:latin typeface="Arial"/>
                <a:ea typeface="Gill Sans Light"/>
              </a:rPr>
              <a:t>Different tasks may depend on one another’s data</a:t>
            </a:r>
            <a:endParaRPr b="0" lang="en-US" sz="2800" spc="-1" strike="noStrike">
              <a:latin typeface="Arial"/>
            </a:endParaRPr>
          </a:p>
          <a:p>
            <a:pPr marL="457200" indent="-4010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191ea2"/>
                </a:solidFill>
                <a:latin typeface="Arial"/>
                <a:ea typeface="Gill Sans Light"/>
              </a:rPr>
              <a:t>Data dependency exists in one of three forms</a:t>
            </a:r>
            <a:endParaRPr b="0" lang="en-US" sz="28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Read-after-write: Task B must wait for Task A to read before it can write</a:t>
            </a:r>
            <a:endParaRPr b="0" lang="en-US" sz="24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Write-after-read: Task B must wait for Task A to write before it can read</a:t>
            </a:r>
            <a:endParaRPr b="0" lang="en-US" sz="24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Write-after-write: Task B must wait for Task A to write before it can write</a:t>
            </a:r>
            <a:endParaRPr b="0" lang="en-US" sz="2400" spc="-1" strike="noStrike">
              <a:latin typeface="Arial"/>
            </a:endParaRPr>
          </a:p>
          <a:p>
            <a:pPr marL="457200" indent="-4010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191ea2"/>
                </a:solidFill>
                <a:latin typeface="Arial"/>
                <a:ea typeface="Gill Sans Light"/>
              </a:rPr>
              <a:t>These relationships are specified implicitly via</a:t>
            </a:r>
            <a:endParaRPr b="0" lang="en-US" sz="28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Accessor access modes</a:t>
            </a:r>
            <a:endParaRPr b="0" lang="en-US" sz="24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Task ordering</a:t>
            </a:r>
            <a:endParaRPr b="0" lang="en-US" sz="2400" spc="-1" strike="noStrike">
              <a:latin typeface="Arial"/>
            </a:endParaRPr>
          </a:p>
          <a:p>
            <a:pPr lvl="2" marL="1085760" indent="-2818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Gill Sans Light"/>
              </a:rPr>
              <a:t>If two accessors exist for the same data, whichever task is submitted first will be executed first</a:t>
            </a:r>
            <a:endParaRPr b="0" lang="en-US" sz="1800" spc="-1" strike="noStrike">
              <a:latin typeface="Arial"/>
            </a:endParaRPr>
          </a:p>
          <a:p>
            <a:pPr lvl="2" marL="1085760" indent="-2818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Gill Sans Light"/>
              </a:rPr>
              <a:t>An implicit dependency is created based on the types of access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1526760" y="0"/>
            <a:ext cx="9414360" cy="865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127080" rIns="127080" tIns="127080" bIns="12708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191ea2"/>
                </a:solidFill>
                <a:latin typeface="Arial"/>
                <a:ea typeface="Gill Sans Light"/>
              </a:rPr>
              <a:t>Data Dependency (Implicit)</a:t>
            </a: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1626840" y="0"/>
            <a:ext cx="7305840" cy="865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127080" rIns="127080" tIns="127080" bIns="12708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191ea2"/>
                </a:solidFill>
                <a:latin typeface="Arial"/>
                <a:ea typeface="Gill Sans Light"/>
              </a:rPr>
              <a:t>What is SYCL?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6051240" y="6510240"/>
            <a:ext cx="88920" cy="194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fld id="{C97411AC-D223-48F0-811D-1A99BE650D05}" type="slidenum">
              <a:rPr b="0" lang="en-US" sz="1270" spc="-1" strike="noStrike">
                <a:solidFill>
                  <a:srgbClr val="191ea2"/>
                </a:solidFill>
                <a:latin typeface="Gill Sans"/>
                <a:ea typeface="Gill Sans"/>
              </a:rPr>
              <a:t>1</a:t>
            </a:fld>
            <a:endParaRPr b="0" lang="en-US" sz="1270" spc="-1" strike="noStrike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1626840" y="1051920"/>
            <a:ext cx="8912160" cy="5078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7200" indent="-4010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191ea2"/>
                </a:solidFill>
                <a:latin typeface="Arial"/>
                <a:ea typeface="Gill Sans Light"/>
              </a:rPr>
              <a:t>SYCL</a:t>
            </a:r>
            <a:endParaRPr b="0" lang="en-US" sz="28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An abstraction layer that builds upon OpenCL</a:t>
            </a:r>
            <a:endParaRPr b="0" lang="en-US" sz="2000" spc="-1" strike="noStrike">
              <a:latin typeface="Arial"/>
            </a:endParaRPr>
          </a:p>
          <a:p>
            <a:pPr lvl="2" marL="1085760" indent="-2818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Gill Sans Light"/>
              </a:rPr>
              <a:t>Framework for programming heterogeneous platforms</a:t>
            </a:r>
            <a:endParaRPr b="0" lang="en-US" sz="16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Allows for data parallel programming for C++</a:t>
            </a:r>
            <a:endParaRPr b="0" lang="en-US" sz="2000" spc="-1" strike="noStrike">
              <a:latin typeface="Arial"/>
            </a:endParaRPr>
          </a:p>
          <a:p>
            <a:pPr lvl="2" marL="1085760" indent="-2818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Gill Sans Light"/>
              </a:rPr>
              <a:t>Higher level than OpenCL but has seamless integration with OpenCL and C++ libraries</a:t>
            </a:r>
            <a:endParaRPr b="0" lang="en-US" sz="16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Targets a variety of hardware accelerators using a unified, high-level programming language</a:t>
            </a:r>
            <a:endParaRPr b="0" lang="en-US" sz="2000" spc="-1" strike="noStrike">
              <a:latin typeface="Arial"/>
            </a:endParaRPr>
          </a:p>
          <a:p>
            <a:pPr lvl="2" marL="1085760" indent="-2818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Gill Sans Light"/>
              </a:rPr>
              <a:t>CPUs</a:t>
            </a:r>
            <a:endParaRPr b="0" lang="en-US" sz="1600" spc="-1" strike="noStrike">
              <a:latin typeface="Arial"/>
            </a:endParaRPr>
          </a:p>
          <a:p>
            <a:pPr lvl="2" marL="1085760" indent="-2818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Gill Sans Light"/>
              </a:rPr>
              <a:t>GPUs</a:t>
            </a:r>
            <a:endParaRPr b="0" lang="en-US" sz="1600" spc="-1" strike="noStrike">
              <a:latin typeface="Arial"/>
            </a:endParaRPr>
          </a:p>
          <a:p>
            <a:pPr lvl="2" marL="1085760" indent="-2818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Gill Sans Light"/>
              </a:rPr>
              <a:t>FPGAs</a:t>
            </a:r>
            <a:endParaRPr b="0" lang="en-US" sz="1600" spc="-1" strike="noStrike">
              <a:latin typeface="Arial"/>
            </a:endParaRPr>
          </a:p>
          <a:p>
            <a:pPr marL="803160">
              <a:lnSpc>
                <a:spcPct val="100000"/>
              </a:lnSpc>
              <a:spcBef>
                <a:spcPts val="300"/>
              </a:spcBef>
            </a:pPr>
            <a:endParaRPr b="0" lang="en-US" sz="1600" spc="-1" strike="noStrike">
              <a:latin typeface="Arial"/>
            </a:endParaRPr>
          </a:p>
          <a:p>
            <a:pPr marL="803160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803160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b="0" lang="en-US" sz="1600" spc="-1" strike="noStrike"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271440" y="1116000"/>
            <a:ext cx="11657160" cy="5078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7200" indent="-4010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191ea2"/>
                </a:solidFill>
                <a:latin typeface="Arial"/>
                <a:ea typeface="Gill Sans Light"/>
              </a:rPr>
              <a:t>A queue’s submit() function returns an </a:t>
            </a:r>
            <a:r>
              <a:rPr b="0" i="1" lang="en-US" sz="2800" spc="-1" strike="noStrike">
                <a:solidFill>
                  <a:srgbClr val="191ea2"/>
                </a:solidFill>
                <a:latin typeface="Arial"/>
                <a:ea typeface="Gill Sans Light"/>
              </a:rPr>
              <a:t>event</a:t>
            </a:r>
            <a:endParaRPr b="0" lang="en-US" sz="2800" spc="-1" strike="noStrike">
              <a:latin typeface="Arial"/>
            </a:endParaRPr>
          </a:p>
          <a:p>
            <a:pPr marL="457200" indent="-4010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191ea2"/>
                </a:solidFill>
                <a:latin typeface="Arial"/>
                <a:ea typeface="Gill Sans Light"/>
              </a:rPr>
              <a:t>Event objects can be captured and referenced for other purposes</a:t>
            </a:r>
            <a:endParaRPr b="0" lang="en-US" sz="28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wait()</a:t>
            </a:r>
            <a:endParaRPr b="0" lang="en-US" sz="24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depends_on()</a:t>
            </a:r>
            <a:endParaRPr b="0" lang="en-US" sz="2400" spc="-1" strike="noStrike">
              <a:latin typeface="Arial"/>
            </a:endParaRPr>
          </a:p>
          <a:p>
            <a:pPr marL="457200" indent="-4010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191ea2"/>
                </a:solidFill>
                <a:latin typeface="Arial"/>
                <a:ea typeface="Gill Sans Light"/>
              </a:rPr>
              <a:t>depends_on() is a handler function used to specify dependency</a:t>
            </a:r>
            <a:endParaRPr b="0" lang="en-US" sz="28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Specifies events on which the current operation depends</a:t>
            </a:r>
            <a:endParaRPr b="0" lang="en-US" sz="24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Takes an event or vector of events as parameters</a:t>
            </a:r>
            <a:endParaRPr b="0" lang="en-US" sz="24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Will wait until all specified events have finished before continuing execution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1526760" y="0"/>
            <a:ext cx="9414360" cy="865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127080" rIns="127080" tIns="127080" bIns="12708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191ea2"/>
                </a:solidFill>
                <a:latin typeface="Arial"/>
                <a:ea typeface="Gill Sans Light"/>
              </a:rPr>
              <a:t>Computational Dependency (Explicit)</a:t>
            </a: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1626840" y="0"/>
            <a:ext cx="7305840" cy="865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127080" rIns="127080" tIns="127080" bIns="12708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191ea2"/>
                </a:solidFill>
                <a:latin typeface="Arial"/>
                <a:ea typeface="Gill Sans Light"/>
              </a:rPr>
              <a:t>Writing Code for Kernels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6051240" y="6510240"/>
            <a:ext cx="88920" cy="194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fld id="{15DE50F1-56F8-4040-A126-C9A50F29B8C8}" type="slidenum">
              <a:rPr b="0" lang="en-US" sz="1270" spc="-1" strike="noStrike">
                <a:solidFill>
                  <a:srgbClr val="191ea2"/>
                </a:solidFill>
                <a:latin typeface="Gill Sans"/>
                <a:ea typeface="Gill Sans"/>
              </a:rPr>
              <a:t>1</a:t>
            </a:fld>
            <a:endParaRPr b="0" lang="en-US" sz="1270" spc="-1" strike="noStrike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1233000" y="1009800"/>
            <a:ext cx="8912160" cy="5078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7200" indent="-4010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191ea2"/>
                </a:solidFill>
                <a:latin typeface="Arial"/>
                <a:ea typeface="Gill Sans Light"/>
              </a:rPr>
              <a:t>C++ Lambda Functions</a:t>
            </a:r>
            <a:endParaRPr b="0" lang="en-US" sz="28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Very common practice for parallel programming</a:t>
            </a:r>
            <a:endParaRPr b="0" lang="en-US" sz="24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Used to create anonymous, inline functions</a:t>
            </a:r>
            <a:endParaRPr b="0" lang="en-US" sz="24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[capture-list] (params) -&gt; return {body}</a:t>
            </a:r>
            <a:endParaRPr b="0" lang="en-US" sz="2400" spc="-1" strike="noStrike">
              <a:latin typeface="Arial"/>
            </a:endParaRPr>
          </a:p>
          <a:p>
            <a:pPr lvl="2" marL="1085760" indent="-2818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Gill Sans Light"/>
              </a:rPr>
              <a:t>Capture list is the set of variables to be returned</a:t>
            </a:r>
            <a:endParaRPr b="0" lang="en-US" sz="1800" spc="-1" strike="noStrike">
              <a:latin typeface="Arial"/>
            </a:endParaRPr>
          </a:p>
          <a:p>
            <a:pPr lvl="2" marL="1085760" indent="-2818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Gill Sans Light"/>
              </a:rPr>
              <a:t>Params is set of variables being passed in</a:t>
            </a:r>
            <a:endParaRPr b="0" lang="en-US" sz="1800" spc="-1" strike="noStrike">
              <a:latin typeface="Arial"/>
            </a:endParaRPr>
          </a:p>
          <a:p>
            <a:pPr lvl="2" marL="1085760" indent="-2818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Gill Sans Light"/>
              </a:rPr>
              <a:t>Return is the return type</a:t>
            </a:r>
            <a:endParaRPr b="0" lang="en-US" sz="1800" spc="-1" strike="noStrike">
              <a:latin typeface="Arial"/>
            </a:endParaRPr>
          </a:p>
          <a:p>
            <a:pPr lvl="2" marL="1085760" indent="-2818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Gill Sans Light"/>
              </a:rPr>
              <a:t>Body is the function code</a:t>
            </a:r>
            <a:endParaRPr b="0" lang="en-US" sz="1800" spc="-1" strike="noStrike">
              <a:latin typeface="Arial"/>
            </a:endParaRPr>
          </a:p>
          <a:p>
            <a:pPr lvl="2" marL="1085760" indent="-2818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Gill Sans Light"/>
              </a:rPr>
              <a:t>Capture list and params can be by value or reference</a:t>
            </a:r>
            <a:endParaRPr b="0" lang="en-US" sz="1800" spc="-1" strike="noStrike">
              <a:latin typeface="Arial"/>
            </a:endParaRPr>
          </a:p>
          <a:p>
            <a:pPr marL="457200" indent="-4010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Gill Sans Light"/>
              </a:rPr>
              <a:t>SYCL Restrictions</a:t>
            </a:r>
            <a:endParaRPr b="0" lang="en-US" sz="28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Capture list and params must be by value only</a:t>
            </a:r>
            <a:endParaRPr b="0" lang="en-US" sz="24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Return type must be void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b="0" lang="en-US" sz="2400" spc="-1" strike="noStrike"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1199880" y="1101960"/>
            <a:ext cx="11657160" cy="5078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7200" indent="-4010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191ea2"/>
                </a:solidFill>
                <a:latin typeface="Arial"/>
                <a:ea typeface="Gill Sans Light"/>
              </a:rPr>
              <a:t>Single Task</a:t>
            </a:r>
            <a:endParaRPr b="0" lang="en-US" sz="28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Executes a single instance of a function on device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 indent="-4010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191ea2"/>
                </a:solidFill>
                <a:latin typeface="Arial"/>
                <a:ea typeface="Gill Sans Light"/>
              </a:rPr>
              <a:t>Parallel For</a:t>
            </a:r>
            <a:endParaRPr b="0" lang="en-US" sz="28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Executes multiple instances based on a range parameter</a:t>
            </a:r>
            <a:endParaRPr b="0" lang="en-US" sz="24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Should not be thought of as a “for loop”</a:t>
            </a:r>
            <a:endParaRPr b="0" lang="en-US" sz="24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Multiple instances are run at the same time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1526760" y="0"/>
            <a:ext cx="9414360" cy="865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127080" rIns="127080" tIns="127080" bIns="12708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191ea2"/>
                </a:solidFill>
                <a:latin typeface="Arial"/>
                <a:ea typeface="Gill Sans Light"/>
              </a:rPr>
              <a:t>Different Types of Kernels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07" name="Picture 4" descr=""/>
          <p:cNvPicPr/>
          <p:nvPr/>
        </p:nvPicPr>
        <p:blipFill>
          <a:blip r:embed="rId1"/>
          <a:stretch/>
        </p:blipFill>
        <p:spPr>
          <a:xfrm>
            <a:off x="3543840" y="1994040"/>
            <a:ext cx="3777120" cy="1434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271440" y="1116000"/>
            <a:ext cx="11657160" cy="5078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7200" indent="-4010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191ea2"/>
                </a:solidFill>
                <a:latin typeface="Arial"/>
                <a:ea typeface="Gill Sans Light"/>
              </a:rPr>
              <a:t>Parallel for is the most common type of Kernel</a:t>
            </a:r>
            <a:endParaRPr b="0" lang="en-US" sz="2800" spc="-1" strike="noStrike">
              <a:latin typeface="Arial"/>
            </a:endParaRPr>
          </a:p>
          <a:p>
            <a:pPr marL="457200" indent="-4010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191ea2"/>
                </a:solidFill>
                <a:latin typeface="Arial"/>
                <a:ea typeface="Gill Sans Light"/>
              </a:rPr>
              <a:t>Best at exploiting “embarrassing data parallelism”</a:t>
            </a:r>
            <a:endParaRPr b="0" lang="en-US" sz="28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Embarrassing parallelism requires little effort to separate tasks</a:t>
            </a:r>
            <a:endParaRPr b="0" lang="en-US" sz="24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Common when tasks have little to no dependency</a:t>
            </a:r>
            <a:endParaRPr b="0" lang="en-US" sz="24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Ex: Manipulating pixels in an image, matrix multiplication</a:t>
            </a:r>
            <a:endParaRPr b="0" lang="en-US" sz="2400" spc="-1" strike="noStrike">
              <a:latin typeface="Arial"/>
            </a:endParaRPr>
          </a:p>
          <a:p>
            <a:pPr marL="457200" indent="-4010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191ea2"/>
                </a:solidFill>
                <a:latin typeface="Arial"/>
                <a:ea typeface="Gill Sans Light"/>
              </a:rPr>
              <a:t>Must specify ranges when calling parallel for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1526760" y="0"/>
            <a:ext cx="9414360" cy="865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127080" rIns="127080" tIns="127080" bIns="12708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191ea2"/>
                </a:solidFill>
                <a:latin typeface="Arial"/>
                <a:ea typeface="Gill Sans Light"/>
              </a:rPr>
              <a:t>Parallel For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10" name="Picture 4" descr=""/>
          <p:cNvPicPr/>
          <p:nvPr/>
        </p:nvPicPr>
        <p:blipFill>
          <a:blip r:embed="rId1"/>
          <a:srcRect l="6972" t="0" r="0" b="4041"/>
          <a:stretch/>
        </p:blipFill>
        <p:spPr>
          <a:xfrm>
            <a:off x="7948080" y="3246840"/>
            <a:ext cx="3764880" cy="2947320"/>
          </a:xfrm>
          <a:prstGeom prst="rect">
            <a:avLst/>
          </a:prstGeom>
          <a:ln>
            <a:noFill/>
          </a:ln>
        </p:spPr>
      </p:pic>
      <p:pic>
        <p:nvPicPr>
          <p:cNvPr id="211" name="Picture 6" descr=""/>
          <p:cNvPicPr/>
          <p:nvPr/>
        </p:nvPicPr>
        <p:blipFill>
          <a:blip r:embed="rId2"/>
          <a:stretch/>
        </p:blipFill>
        <p:spPr>
          <a:xfrm>
            <a:off x="610920" y="4403520"/>
            <a:ext cx="6997320" cy="633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271440" y="1116000"/>
            <a:ext cx="11657160" cy="5078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7200" indent="-4010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Objects that specify a task and its dependencies</a:t>
            </a:r>
            <a:endParaRPr b="0" lang="en-US" sz="2400" spc="-1" strike="noStrike">
              <a:latin typeface="Arial"/>
            </a:endParaRPr>
          </a:p>
          <a:p>
            <a:pPr marL="457200" indent="-4010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Typically in the form of C++ Lambda functions</a:t>
            </a:r>
            <a:endParaRPr b="0" lang="en-US" sz="24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The only parameter is a reference to a </a:t>
            </a:r>
            <a:r>
              <a:rPr b="0" i="1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handler </a:t>
            </a: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object</a:t>
            </a:r>
            <a:endParaRPr b="0" lang="en-US" sz="2000" spc="-1" strike="noStrike">
              <a:latin typeface="Arial"/>
            </a:endParaRPr>
          </a:p>
          <a:p>
            <a:pPr marL="457200" indent="-4010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Passed as an argument to a queue object’s submit() function</a:t>
            </a:r>
            <a:endParaRPr b="0" lang="en-US" sz="2400" spc="-1" strike="noStrike">
              <a:latin typeface="Arial"/>
            </a:endParaRPr>
          </a:p>
          <a:p>
            <a:pPr marL="457200" indent="-4010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Command Group structure:</a:t>
            </a:r>
            <a:endParaRPr b="0" lang="en-US" sz="24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Exactly one action (and no more)</a:t>
            </a:r>
            <a:endParaRPr b="0" lang="en-US" sz="2000" spc="-1" strike="noStrike">
              <a:latin typeface="Arial"/>
            </a:endParaRPr>
          </a:p>
          <a:p>
            <a:pPr lvl="2" marL="1085760" indent="-2818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Gill Sans Light"/>
              </a:rPr>
              <a:t>Either device code submitted for execution or manual memory operations such as </a:t>
            </a:r>
            <a:r>
              <a:rPr b="0" i="1" lang="en-US" sz="1400" spc="-1" strike="noStrike">
                <a:solidFill>
                  <a:srgbClr val="000000"/>
                </a:solidFill>
                <a:latin typeface="Arial"/>
                <a:ea typeface="Gill Sans Light"/>
              </a:rPr>
              <a:t>copy</a:t>
            </a:r>
            <a:endParaRPr b="0" lang="en-US" sz="14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Host code that defines dependencies</a:t>
            </a:r>
            <a:endParaRPr b="0" lang="en-US" sz="2000" spc="-1" strike="noStrike">
              <a:latin typeface="Arial"/>
            </a:endParaRPr>
          </a:p>
          <a:p>
            <a:pPr lvl="2" marL="1085760" indent="-2818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Gill Sans Light"/>
              </a:rPr>
              <a:t>Restricts when asynchronous execution of the submitted work can begin. For example: creation of accessors or buffers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1526760" y="0"/>
            <a:ext cx="9414360" cy="865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127080" rIns="127080" tIns="127080" bIns="12708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191ea2"/>
                </a:solidFill>
                <a:latin typeface="Arial"/>
                <a:ea typeface="Gill Sans Light"/>
              </a:rPr>
              <a:t>Command Groups</a:t>
            </a: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2001600" y="3027600"/>
            <a:ext cx="8205120" cy="123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3200" algn="ctr">
              <a:lnSpc>
                <a:spcPct val="100000"/>
              </a:lnSpc>
              <a:spcBef>
                <a:spcPts val="845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Gill Sans Light"/>
              </a:rPr>
              <a:t>Reconfigurable Computing 2</a:t>
            </a:r>
            <a:endParaRPr b="0" lang="en-US" sz="3200" spc="-1" strike="noStrike">
              <a:latin typeface="Arial"/>
            </a:endParaRPr>
          </a:p>
          <a:p>
            <a:pPr marL="223200" algn="ctr">
              <a:lnSpc>
                <a:spcPct val="100000"/>
              </a:lnSpc>
              <a:spcBef>
                <a:spcPts val="845"/>
              </a:spcBef>
            </a:pPr>
            <a:r>
              <a:rPr b="1" lang="en-US" sz="2400" spc="-1" strike="noStrike" u="sng">
                <a:solidFill>
                  <a:srgbClr val="000000"/>
                </a:solidFill>
                <a:uFillTx/>
                <a:latin typeface="Arial"/>
                <a:ea typeface="Gill Sans Light"/>
              </a:rPr>
              <a:t>Using SYCL and DPC++ for FPGAs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2001600" y="4946760"/>
            <a:ext cx="8205120" cy="183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3200"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Gill Sans Light"/>
              </a:rPr>
              <a:t>Greg Stitt</a:t>
            </a:r>
            <a:endParaRPr b="0" lang="en-US" sz="2000" spc="-1" strike="noStrike">
              <a:latin typeface="Arial"/>
            </a:endParaRPr>
          </a:p>
          <a:p>
            <a:pPr marL="223200"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Gill Sans Light"/>
              </a:rPr>
              <a:t>Associate Professor</a:t>
            </a:r>
            <a:endParaRPr b="0" lang="en-US" sz="2000" spc="-1" strike="noStrike">
              <a:latin typeface="Arial"/>
            </a:endParaRPr>
          </a:p>
          <a:p>
            <a:pPr marL="223200"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Gill Sans Light"/>
              </a:rPr>
              <a:t>Department of Electrical and Computer Engineering</a:t>
            </a:r>
            <a:endParaRPr b="0" lang="en-US" sz="2000" spc="-1" strike="noStrike">
              <a:latin typeface="Arial"/>
            </a:endParaRPr>
          </a:p>
          <a:p>
            <a:pPr marL="223200"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Gill Sans Light"/>
              </a:rPr>
              <a:t>University of Florida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16" name="Picture 4" descr=""/>
          <p:cNvPicPr/>
          <p:nvPr/>
        </p:nvPicPr>
        <p:blipFill>
          <a:blip r:embed="rId1"/>
          <a:stretch/>
        </p:blipFill>
        <p:spPr>
          <a:xfrm>
            <a:off x="186840" y="6256440"/>
            <a:ext cx="2605320" cy="52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271440" y="1116000"/>
            <a:ext cx="11657160" cy="5078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7200" indent="-4010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FPGA support is not natively built into SYCL, but instead relies on vendor supported options</a:t>
            </a:r>
            <a:endParaRPr b="0" lang="en-US" sz="24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Different compilers (DPC++, triSYCL, ComputeCPP) will have different options</a:t>
            </a:r>
            <a:endParaRPr b="0" lang="en-US" sz="2000" spc="-1" strike="noStrike">
              <a:latin typeface="Arial"/>
            </a:endParaRPr>
          </a:p>
          <a:p>
            <a:pPr marL="457200" indent="-4010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Optimal FPGA performance will require you to reference the vendor’s documentation</a:t>
            </a:r>
            <a:endParaRPr b="0" lang="en-US" sz="24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For DPC++, Intel provides references in the oneAPI documentation</a:t>
            </a:r>
            <a:endParaRPr b="0" lang="en-US" sz="2000" spc="-1" strike="noStrike">
              <a:latin typeface="Arial"/>
            </a:endParaRPr>
          </a:p>
          <a:p>
            <a:pPr marL="457200" indent="-4010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DPC++ supports dataflow pipes, FPGA emulators, FPGA selectors, and additional tools for timing/spatial analysis</a:t>
            </a:r>
            <a:endParaRPr b="0" lang="en-US" sz="24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These features are available via Intel extensions provided in the oneAPI toolkit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1526760" y="0"/>
            <a:ext cx="9414360" cy="865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127080" rIns="127080" tIns="127080" bIns="12708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191ea2"/>
                </a:solidFill>
                <a:latin typeface="Arial"/>
                <a:ea typeface="Gill Sans Light"/>
              </a:rPr>
              <a:t>SYCL and FPGAs</a:t>
            </a: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6051240" y="6510240"/>
            <a:ext cx="88920" cy="194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fld id="{3B2B3BDF-9472-4549-9193-956F4D5164E9}" type="slidenum">
              <a:rPr b="0" lang="en-US" sz="1270" spc="-1" strike="noStrike">
                <a:solidFill>
                  <a:srgbClr val="191ea2"/>
                </a:solidFill>
                <a:latin typeface="Gill Sans"/>
                <a:ea typeface="Gill Sans"/>
              </a:rPr>
              <a:t>1</a:t>
            </a:fld>
            <a:endParaRPr b="0" lang="en-US" sz="1270" spc="-1" strike="noStrike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556200" y="1051920"/>
            <a:ext cx="9983160" cy="5078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7200" indent="-4010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191ea2"/>
                </a:solidFill>
                <a:latin typeface="Arial"/>
                <a:ea typeface="Gill Sans Light"/>
              </a:rPr>
              <a:t>Pipes:</a:t>
            </a:r>
            <a:endParaRPr b="0" lang="en-US" sz="28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Pipes are an Intel-supported SYCL extension that adds FIFO implementations to support spatial architectures on FPGAs</a:t>
            </a:r>
            <a:endParaRPr b="0" lang="en-US" sz="2400" spc="-1" strike="noStrike">
              <a:latin typeface="Arial"/>
            </a:endParaRPr>
          </a:p>
          <a:p>
            <a:pPr lvl="2" marL="1085760" indent="-2818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Gill Sans Light"/>
              </a:rPr>
              <a:t>Extension is included with the oneAPI base toolkit</a:t>
            </a:r>
            <a:endParaRPr b="0" lang="en-US" sz="20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Pipes store information in registers on the FPGA, which allows for communication between kernels without using off-chip memory</a:t>
            </a:r>
            <a:endParaRPr b="0" lang="en-US" sz="2400" spc="-1" strike="noStrike">
              <a:latin typeface="Arial"/>
            </a:endParaRPr>
          </a:p>
          <a:p>
            <a:pPr lvl="2" marL="1085760" indent="-2818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Gill Sans Light"/>
              </a:rPr>
              <a:t>Types of pipes:</a:t>
            </a:r>
            <a:endParaRPr b="0" lang="en-US" sz="2000" spc="-1" strike="noStrike">
              <a:latin typeface="Arial"/>
            </a:endParaRPr>
          </a:p>
          <a:p>
            <a:pPr lvl="3" marL="1427040" indent="-266040">
              <a:lnSpc>
                <a:spcPct val="100000"/>
              </a:lnSpc>
              <a:spcBef>
                <a:spcPts val="300"/>
              </a:spcBef>
              <a:buClr>
                <a:srgbClr val="7030a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7030a0"/>
                </a:solidFill>
                <a:latin typeface="Arial"/>
                <a:ea typeface="Gill Sans Light"/>
              </a:rPr>
              <a:t>Inter-kernel, Intra-kernel, Host, and I/O</a:t>
            </a:r>
            <a:endParaRPr b="0" lang="en-US" sz="18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SYCL compliant pipes are defined as a class with static members</a:t>
            </a:r>
            <a:endParaRPr b="0" lang="en-US" sz="2400" spc="-1" strike="noStrike">
              <a:latin typeface="Arial"/>
            </a:endParaRPr>
          </a:p>
          <a:p>
            <a:pPr lvl="2" marL="1085760" indent="-2818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Gill Sans Light"/>
              </a:rPr>
              <a:t>Pipes are declared using a type alias</a:t>
            </a:r>
            <a:endParaRPr b="0" lang="en-US" sz="2000" spc="-1" strike="noStrike">
              <a:latin typeface="Arial"/>
            </a:endParaRPr>
          </a:p>
          <a:p>
            <a:pPr lvl="2" marL="1085760" indent="-2818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Gill Sans Light"/>
              </a:rPr>
              <a:t>Identifier for the pipe, data type, capacity must be specified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b="0" lang="en-US" sz="2000" spc="-1" strike="noStrike"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1527120" y="0"/>
            <a:ext cx="9414720" cy="866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127080" rIns="127080" tIns="127080" bIns="12708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191ea2"/>
                </a:solidFill>
                <a:latin typeface="Arial"/>
                <a:ea typeface="Gill Sans Light"/>
              </a:rPr>
              <a:t>Developing for FPGAs</a:t>
            </a: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271440" y="1116000"/>
            <a:ext cx="11657160" cy="5078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7200" indent="-4010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FPGAs can layout the entire instruction set on hardware at once </a:t>
            </a:r>
            <a:endParaRPr b="0" lang="en-US" sz="24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CPUs and GPUs will reuse the same part of the chip multiple times to complete a set of instructions</a:t>
            </a:r>
            <a:endParaRPr b="0" lang="en-US" sz="2000" spc="-1" strike="noStrike">
              <a:latin typeface="Arial"/>
            </a:endParaRPr>
          </a:p>
          <a:p>
            <a:pPr marL="457200" indent="-4010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FPGAs excel at performing bitwise calculations with custom bit lengths</a:t>
            </a:r>
            <a:endParaRPr b="0" lang="en-US" sz="24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Adders and multipliers in an ASIC will have constant data widths</a:t>
            </a:r>
            <a:endParaRPr b="0" lang="en-US" sz="2000" spc="-1" strike="noStrike">
              <a:latin typeface="Arial"/>
            </a:endParaRPr>
          </a:p>
          <a:p>
            <a:pPr marL="457200" indent="-4010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FPGAs have registers to hold internal values, which means they don’t need to communicate with memory</a:t>
            </a:r>
            <a:endParaRPr b="0" lang="en-US" sz="24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This makes them good candidates for algorithms that need to pass data between different sections with strict timing dependencies</a:t>
            </a:r>
            <a:endParaRPr b="0" lang="en-US" sz="2000" spc="-1" strike="noStrike">
              <a:latin typeface="Arial"/>
            </a:endParaRPr>
          </a:p>
          <a:p>
            <a:pPr marL="457200" indent="-4010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FPGAs exploit pipeline parallelism to achieve maximum efficiency </a:t>
            </a:r>
            <a:endParaRPr b="0" lang="en-US" sz="24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In DPC++, pipeline architecture is performed automatically by the compiler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1526760" y="0"/>
            <a:ext cx="9414360" cy="865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127080" rIns="127080" tIns="127080" bIns="12708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191ea2"/>
                </a:solidFill>
                <a:latin typeface="Arial"/>
                <a:ea typeface="Gill Sans Light"/>
              </a:rPr>
              <a:t>When to use an FPGA</a:t>
            </a: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1626840" y="0"/>
            <a:ext cx="7305840" cy="865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127080" rIns="127080" tIns="127080" bIns="12708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191ea2"/>
                </a:solidFill>
                <a:latin typeface="Arial"/>
                <a:ea typeface="Gill Sans Light"/>
              </a:rPr>
              <a:t>Kernels on FPGAs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6051240" y="6510240"/>
            <a:ext cx="88920" cy="194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fld id="{1DA359C6-5CDD-4566-9DC4-86CC3EE9A47F}" type="slidenum">
              <a:rPr b="0" lang="en-US" sz="1270" spc="-1" strike="noStrike">
                <a:solidFill>
                  <a:srgbClr val="191ea2"/>
                </a:solidFill>
                <a:latin typeface="Gill Sans"/>
                <a:ea typeface="Gill Sans"/>
              </a:rPr>
              <a:t>1</a:t>
            </a:fld>
            <a:endParaRPr b="0" lang="en-US" sz="1270" spc="-1" strike="noStrike"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1626840" y="1051920"/>
            <a:ext cx="8912160" cy="5078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61880">
              <a:lnSpc>
                <a:spcPct val="100000"/>
              </a:lnSpc>
              <a:spcBef>
                <a:spcPts val="300"/>
              </a:spcBef>
            </a:pPr>
            <a:endParaRPr b="0" lang="en-US" sz="1800" spc="-1" strike="noStrike">
              <a:latin typeface="Arial"/>
            </a:endParaRPr>
          </a:p>
          <a:p>
            <a:pPr marL="461880">
              <a:lnSpc>
                <a:spcPct val="100000"/>
              </a:lnSpc>
              <a:spcBef>
                <a:spcPts val="300"/>
              </a:spcBef>
            </a:pPr>
            <a:endParaRPr b="0" lang="en-US" sz="1800" spc="-1" strike="noStrike">
              <a:latin typeface="Arial"/>
            </a:endParaRPr>
          </a:p>
          <a:p>
            <a:pPr marL="461880">
              <a:lnSpc>
                <a:spcPct val="100000"/>
              </a:lnSpc>
              <a:spcBef>
                <a:spcPts val="300"/>
              </a:spcBef>
            </a:pPr>
            <a:endParaRPr b="0" lang="en-US" sz="1800" spc="-1" strike="noStrike">
              <a:latin typeface="Arial"/>
            </a:endParaRPr>
          </a:p>
          <a:p>
            <a:pPr marL="46188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803160">
              <a:lnSpc>
                <a:spcPct val="100000"/>
              </a:lnSpc>
              <a:spcBef>
                <a:spcPts val="300"/>
              </a:spcBef>
            </a:pPr>
            <a:endParaRPr b="0" lang="en-US" sz="1800" spc="-1" strike="noStrike">
              <a:latin typeface="Arial"/>
            </a:endParaRPr>
          </a:p>
          <a:p>
            <a:pPr marL="80316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80316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27" name="CustomShape 4"/>
          <p:cNvSpPr/>
          <p:nvPr/>
        </p:nvSpPr>
        <p:spPr>
          <a:xfrm>
            <a:off x="1230840" y="1051920"/>
            <a:ext cx="8912160" cy="5078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7200" indent="-4010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Gill Sans Light"/>
              </a:rPr>
              <a:t>Multiple kernels can run on FPGA</a:t>
            </a:r>
            <a:endParaRPr b="0" lang="en-US" sz="2800" spc="-1" strike="noStrike">
              <a:latin typeface="Arial"/>
            </a:endParaRPr>
          </a:p>
          <a:p>
            <a:pPr marL="457200" indent="-4010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Gill Sans Light"/>
              </a:rPr>
              <a:t>Kernels can run concurrently</a:t>
            </a:r>
            <a:endParaRPr b="0" lang="en-US" sz="2800" spc="-1" strike="noStrike">
              <a:latin typeface="Arial"/>
            </a:endParaRPr>
          </a:p>
          <a:p>
            <a:pPr marL="457200" indent="-4010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Gill Sans Light"/>
              </a:rPr>
              <a:t>Each kernel occupies its own space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800" spc="-1" strike="noStrike">
              <a:latin typeface="Arial"/>
            </a:endParaRPr>
          </a:p>
          <a:p>
            <a:pPr marL="803160">
              <a:lnSpc>
                <a:spcPct val="100000"/>
              </a:lnSpc>
              <a:spcBef>
                <a:spcPts val="300"/>
              </a:spcBef>
            </a:pPr>
            <a:endParaRPr b="0" lang="en-US" sz="2800" spc="-1" strike="noStrike">
              <a:latin typeface="Arial"/>
            </a:endParaRPr>
          </a:p>
          <a:p>
            <a:pPr marL="461880">
              <a:lnSpc>
                <a:spcPct val="100000"/>
              </a:lnSpc>
              <a:spcBef>
                <a:spcPts val="300"/>
              </a:spcBef>
            </a:pPr>
            <a:endParaRPr b="0" lang="en-US" sz="2800" spc="-1" strike="noStrike">
              <a:latin typeface="Arial"/>
            </a:endParaRPr>
          </a:p>
          <a:p>
            <a:pPr marL="461880">
              <a:lnSpc>
                <a:spcPct val="100000"/>
              </a:lnSpc>
              <a:spcBef>
                <a:spcPts val="300"/>
              </a:spcBef>
            </a:pPr>
            <a:endParaRPr b="0" lang="en-US" sz="2800" spc="-1" strike="noStrike"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b="0" lang="en-US" sz="2800" spc="-1" strike="noStrike"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228" name="Picture 11" descr=""/>
          <p:cNvPicPr/>
          <p:nvPr/>
        </p:nvPicPr>
        <p:blipFill>
          <a:blip r:embed="rId1"/>
          <a:stretch/>
        </p:blipFill>
        <p:spPr>
          <a:xfrm>
            <a:off x="3335040" y="2752920"/>
            <a:ext cx="5431680" cy="2729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626840" y="0"/>
            <a:ext cx="7305840" cy="865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127080" rIns="127080" tIns="127080" bIns="12708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191ea2"/>
                </a:solidFill>
                <a:latin typeface="Arial"/>
                <a:ea typeface="Gill Sans Light"/>
              </a:rPr>
              <a:t>What is DPC++?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6051240" y="6510240"/>
            <a:ext cx="88920" cy="194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fld id="{BF27D9BD-B597-4027-8638-21BBCB18E4E4}" type="slidenum">
              <a:rPr b="0" lang="en-US" sz="1270" spc="-1" strike="noStrike">
                <a:solidFill>
                  <a:srgbClr val="191ea2"/>
                </a:solidFill>
                <a:latin typeface="Gill Sans"/>
                <a:ea typeface="Gill Sans"/>
              </a:rPr>
              <a:t>1</a:t>
            </a:fld>
            <a:endParaRPr b="0" lang="en-US" sz="1270" spc="-1" strike="noStrike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1626840" y="1051920"/>
            <a:ext cx="8912160" cy="5078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7200" indent="-4010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191ea2"/>
                </a:solidFill>
                <a:latin typeface="Arial"/>
                <a:ea typeface="Gill Sans Light"/>
              </a:rPr>
              <a:t>Data Parallel C++</a:t>
            </a:r>
            <a:endParaRPr b="0" lang="en-US" sz="28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Extends the SYCL framework</a:t>
            </a:r>
            <a:endParaRPr b="0" lang="en-US" sz="2000" spc="-1" strike="noStrike">
              <a:latin typeface="Arial"/>
            </a:endParaRPr>
          </a:p>
          <a:p>
            <a:pPr lvl="2" marL="1085760" indent="-2818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Gill Sans Light"/>
              </a:rPr>
              <a:t>The programming language used to write SYCL programs</a:t>
            </a:r>
            <a:endParaRPr b="0" lang="en-US" sz="1600" spc="-1" strike="noStrike">
              <a:latin typeface="Arial"/>
            </a:endParaRPr>
          </a:p>
          <a:p>
            <a:pPr lvl="2" marL="1085760" indent="-2818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Gill Sans Light"/>
              </a:rPr>
              <a:t>Open source</a:t>
            </a:r>
            <a:endParaRPr b="0" lang="en-US" sz="1600" spc="-1" strike="noStrike">
              <a:latin typeface="Arial"/>
            </a:endParaRPr>
          </a:p>
          <a:p>
            <a:pPr lvl="2" marL="1085760" indent="-2818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Gill Sans Light"/>
              </a:rPr>
              <a:t>Aims to become a core SYCL extension</a:t>
            </a:r>
            <a:endParaRPr b="0" lang="en-US" sz="16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Incorporates SYCL standard for data parallelism and heterogeneous programming</a:t>
            </a:r>
            <a:endParaRPr b="0" lang="en-US" sz="2000" spc="-1" strike="noStrike">
              <a:latin typeface="Arial"/>
            </a:endParaRPr>
          </a:p>
          <a:p>
            <a:pPr lvl="2" marL="1085760" indent="-2818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Gill Sans Light"/>
              </a:rPr>
              <a:t>Very similar to C++ but with extra functionality for data parallelism</a:t>
            </a:r>
            <a:endParaRPr b="0" lang="en-US" sz="16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Offloads computation from host computer to accelerator</a:t>
            </a:r>
            <a:endParaRPr b="0" lang="en-US" sz="2000" spc="-1" strike="noStrike">
              <a:latin typeface="Arial"/>
            </a:endParaRPr>
          </a:p>
          <a:p>
            <a:pPr lvl="2" marL="1085760" indent="-2818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Gill Sans Light"/>
              </a:rPr>
              <a:t>Programmer specifies which code to offload to which accelerator in code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b="0" lang="en-US" sz="1600" spc="-1" strike="noStrike"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1526760" y="0"/>
            <a:ext cx="9414360" cy="865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127080" rIns="127080" tIns="127080" bIns="12708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191ea2"/>
                </a:solidFill>
                <a:latin typeface="Arial"/>
                <a:ea typeface="Gill Sans Light"/>
              </a:rPr>
              <a:t>Pipelining on FPGA via SYCL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271440" y="1116000"/>
            <a:ext cx="11657160" cy="5078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7200" indent="-4010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191ea2"/>
                </a:solidFill>
                <a:latin typeface="Arial"/>
                <a:ea typeface="Gill Sans Light"/>
              </a:rPr>
              <a:t>Spatial pipeline</a:t>
            </a:r>
            <a:endParaRPr b="0" lang="en-US" sz="28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We can fill a pipeline with different tasks of a kernel</a:t>
            </a:r>
            <a:endParaRPr b="0" lang="en-US" sz="24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Consider effects on clock frequency</a:t>
            </a:r>
            <a:endParaRPr b="0" lang="en-US" sz="24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Routing issues as placement increases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31" name="Picture 7" descr=""/>
          <p:cNvPicPr/>
          <p:nvPr/>
        </p:nvPicPr>
        <p:blipFill>
          <a:blip r:embed="rId1"/>
          <a:stretch/>
        </p:blipFill>
        <p:spPr>
          <a:xfrm>
            <a:off x="6476040" y="1960560"/>
            <a:ext cx="5598000" cy="4036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6051240" y="6510240"/>
            <a:ext cx="88920" cy="194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fld id="{4B3C336D-F1A3-4F61-8C26-28046A853F43}" type="slidenum">
              <a:rPr b="0" lang="en-US" sz="1270" spc="-1" strike="noStrike">
                <a:solidFill>
                  <a:srgbClr val="191ea2"/>
                </a:solidFill>
                <a:latin typeface="Gill Sans"/>
                <a:ea typeface="Gill Sans"/>
              </a:rPr>
              <a:t>1</a:t>
            </a:fld>
            <a:endParaRPr b="0" lang="en-US" sz="1270" spc="-1" strike="noStrike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281880" y="1051920"/>
            <a:ext cx="10257480" cy="5078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7200" indent="-4010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191ea2"/>
                </a:solidFill>
                <a:latin typeface="Arial"/>
                <a:ea typeface="Gill Sans Light"/>
              </a:rPr>
              <a:t>Typical development cycle:</a:t>
            </a:r>
            <a:endParaRPr b="0" lang="en-US" sz="32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191ea2"/>
                </a:solidFill>
                <a:latin typeface="Arial"/>
                <a:ea typeface="Gill Sans Light"/>
              </a:rPr>
              <a:t>Write/edit code</a:t>
            </a:r>
            <a:endParaRPr b="0" lang="en-US" sz="28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191ea2"/>
                </a:solidFill>
                <a:latin typeface="Arial"/>
                <a:ea typeface="Gill Sans Light"/>
              </a:rPr>
              <a:t>Perform functional validation using an FPGA emulator</a:t>
            </a:r>
            <a:endParaRPr b="0" lang="en-US" sz="2800" spc="-1" strike="noStrike">
              <a:latin typeface="Arial"/>
            </a:endParaRPr>
          </a:p>
          <a:p>
            <a:pPr lvl="2" marL="1085760" indent="-2818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Gill Sans Light"/>
              </a:rPr>
              <a:t>Compile time: seconds</a:t>
            </a:r>
            <a:endParaRPr b="0" lang="en-US" sz="24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191ea2"/>
                </a:solidFill>
                <a:latin typeface="Arial"/>
                <a:ea typeface="Gill Sans Light"/>
              </a:rPr>
              <a:t>Generate static reports for timing and spatial analysis</a:t>
            </a:r>
            <a:endParaRPr b="0" lang="en-US" sz="2800" spc="-1" strike="noStrike">
              <a:latin typeface="Arial"/>
            </a:endParaRPr>
          </a:p>
          <a:p>
            <a:pPr lvl="2" marL="1085760" indent="-2818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Gill Sans Light"/>
              </a:rPr>
              <a:t>Compile time: minutes</a:t>
            </a:r>
            <a:endParaRPr b="0" lang="en-US" sz="24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191ea2"/>
                </a:solidFill>
                <a:latin typeface="Arial"/>
                <a:ea typeface="Gill Sans Light"/>
              </a:rPr>
              <a:t>Perform full hardware compile and generate bitstreams</a:t>
            </a:r>
            <a:endParaRPr b="0" lang="en-US" sz="2800" spc="-1" strike="noStrike">
              <a:latin typeface="Arial"/>
            </a:endParaRPr>
          </a:p>
          <a:p>
            <a:pPr lvl="2" marL="1085760" indent="-2818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Gill Sans Light"/>
              </a:rPr>
              <a:t>Compile time: hours</a:t>
            </a:r>
            <a:endParaRPr b="0" lang="en-US" sz="2400" spc="-1" strike="noStrike">
              <a:latin typeface="Arial"/>
            </a:endParaRPr>
          </a:p>
          <a:p>
            <a:pPr marL="803160">
              <a:lnSpc>
                <a:spcPct val="100000"/>
              </a:lnSpc>
              <a:spcBef>
                <a:spcPts val="300"/>
              </a:spcBef>
            </a:pPr>
            <a:endParaRPr b="0" lang="en-US" sz="2400" spc="-1" strike="noStrike">
              <a:latin typeface="Arial"/>
            </a:endParaRPr>
          </a:p>
          <a:p>
            <a:pPr marL="80316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80316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b="0" lang="en-US" sz="2400" spc="-1" strike="noStrike"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 flipV="1">
            <a:off x="11762280" y="1788480"/>
            <a:ext cx="360" cy="2244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4"/>
          <p:cNvSpPr/>
          <p:nvPr/>
        </p:nvSpPr>
        <p:spPr>
          <a:xfrm flipV="1">
            <a:off x="11162880" y="1788480"/>
            <a:ext cx="360" cy="139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5"/>
          <p:cNvSpPr/>
          <p:nvPr/>
        </p:nvSpPr>
        <p:spPr>
          <a:xfrm flipV="1">
            <a:off x="10564920" y="1788480"/>
            <a:ext cx="360" cy="474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6"/>
          <p:cNvSpPr/>
          <p:nvPr/>
        </p:nvSpPr>
        <p:spPr>
          <a:xfrm flipH="1">
            <a:off x="3824640" y="1764000"/>
            <a:ext cx="7936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Line 7"/>
          <p:cNvSpPr/>
          <p:nvPr/>
        </p:nvSpPr>
        <p:spPr>
          <a:xfrm>
            <a:off x="9946440" y="2251080"/>
            <a:ext cx="637560" cy="360"/>
          </a:xfrm>
          <a:prstGeom prst="line">
            <a:avLst/>
          </a:prstGeom>
          <a:ln w="381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Line 8"/>
          <p:cNvSpPr/>
          <p:nvPr/>
        </p:nvSpPr>
        <p:spPr>
          <a:xfrm>
            <a:off x="9918000" y="3173400"/>
            <a:ext cx="1263240" cy="360"/>
          </a:xfrm>
          <a:prstGeom prst="line">
            <a:avLst/>
          </a:prstGeom>
          <a:ln w="381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Line 9"/>
          <p:cNvSpPr/>
          <p:nvPr/>
        </p:nvSpPr>
        <p:spPr>
          <a:xfrm>
            <a:off x="10190880" y="4034160"/>
            <a:ext cx="1590480" cy="360"/>
          </a:xfrm>
          <a:prstGeom prst="line">
            <a:avLst/>
          </a:prstGeom>
          <a:ln w="381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10"/>
          <p:cNvSpPr/>
          <p:nvPr/>
        </p:nvSpPr>
        <p:spPr>
          <a:xfrm>
            <a:off x="1527120" y="0"/>
            <a:ext cx="9414720" cy="866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127080" rIns="127080" tIns="127080" bIns="12708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191ea2"/>
                </a:solidFill>
                <a:latin typeface="Arial"/>
                <a:ea typeface="Gill Sans Light"/>
              </a:rPr>
              <a:t>Developing for FPGAs</a:t>
            </a: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271440" y="1116000"/>
            <a:ext cx="11657160" cy="5078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7200" indent="-4010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Due to their long compile times, FPGA binaries are generated in advance and embedded in the DPC++ executable</a:t>
            </a:r>
            <a:endParaRPr b="0" lang="en-US" sz="24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Full compilation with DPC++ requires Quartus Pro to perform place-and-route</a:t>
            </a:r>
            <a:endParaRPr b="0" lang="en-US" sz="20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Recompile time can be shortened by keeping host code and FPGA code in separate files</a:t>
            </a:r>
            <a:endParaRPr b="0" lang="en-US" sz="2000" spc="-1" strike="noStrike">
              <a:latin typeface="Arial"/>
            </a:endParaRPr>
          </a:p>
          <a:p>
            <a:pPr lvl="2" marL="1085760" indent="-2818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Gill Sans Light"/>
              </a:rPr>
              <a:t>Inform the DPCPP compiler to perform an accelerated recompile</a:t>
            </a:r>
            <a:endParaRPr b="0" lang="en-US" sz="1600" spc="-1" strike="noStrike">
              <a:latin typeface="Arial"/>
            </a:endParaRPr>
          </a:p>
          <a:p>
            <a:pPr marL="457200" indent="-4010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Gill Sans Light"/>
              </a:rPr>
              <a:t>The FPGA emulator extension can test basic functionally without Quartus</a:t>
            </a:r>
            <a:endParaRPr b="0" lang="en-US" sz="24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The emulator does NOT provide an accurate representation of timing and undefined behavior</a:t>
            </a:r>
            <a:endParaRPr b="0" lang="en-US" sz="2000" spc="-1" strike="noStrike">
              <a:latin typeface="Arial"/>
            </a:endParaRPr>
          </a:p>
          <a:p>
            <a:pPr marL="457200" indent="-4010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At runtime, we choose a device and the DPC++ runtime will automatically program/emulate the FPGA</a:t>
            </a:r>
            <a:endParaRPr b="0" lang="en-US" sz="24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Default FPGA/emulator selectors are provided in the oneAPI toolkit with Intel FPGA extensions</a:t>
            </a:r>
            <a:endParaRPr b="0" lang="en-US" sz="2000" spc="-1" strike="noStrike">
              <a:latin typeface="Arial"/>
            </a:endParaRPr>
          </a:p>
          <a:p>
            <a:pPr lvl="2" marL="1085760" indent="-2818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Gill Sans Light"/>
              </a:rPr>
              <a:t>Custom selectors can be programmed to select a device based on a set of criteria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1526760" y="0"/>
            <a:ext cx="9414360" cy="865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127080" rIns="127080" tIns="127080" bIns="12708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191ea2"/>
                </a:solidFill>
                <a:latin typeface="Arial"/>
                <a:ea typeface="Gill Sans Light"/>
              </a:rPr>
              <a:t>Developing for FPGAs</a:t>
            </a: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1626840" y="0"/>
            <a:ext cx="7305840" cy="865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127080" rIns="127080" tIns="127080" bIns="12708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191ea2"/>
                </a:solidFill>
                <a:latin typeface="Arial"/>
                <a:ea typeface="Gill Sans Light"/>
              </a:rPr>
              <a:t>Why use SYCL?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051240" y="6510240"/>
            <a:ext cx="88920" cy="194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fld id="{7F3BEF87-AA8D-4D1E-80A5-F509211D76DC}" type="slidenum">
              <a:rPr b="0" lang="en-US" sz="1270" spc="-1" strike="noStrike">
                <a:solidFill>
                  <a:srgbClr val="191ea2"/>
                </a:solidFill>
                <a:latin typeface="Gill Sans"/>
                <a:ea typeface="Gill Sans"/>
              </a:rPr>
              <a:t>1</a:t>
            </a:fld>
            <a:endParaRPr b="0" lang="en-US" sz="1270" spc="-1" strike="noStrike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1626840" y="1051920"/>
            <a:ext cx="8912160" cy="5078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7200" indent="-4010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191ea2"/>
                </a:solidFill>
                <a:latin typeface="Arial"/>
                <a:ea typeface="Gill Sans Light"/>
              </a:rPr>
              <a:t>Many different devices are used for workload acceleration</a:t>
            </a:r>
            <a:endParaRPr b="0" lang="en-US" sz="18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1600" spc="-1" strike="noStrike">
                <a:solidFill>
                  <a:srgbClr val="191ea2"/>
                </a:solidFill>
                <a:latin typeface="Arial"/>
                <a:ea typeface="Gill Sans Light"/>
              </a:rPr>
              <a:t>CPUs</a:t>
            </a:r>
            <a:endParaRPr b="0" lang="en-US" sz="16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1600" spc="-1" strike="noStrike">
                <a:solidFill>
                  <a:srgbClr val="191ea2"/>
                </a:solidFill>
                <a:latin typeface="Arial"/>
                <a:ea typeface="Gill Sans Light"/>
              </a:rPr>
              <a:t>GPUs</a:t>
            </a:r>
            <a:endParaRPr b="0" lang="en-US" sz="16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1600" spc="-1" strike="noStrike">
                <a:solidFill>
                  <a:srgbClr val="191ea2"/>
                </a:solidFill>
                <a:latin typeface="Arial"/>
                <a:ea typeface="Gill Sans Light"/>
              </a:rPr>
              <a:t>FPGAs</a:t>
            </a:r>
            <a:endParaRPr b="0" lang="en-US" sz="1600" spc="-1" strike="noStrike">
              <a:latin typeface="Arial"/>
            </a:endParaRPr>
          </a:p>
          <a:p>
            <a:pPr marL="457200" indent="-4010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191ea2"/>
                </a:solidFill>
                <a:latin typeface="Arial"/>
                <a:ea typeface="Gill Sans Light"/>
              </a:rPr>
              <a:t>Writing custom-tailored code for accelerators is not flexible or distributable</a:t>
            </a:r>
            <a:endParaRPr b="0" lang="en-US" sz="18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1600" spc="-1" strike="noStrike">
                <a:solidFill>
                  <a:srgbClr val="191ea2"/>
                </a:solidFill>
                <a:latin typeface="Arial"/>
                <a:ea typeface="Gill Sans Light"/>
              </a:rPr>
              <a:t>Code cannot be shared or re-used with other devices</a:t>
            </a:r>
            <a:endParaRPr b="0" lang="en-US" sz="16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1600" spc="-1" strike="noStrike">
                <a:solidFill>
                  <a:srgbClr val="191ea2"/>
                </a:solidFill>
                <a:latin typeface="Arial"/>
                <a:ea typeface="Gill Sans Light"/>
              </a:rPr>
              <a:t>Code may need to be entirely re-written if changing devices</a:t>
            </a:r>
            <a:endParaRPr b="0" lang="en-US" sz="1600" spc="-1" strike="noStrike">
              <a:latin typeface="Arial"/>
            </a:endParaRPr>
          </a:p>
          <a:p>
            <a:pPr marL="457200" indent="-4010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191ea2"/>
                </a:solidFill>
                <a:latin typeface="Arial"/>
                <a:ea typeface="Gill Sans Light"/>
              </a:rPr>
              <a:t>SYCL allows for one higher-level code base to be run on a variety of devices</a:t>
            </a:r>
            <a:endParaRPr b="0" lang="en-US" sz="18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1600" spc="-1" strike="noStrike">
                <a:solidFill>
                  <a:srgbClr val="191ea2"/>
                </a:solidFill>
                <a:latin typeface="Arial"/>
                <a:ea typeface="Gill Sans Light"/>
              </a:rPr>
              <a:t>The same code can be re-used on different devices</a:t>
            </a:r>
            <a:endParaRPr b="0" lang="en-US" sz="16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1600" spc="-1" strike="noStrike">
                <a:solidFill>
                  <a:srgbClr val="191ea2"/>
                </a:solidFill>
                <a:latin typeface="Arial"/>
                <a:ea typeface="Gill Sans Light"/>
              </a:rPr>
              <a:t>Code can be more easily tweaked for different applications</a:t>
            </a:r>
            <a:endParaRPr b="0" lang="en-US" sz="1600" spc="-1" strike="noStrike">
              <a:latin typeface="Arial"/>
            </a:endParaRPr>
          </a:p>
          <a:p>
            <a:pPr marL="457200" indent="-4010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191ea2"/>
                </a:solidFill>
                <a:latin typeface="Arial"/>
                <a:ea typeface="Gill Sans Light"/>
              </a:rPr>
              <a:t>Libraries contain pre-written code custom-made for each architecture</a:t>
            </a:r>
            <a:endParaRPr b="0" lang="en-US" sz="18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1600" spc="-1" strike="noStrike">
                <a:solidFill>
                  <a:srgbClr val="191ea2"/>
                </a:solidFill>
                <a:latin typeface="Arial"/>
                <a:ea typeface="Gill Sans Light"/>
              </a:rPr>
              <a:t>Every high-level function call is optimized for each supported device</a:t>
            </a:r>
            <a:endParaRPr b="0" lang="en-US" sz="16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1600" spc="-1" strike="noStrike">
                <a:solidFill>
                  <a:srgbClr val="191ea2"/>
                </a:solidFill>
                <a:latin typeface="Arial"/>
                <a:ea typeface="Gill Sans Light"/>
              </a:rPr>
              <a:t>Performance theoretically equivalent to writing lower-level code manually</a:t>
            </a:r>
            <a:endParaRPr b="0" lang="en-US" sz="16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1600" spc="-1" strike="noStrike">
                <a:solidFill>
                  <a:srgbClr val="191ea2"/>
                </a:solidFill>
                <a:latin typeface="Arial"/>
                <a:ea typeface="Gill Sans Light"/>
              </a:rPr>
              <a:t>Much faster to write than lower-level code, especially RTL</a:t>
            </a:r>
            <a:endParaRPr b="0" lang="en-US" sz="1600" spc="-1" strike="noStrike">
              <a:latin typeface="Arial"/>
            </a:endParaRPr>
          </a:p>
          <a:p>
            <a:pPr marL="461880">
              <a:lnSpc>
                <a:spcPct val="100000"/>
              </a:lnSpc>
              <a:spcBef>
                <a:spcPts val="300"/>
              </a:spcBef>
            </a:pPr>
            <a:endParaRPr b="0" lang="en-US" sz="1600" spc="-1" strike="noStrike">
              <a:latin typeface="Arial"/>
            </a:endParaRPr>
          </a:p>
          <a:p>
            <a:pPr marL="461880">
              <a:lnSpc>
                <a:spcPct val="100000"/>
              </a:lnSpc>
              <a:spcBef>
                <a:spcPts val="300"/>
              </a:spcBef>
            </a:pPr>
            <a:endParaRPr b="0" lang="en-US" sz="1600" spc="-1" strike="noStrike">
              <a:latin typeface="Arial"/>
            </a:endParaRPr>
          </a:p>
          <a:p>
            <a:pPr marL="461880">
              <a:lnSpc>
                <a:spcPct val="100000"/>
              </a:lnSpc>
              <a:spcBef>
                <a:spcPts val="300"/>
              </a:spcBef>
            </a:pPr>
            <a:endParaRPr b="0" lang="en-US" sz="1600" spc="-1" strike="noStrike">
              <a:latin typeface="Arial"/>
            </a:endParaRPr>
          </a:p>
          <a:p>
            <a:pPr marL="461880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803160">
              <a:lnSpc>
                <a:spcPct val="100000"/>
              </a:lnSpc>
              <a:spcBef>
                <a:spcPts val="300"/>
              </a:spcBef>
            </a:pPr>
            <a:endParaRPr b="0" lang="en-US" sz="1600" spc="-1" strike="noStrike">
              <a:latin typeface="Arial"/>
            </a:endParaRPr>
          </a:p>
          <a:p>
            <a:pPr marL="803160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803160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b="0" lang="en-US" sz="1600" spc="-1" strike="noStrike"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1626840" y="0"/>
            <a:ext cx="7305840" cy="865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127080" rIns="127080" tIns="127080" bIns="12708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191ea2"/>
                </a:solidFill>
                <a:latin typeface="Arial"/>
                <a:ea typeface="Gill Sans Light"/>
              </a:rPr>
              <a:t>Framework for SYCL/DPC++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6051240" y="6510240"/>
            <a:ext cx="88920" cy="194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fld id="{490579CF-7074-49C6-BC2A-734DF29D924F}" type="slidenum">
              <a:rPr b="0" lang="en-US" sz="1270" spc="-1" strike="noStrike">
                <a:solidFill>
                  <a:srgbClr val="191ea2"/>
                </a:solidFill>
                <a:latin typeface="Gill Sans"/>
                <a:ea typeface="Gill Sans"/>
              </a:rPr>
              <a:t>1</a:t>
            </a:fld>
            <a:endParaRPr b="0" lang="en-US" sz="1270" spc="-1" strike="noStrike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1626840" y="1051920"/>
            <a:ext cx="8912160" cy="5078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55440"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  <a:p>
            <a:pPr marL="5544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5544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70" name="CustomShape 4"/>
          <p:cNvSpPr/>
          <p:nvPr/>
        </p:nvSpPr>
        <p:spPr>
          <a:xfrm>
            <a:off x="1734840" y="1051920"/>
            <a:ext cx="8912160" cy="5078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7200" indent="-4010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Gill Sans Light"/>
              </a:rPr>
              <a:t>Single Source</a:t>
            </a:r>
            <a:endParaRPr b="0" lang="en-US" sz="28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Both host code and device code exist in the same file</a:t>
            </a:r>
            <a:endParaRPr b="0" lang="en-US" sz="2000" spc="-1" strike="noStrike">
              <a:latin typeface="Arial"/>
            </a:endParaRPr>
          </a:p>
          <a:p>
            <a:pPr marL="457200" indent="-4010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Gill Sans Light"/>
              </a:rPr>
              <a:t>Application Code</a:t>
            </a:r>
            <a:endParaRPr b="0" lang="en-US" sz="28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Setting up devices</a:t>
            </a:r>
            <a:endParaRPr b="0" lang="en-US" sz="20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Managing queues for different tasks</a:t>
            </a:r>
            <a:endParaRPr b="0" lang="en-US" sz="20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Allocating data for devices</a:t>
            </a:r>
            <a:endParaRPr b="0" lang="en-US" sz="2000" spc="-1" strike="noStrike">
              <a:latin typeface="Arial"/>
            </a:endParaRPr>
          </a:p>
          <a:p>
            <a:pPr marL="457200" indent="-4010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Gill Sans Light"/>
              </a:rPr>
              <a:t>Kernel Code</a:t>
            </a:r>
            <a:endParaRPr b="0" lang="en-US" sz="28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Any code that runs on the target devices</a:t>
            </a:r>
            <a:endParaRPr b="0" lang="en-US" sz="20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Typically expressed as a lambda function</a:t>
            </a:r>
            <a:endParaRPr b="0" lang="en-US" sz="20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Certain restrictions</a:t>
            </a:r>
            <a:endParaRPr b="0" lang="en-US" sz="2000" spc="-1" strike="noStrike">
              <a:latin typeface="Arial"/>
            </a:endParaRPr>
          </a:p>
          <a:p>
            <a:pPr lvl="2" marL="1085760" indent="-2818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Gill Sans Light"/>
              </a:rPr>
              <a:t>Dynamic memory allocation</a:t>
            </a:r>
            <a:endParaRPr b="0" lang="en-US" sz="1400" spc="-1" strike="noStrike">
              <a:latin typeface="Arial"/>
            </a:endParaRPr>
          </a:p>
          <a:p>
            <a:pPr lvl="2" marL="1085760" indent="-2818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Gill Sans Light"/>
              </a:rPr>
              <a:t>Static variables</a:t>
            </a:r>
            <a:endParaRPr b="0" lang="en-US" sz="1400" spc="-1" strike="noStrike">
              <a:latin typeface="Arial"/>
            </a:endParaRPr>
          </a:p>
          <a:p>
            <a:pPr lvl="2" marL="1085760" indent="-2818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Gill Sans Light"/>
              </a:rPr>
              <a:t>Function pointers</a:t>
            </a:r>
            <a:endParaRPr b="0" lang="en-US" sz="1400" spc="-1" strike="noStrike">
              <a:latin typeface="Arial"/>
            </a:endParaRPr>
          </a:p>
          <a:p>
            <a:pPr lvl="2" marL="1085760" indent="-2818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Gill Sans Light"/>
              </a:rPr>
              <a:t>Etc.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400" spc="-1" strike="noStrike">
              <a:latin typeface="Arial"/>
            </a:endParaRPr>
          </a:p>
          <a:p>
            <a:pPr marL="461880">
              <a:lnSpc>
                <a:spcPct val="100000"/>
              </a:lnSpc>
              <a:spcBef>
                <a:spcPts val="300"/>
              </a:spcBef>
            </a:pPr>
            <a:endParaRPr b="0" lang="en-US" sz="1400" spc="-1" strike="noStrike">
              <a:latin typeface="Arial"/>
            </a:endParaRPr>
          </a:p>
          <a:p>
            <a:pPr marL="461880">
              <a:lnSpc>
                <a:spcPct val="100000"/>
              </a:lnSpc>
              <a:spcBef>
                <a:spcPts val="300"/>
              </a:spcBef>
            </a:pPr>
            <a:endParaRPr b="0" lang="en-US" sz="1400" spc="-1" strike="noStrike"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b="0" lang="en-US" sz="1400" spc="-1" strike="noStrike"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271440" y="1368000"/>
            <a:ext cx="11657160" cy="5078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7200" indent="-4010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Default selector chooses most capable device at runtime</a:t>
            </a:r>
            <a:endParaRPr b="0" lang="en-US" sz="2400" spc="-1" strike="noStrike">
              <a:latin typeface="Arial"/>
            </a:endParaRPr>
          </a:p>
          <a:p>
            <a:pPr marL="457200" indent="-4010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Device selector classes exist to choose from specific class of device</a:t>
            </a:r>
            <a:endParaRPr b="0" lang="en-US" sz="24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gpu_selector</a:t>
            </a:r>
            <a:endParaRPr b="0" lang="en-US" sz="20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cpu_selector</a:t>
            </a:r>
            <a:endParaRPr b="0" lang="en-US" sz="20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accelerator_selector</a:t>
            </a:r>
            <a:endParaRPr b="0" lang="en-US" sz="20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fpga_selector exists via intel extension</a:t>
            </a:r>
            <a:endParaRPr b="0" lang="en-US" sz="20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Useful for quick development, but typically want specific device for a task</a:t>
            </a:r>
            <a:endParaRPr b="0" lang="en-US" sz="2000" spc="-1" strike="noStrike">
              <a:latin typeface="Arial"/>
            </a:endParaRPr>
          </a:p>
          <a:p>
            <a:pPr marL="457200" indent="-4010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Custom selectors created by extending device_selector base class</a:t>
            </a:r>
            <a:endParaRPr b="0" lang="en-US" sz="2400" spc="-1" strike="noStrike">
              <a:latin typeface="Arial"/>
            </a:endParaRPr>
          </a:p>
          <a:p>
            <a:pPr marL="684000">
              <a:lnSpc>
                <a:spcPct val="100000"/>
              </a:lnSpc>
              <a:spcBef>
                <a:spcPts val="3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Gill Sans Light"/>
              </a:rPr>
              <a:t>virtual</a:t>
            </a:r>
            <a:r>
              <a:rPr b="0" lang="en-US" sz="2000" spc="-1" strike="noStrike">
                <a:solidFill>
                  <a:srgbClr val="a31515"/>
                </a:solidFill>
                <a:latin typeface="Consolas"/>
                <a:ea typeface="Gill Sans Light"/>
              </a:rPr>
              <a:t> </a:t>
            </a:r>
            <a:r>
              <a:rPr b="0" lang="en-US" sz="2000" spc="-1" strike="noStrike">
                <a:solidFill>
                  <a:srgbClr val="0365c0"/>
                </a:solidFill>
                <a:latin typeface="Consolas"/>
                <a:ea typeface="Gill Sans Light"/>
              </a:rPr>
              <a:t>int</a:t>
            </a:r>
            <a:r>
              <a:rPr b="0" lang="en-US" sz="2000" spc="-1" strike="noStrike">
                <a:solidFill>
                  <a:srgbClr val="a31515"/>
                </a:solidFill>
                <a:latin typeface="Consolas"/>
                <a:ea typeface="Gill Sans Light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Gill Sans Light"/>
              </a:rPr>
              <a:t>operator()(</a:t>
            </a:r>
            <a:r>
              <a:rPr b="0" lang="en-US" sz="2000" spc="-1" strike="noStrike">
                <a:solidFill>
                  <a:srgbClr val="0365c0"/>
                </a:solidFill>
                <a:latin typeface="Consolas"/>
                <a:ea typeface="Gill Sans Light"/>
              </a:rPr>
              <a:t>const</a:t>
            </a:r>
            <a:r>
              <a:rPr b="0" lang="en-US" sz="2000" spc="-1" strike="noStrike">
                <a:solidFill>
                  <a:srgbClr val="a31515"/>
                </a:solidFill>
                <a:latin typeface="Consolas"/>
                <a:ea typeface="Gill Sans Light"/>
              </a:rPr>
              <a:t> </a:t>
            </a:r>
            <a:r>
              <a:rPr b="0" lang="en-US" sz="2000" spc="-1" strike="noStrike">
                <a:solidFill>
                  <a:srgbClr val="000080"/>
                </a:solidFill>
                <a:latin typeface="Consolas"/>
                <a:ea typeface="Gill Sans Light"/>
              </a:rPr>
              <a:t>device</a:t>
            </a:r>
            <a:r>
              <a:rPr b="0" lang="en-US" sz="2000" spc="-1" strike="noStrike">
                <a:solidFill>
                  <a:srgbClr val="a31515"/>
                </a:solidFill>
                <a:latin typeface="Consolas"/>
                <a:ea typeface="Gill Sans Light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Gill Sans Light"/>
              </a:rPr>
              <a:t>&amp;</a:t>
            </a:r>
            <a:r>
              <a:rPr b="0" lang="en-US" sz="2000" spc="-1" strike="noStrike">
                <a:solidFill>
                  <a:srgbClr val="000080"/>
                </a:solidFill>
                <a:latin typeface="Consolas"/>
                <a:ea typeface="Gill Sans Light"/>
              </a:rPr>
              <a:t>dev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Gill Sans Light"/>
              </a:rPr>
              <a:t>)</a:t>
            </a:r>
            <a:r>
              <a:rPr b="0" lang="en-US" sz="2000" spc="-1" strike="noStrike">
                <a:solidFill>
                  <a:srgbClr val="a31515"/>
                </a:solidFill>
                <a:latin typeface="Consolas"/>
                <a:ea typeface="Gill Sans Light"/>
              </a:rPr>
              <a:t> </a:t>
            </a:r>
            <a:r>
              <a:rPr b="0" lang="en-US" sz="2000" spc="-1" strike="noStrike">
                <a:solidFill>
                  <a:srgbClr val="0365c0"/>
                </a:solidFill>
                <a:latin typeface="Consolas"/>
                <a:ea typeface="Gill Sans Light"/>
              </a:rPr>
              <a:t>const</a:t>
            </a:r>
            <a:r>
              <a:rPr b="0" lang="en-US" sz="2000" spc="-1" strike="noStrike">
                <a:solidFill>
                  <a:srgbClr val="a31515"/>
                </a:solidFill>
                <a:latin typeface="Consolas"/>
                <a:ea typeface="Gill Sans Light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Gill Sans Light"/>
              </a:rPr>
              <a:t>{</a:t>
            </a:r>
            <a:endParaRPr b="0" lang="en-US" sz="2000" spc="-1" strike="noStrike">
              <a:latin typeface="Arial"/>
            </a:endParaRPr>
          </a:p>
          <a:p>
            <a:pPr marL="684000">
              <a:lnSpc>
                <a:spcPct val="100000"/>
              </a:lnSpc>
              <a:spcBef>
                <a:spcPts val="300"/>
              </a:spcBef>
            </a:pPr>
            <a:r>
              <a:rPr b="0" lang="en-US" sz="2000" spc="-1" strike="noStrike">
                <a:solidFill>
                  <a:srgbClr val="a31515"/>
                </a:solidFill>
                <a:latin typeface="Consolas"/>
                <a:ea typeface="Gill Sans Light"/>
              </a:rPr>
              <a:t>	</a:t>
            </a:r>
            <a:r>
              <a:rPr b="0" lang="en-US" sz="2000" spc="-1" strike="noStrike">
                <a:solidFill>
                  <a:srgbClr val="a31515"/>
                </a:solidFill>
                <a:latin typeface="Consolas"/>
                <a:ea typeface="Gill Sans Light"/>
              </a:rPr>
              <a:t>	</a:t>
            </a:r>
            <a:r>
              <a:rPr b="0" lang="en-US" sz="2000" spc="-1" strike="noStrike">
                <a:solidFill>
                  <a:srgbClr val="00882b"/>
                </a:solidFill>
                <a:latin typeface="Consolas"/>
                <a:ea typeface="Gill Sans Light"/>
              </a:rPr>
              <a:t>/* Device selection logic */</a:t>
            </a:r>
            <a:endParaRPr b="0" lang="en-US" sz="2000" spc="-1" strike="noStrike">
              <a:latin typeface="Arial"/>
            </a:endParaRPr>
          </a:p>
          <a:p>
            <a:pPr marL="684000">
              <a:lnSpc>
                <a:spcPct val="100000"/>
              </a:lnSpc>
              <a:spcBef>
                <a:spcPts val="3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Gill Sans Light"/>
              </a:rPr>
              <a:t>}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1526760" y="0"/>
            <a:ext cx="9414360" cy="865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127080" rIns="127080" tIns="127080" bIns="12708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191ea2"/>
                </a:solidFill>
                <a:latin typeface="Arial"/>
                <a:ea typeface="Gill Sans Light"/>
              </a:rPr>
              <a:t>Device Selection</a:t>
            </a: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271440" y="1260000"/>
            <a:ext cx="11657160" cy="5078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7200" indent="-4010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191ea2"/>
                </a:solidFill>
                <a:latin typeface="Arial"/>
                <a:ea typeface="Gill Sans Light"/>
              </a:rPr>
              <a:t>operator() is key to device selection</a:t>
            </a:r>
            <a:endParaRPr b="0" lang="en-US" sz="28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Runs on each available device</a:t>
            </a:r>
            <a:endParaRPr b="0" lang="en-US" sz="24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Returns an integer score for each device</a:t>
            </a:r>
            <a:endParaRPr b="0" lang="en-US" sz="2400" spc="-1" strike="noStrike">
              <a:latin typeface="Arial"/>
            </a:endParaRPr>
          </a:p>
          <a:p>
            <a:pPr lvl="2" marL="1085760" indent="-2818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Gill Sans Light"/>
              </a:rPr>
              <a:t>Device which returns highest score is selected</a:t>
            </a:r>
            <a:endParaRPr b="0" lang="en-US" sz="1800" spc="-1" strike="noStrike">
              <a:latin typeface="Arial"/>
            </a:endParaRPr>
          </a:p>
          <a:p>
            <a:pPr lvl="2" marL="1085760" indent="-2818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Gill Sans Light"/>
              </a:rPr>
              <a:t>Devices which return negative scores will never be selected</a:t>
            </a:r>
            <a:endParaRPr b="0" lang="en-US" sz="1800" spc="-1" strike="noStrike">
              <a:latin typeface="Arial"/>
            </a:endParaRPr>
          </a:p>
          <a:p>
            <a:pPr marL="457200" indent="-4010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Gill Sans Light"/>
              </a:rPr>
              <a:t>User is free to define any logic for scoring</a:t>
            </a:r>
            <a:endParaRPr b="0" lang="en-US" sz="28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Allows for arbitrarily complex device selection logic</a:t>
            </a:r>
            <a:endParaRPr b="0" lang="en-US" sz="24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In simple cases, selecting based on device name or vendor is sufficient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1526760" y="0"/>
            <a:ext cx="9414360" cy="865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127080" rIns="127080" tIns="127080" bIns="12708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191ea2"/>
                </a:solidFill>
                <a:latin typeface="Arial"/>
                <a:ea typeface="Gill Sans Light"/>
              </a:rPr>
              <a:t>Custom Device Selection</a:t>
            </a: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271440" y="1116000"/>
            <a:ext cx="11657160" cy="5078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55440"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b="0" lang="en-US" sz="2000" spc="-1" strike="noStrike">
                <a:solidFill>
                  <a:srgbClr val="0365c0"/>
                </a:solidFill>
                <a:latin typeface="Arial"/>
                <a:ea typeface="Gill Sans Light"/>
              </a:rPr>
              <a:t>class my_selector : public device_selector {</a:t>
            </a:r>
            <a:endParaRPr b="0" lang="en-US" sz="2000" spc="-1" strike="noStrike"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b="0" lang="en-US" sz="2000" spc="-1" strike="noStrike">
                <a:solidFill>
                  <a:srgbClr val="0365c0"/>
                </a:solidFill>
                <a:latin typeface="Arial"/>
                <a:ea typeface="Gill Sans Light"/>
              </a:rPr>
              <a:t>	</a:t>
            </a:r>
            <a:r>
              <a:rPr b="0" lang="en-US" sz="2000" spc="-1" strike="noStrike">
                <a:solidFill>
                  <a:srgbClr val="0365c0"/>
                </a:solidFill>
                <a:latin typeface="Arial"/>
                <a:ea typeface="Gill Sans Light"/>
              </a:rPr>
              <a:t>public:</a:t>
            </a:r>
            <a:endParaRPr b="0" lang="en-US" sz="2000" spc="-1" strike="noStrike"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b="0" lang="en-US" sz="2000" spc="-1" strike="noStrike">
                <a:solidFill>
                  <a:srgbClr val="0365c0"/>
                </a:solidFill>
                <a:latin typeface="Arial"/>
                <a:ea typeface="Gill Sans Light"/>
              </a:rPr>
              <a:t>	</a:t>
            </a:r>
            <a:r>
              <a:rPr b="0" lang="en-US" sz="2000" spc="-1" strike="noStrike">
                <a:solidFill>
                  <a:srgbClr val="0365c0"/>
                </a:solidFill>
                <a:latin typeface="Arial"/>
                <a:ea typeface="Gill Sans Light"/>
              </a:rPr>
              <a:t>int operator()(const device &amp;dev) const override {</a:t>
            </a:r>
            <a:endParaRPr b="0" lang="en-US" sz="2000" spc="-1" strike="noStrike"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b="0" lang="en-US" sz="2000" spc="-1" strike="noStrike">
                <a:solidFill>
                  <a:srgbClr val="0365c0"/>
                </a:solidFill>
                <a:latin typeface="Arial"/>
                <a:ea typeface="Gill Sans Light"/>
              </a:rPr>
              <a:t>	</a:t>
            </a:r>
            <a:r>
              <a:rPr b="0" lang="en-US" sz="2000" spc="-1" strike="noStrike">
                <a:solidFill>
                  <a:srgbClr val="0365c0"/>
                </a:solidFill>
                <a:latin typeface="Arial"/>
                <a:ea typeface="Gill Sans Light"/>
              </a:rPr>
              <a:t>	</a:t>
            </a:r>
            <a:r>
              <a:rPr b="0" lang="en-US" sz="2000" spc="-1" strike="noStrike">
                <a:solidFill>
                  <a:srgbClr val="0365c0"/>
                </a:solidFill>
                <a:latin typeface="Arial"/>
                <a:ea typeface="Gill Sans Light"/>
              </a:rPr>
              <a:t>if (</a:t>
            </a:r>
            <a:endParaRPr b="0" lang="en-US" sz="2000" spc="-1" strike="noStrike"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b="0" lang="en-US" sz="2000" spc="-1" strike="noStrike">
                <a:solidFill>
                  <a:srgbClr val="0365c0"/>
                </a:solidFill>
                <a:latin typeface="Arial"/>
                <a:ea typeface="Gill Sans Light"/>
              </a:rPr>
              <a:t>	</a:t>
            </a:r>
            <a:r>
              <a:rPr b="0" lang="en-US" sz="2000" spc="-1" strike="noStrike">
                <a:solidFill>
                  <a:srgbClr val="0365c0"/>
                </a:solidFill>
                <a:latin typeface="Arial"/>
                <a:ea typeface="Gill Sans Light"/>
              </a:rPr>
              <a:t>	</a:t>
            </a:r>
            <a:r>
              <a:rPr b="0" lang="en-US" sz="2000" spc="-1" strike="noStrike">
                <a:solidFill>
                  <a:srgbClr val="0365c0"/>
                </a:solidFill>
                <a:latin typeface="Arial"/>
                <a:ea typeface="Gill Sans Light"/>
              </a:rPr>
              <a:t>dev.get_info&lt;info::device::name&gt;().find("Arria") != std::string::npos &amp;&amp;</a:t>
            </a:r>
            <a:endParaRPr b="0" lang="en-US" sz="2000" spc="-1" strike="noStrike"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b="0" lang="en-US" sz="2000" spc="-1" strike="noStrike">
                <a:solidFill>
                  <a:srgbClr val="0365c0"/>
                </a:solidFill>
                <a:latin typeface="Arial"/>
                <a:ea typeface="Gill Sans Light"/>
              </a:rPr>
              <a:t>	</a:t>
            </a:r>
            <a:r>
              <a:rPr b="0" lang="en-US" sz="2000" spc="-1" strike="noStrike">
                <a:solidFill>
                  <a:srgbClr val="0365c0"/>
                </a:solidFill>
                <a:latin typeface="Arial"/>
                <a:ea typeface="Gill Sans Light"/>
              </a:rPr>
              <a:t>	</a:t>
            </a:r>
            <a:r>
              <a:rPr b="0" lang="en-US" sz="2000" spc="-1" strike="noStrike">
                <a:solidFill>
                  <a:srgbClr val="0365c0"/>
                </a:solidFill>
                <a:latin typeface="Arial"/>
                <a:ea typeface="Gill Sans Light"/>
              </a:rPr>
              <a:t>dev.get_info&lt;info::device::vendor&gt;().find("Intel") != std::string::npos) {</a:t>
            </a:r>
            <a:endParaRPr b="0" lang="en-US" sz="2000" spc="-1" strike="noStrike"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b="0" lang="en-US" sz="2000" spc="-1" strike="noStrike">
                <a:solidFill>
                  <a:srgbClr val="0365c0"/>
                </a:solidFill>
                <a:latin typeface="Arial"/>
                <a:ea typeface="Gill Sans Light"/>
              </a:rPr>
              <a:t>	</a:t>
            </a:r>
            <a:r>
              <a:rPr b="0" lang="en-US" sz="2000" spc="-1" strike="noStrike">
                <a:solidFill>
                  <a:srgbClr val="0365c0"/>
                </a:solidFill>
                <a:latin typeface="Arial"/>
                <a:ea typeface="Gill Sans Light"/>
              </a:rPr>
              <a:t>	</a:t>
            </a:r>
            <a:r>
              <a:rPr b="0" lang="en-US" sz="2000" spc="-1" strike="noStrike">
                <a:solidFill>
                  <a:srgbClr val="0365c0"/>
                </a:solidFill>
                <a:latin typeface="Arial"/>
                <a:ea typeface="Gill Sans Light"/>
              </a:rPr>
              <a:t>	</a:t>
            </a:r>
            <a:r>
              <a:rPr b="0" lang="en-US" sz="2000" spc="-1" strike="noStrike">
                <a:solidFill>
                  <a:srgbClr val="0365c0"/>
                </a:solidFill>
                <a:latin typeface="Arial"/>
                <a:ea typeface="Gill Sans Light"/>
              </a:rPr>
              <a:t>return 1;</a:t>
            </a:r>
            <a:endParaRPr b="0" lang="en-US" sz="2000" spc="-1" strike="noStrike"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b="0" lang="en-US" sz="2000" spc="-1" strike="noStrike">
                <a:solidFill>
                  <a:srgbClr val="0365c0"/>
                </a:solidFill>
                <a:latin typeface="Arial"/>
                <a:ea typeface="Gill Sans Light"/>
              </a:rPr>
              <a:t>	</a:t>
            </a:r>
            <a:r>
              <a:rPr b="0" lang="en-US" sz="2000" spc="-1" strike="noStrike">
                <a:solidFill>
                  <a:srgbClr val="0365c0"/>
                </a:solidFill>
                <a:latin typeface="Arial"/>
                <a:ea typeface="Gill Sans Light"/>
              </a:rPr>
              <a:t>	</a:t>
            </a:r>
            <a:r>
              <a:rPr b="0" lang="en-US" sz="2000" spc="-1" strike="noStrike">
                <a:solidFill>
                  <a:srgbClr val="0365c0"/>
                </a:solidFill>
                <a:latin typeface="Arial"/>
                <a:ea typeface="Gill Sans Light"/>
              </a:rPr>
              <a:t>}</a:t>
            </a:r>
            <a:endParaRPr b="0" lang="en-US" sz="2000" spc="-1" strike="noStrike"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b="0" lang="en-US" sz="2000" spc="-1" strike="noStrike">
                <a:solidFill>
                  <a:srgbClr val="0365c0"/>
                </a:solidFill>
                <a:latin typeface="Arial"/>
                <a:ea typeface="Gill Sans Light"/>
              </a:rPr>
              <a:t>	</a:t>
            </a:r>
            <a:r>
              <a:rPr b="0" lang="en-US" sz="2000" spc="-1" strike="noStrike">
                <a:solidFill>
                  <a:srgbClr val="0365c0"/>
                </a:solidFill>
                <a:latin typeface="Arial"/>
                <a:ea typeface="Gill Sans Light"/>
              </a:rPr>
              <a:t>	</a:t>
            </a:r>
            <a:r>
              <a:rPr b="0" lang="en-US" sz="2000" spc="-1" strike="noStrike">
                <a:solidFill>
                  <a:srgbClr val="0365c0"/>
                </a:solidFill>
                <a:latin typeface="Arial"/>
                <a:ea typeface="Gill Sans Light"/>
              </a:rPr>
              <a:t>return -1;</a:t>
            </a:r>
            <a:endParaRPr b="0" lang="en-US" sz="2000" spc="-1" strike="noStrike"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b="0" lang="en-US" sz="2000" spc="-1" strike="noStrike">
                <a:solidFill>
                  <a:srgbClr val="0365c0"/>
                </a:solidFill>
                <a:latin typeface="Arial"/>
                <a:ea typeface="Gill Sans Light"/>
              </a:rPr>
              <a:t>	</a:t>
            </a:r>
            <a:r>
              <a:rPr b="0" lang="en-US" sz="2000" spc="-1" strike="noStrike">
                <a:solidFill>
                  <a:srgbClr val="0365c0"/>
                </a:solidFill>
                <a:latin typeface="Arial"/>
                <a:ea typeface="Gill Sans Light"/>
              </a:rPr>
              <a:t>}</a:t>
            </a:r>
            <a:endParaRPr b="0" lang="en-US" sz="2000" spc="-1" strike="noStrike"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b="0" lang="en-US" sz="2000" spc="-1" strike="noStrike">
                <a:solidFill>
                  <a:srgbClr val="0365c0"/>
                </a:solidFill>
                <a:latin typeface="Arial"/>
                <a:ea typeface="Gill Sans Light"/>
              </a:rPr>
              <a:t>};</a:t>
            </a:r>
            <a:endParaRPr b="0" lang="en-US" sz="2000" spc="-1" strike="noStrike"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b="0" i="1" lang="en-US" sz="2000" spc="-1" strike="noStrike">
                <a:solidFill>
                  <a:srgbClr val="0365c0"/>
                </a:solidFill>
                <a:latin typeface="Arial"/>
                <a:ea typeface="Gill Sans Light"/>
              </a:rPr>
              <a:t>Source: Data Parallel C++, James Reinders et al. pg. 46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1526760" y="0"/>
            <a:ext cx="9414360" cy="865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127080" rIns="127080" tIns="127080" bIns="12708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191ea2"/>
                </a:solidFill>
                <a:latin typeface="Arial"/>
                <a:ea typeface="Gill Sans Light"/>
              </a:rPr>
              <a:t>Custom Device Selection Example</a:t>
            </a: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230040" y="1371600"/>
            <a:ext cx="11657160" cy="5078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7200" indent="-4010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Abstractions used for submitting work to a device</a:t>
            </a:r>
            <a:endParaRPr b="0" lang="en-US" sz="24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Bound to a single device upon creation</a:t>
            </a:r>
            <a:endParaRPr b="0" lang="en-US" sz="20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Device is selected via device_selector class</a:t>
            </a:r>
            <a:endParaRPr b="0" lang="en-US" sz="20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Can allow selector to select from a class of devices or write custom selector</a:t>
            </a:r>
            <a:endParaRPr b="0" lang="en-US" sz="2000" spc="-1" strike="noStrike">
              <a:latin typeface="Arial"/>
            </a:endParaRPr>
          </a:p>
          <a:p>
            <a:pPr marL="457200" indent="-4010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Tasks submitted to queue are offloaded to device when conditions are met</a:t>
            </a:r>
            <a:endParaRPr b="0" lang="en-US" sz="24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Host continues execution of the program after submission to the queue</a:t>
            </a:r>
            <a:endParaRPr b="0" lang="en-US" sz="2000" spc="-1" strike="noStrike">
              <a:latin typeface="Arial"/>
            </a:endParaRPr>
          </a:p>
          <a:p>
            <a:pPr marL="457200" indent="-4010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Task execution can be in-order or out-of-order</a:t>
            </a:r>
            <a:endParaRPr b="0" lang="en-US" sz="24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Out-of-order by default, execution order determined by runtime</a:t>
            </a:r>
            <a:endParaRPr b="0" lang="en-US" sz="2000" spc="-1" strike="noStrike">
              <a:latin typeface="Arial"/>
            </a:endParaRPr>
          </a:p>
          <a:p>
            <a:pPr lvl="1" marL="743040" indent="-28044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Can be instantiated with the in-order property for implicit dependency specification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1526760" y="0"/>
            <a:ext cx="9414360" cy="865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127080" rIns="127080" tIns="127080" bIns="12708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191ea2"/>
                </a:solidFill>
                <a:latin typeface="Arial"/>
                <a:ea typeface="Gill Sans Light"/>
              </a:rPr>
              <a:t>Queues</a:t>
            </a:r>
            <a:r>
              <a:rPr b="1" lang="en-US" sz="4000" spc="-1" strike="noStrike">
                <a:solidFill>
                  <a:srgbClr val="191ea2"/>
                </a:solidFill>
                <a:latin typeface="Arial"/>
                <a:ea typeface="Gill Sans Light"/>
              </a:rPr>
              <a:t>	</a:t>
            </a: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FICS template wide</Template>
  <TotalTime>4117</TotalTime>
  <Application>LibreOffice/6.0.7.3$Linux_X86_64 LibreOffice_project/00m0$Build-3</Application>
  <Words>2337</Words>
  <Paragraphs>350</Paragraphs>
  <Company>University of Florida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2017-01-16T21:37:43Z</dcterms:created>
  <dc:creator>Greg Stitt</dc:creator>
  <dc:description/>
  <dc:language>en-US</dc:language>
  <cp:lastModifiedBy/>
  <dcterms:modified xsi:type="dcterms:W3CDTF">2022-12-05T00:12:10Z</dcterms:modified>
  <cp:revision>186</cp:revision>
  <dc:subject/>
  <dc:title>Intel Training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University of Florida</vt:lpwstr>
  </property>
  <property fmtid="{D5CDD505-2E9C-101B-9397-08002B2CF9AE}" pid="4" name="ContentTypeId">
    <vt:lpwstr>0x010100DD15A10438976445A4F2A564A9063629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Widescreen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32</vt:i4>
  </property>
</Properties>
</file>