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8.png" ContentType="image/png"/>
  <Override PartName="/ppt/media/image9.wmf" ContentType="image/x-wmf"/>
  <Override PartName="/ppt/media/image7.png" ContentType="image/png"/>
  <Override PartName="/ppt/media/image1.png" ContentType="image/png"/>
  <Override PartName="/ppt/media/image2.png" ContentType="image/png"/>
  <Override PartName="/ppt/media/image4.wmf" ContentType="image/x-wmf"/>
  <Override PartName="/ppt/media/image6.png" ContentType="image/png"/>
  <Override PartName="/ppt/media/image3.png" ContentType="image/png"/>
  <Override PartName="/ppt/media/image5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71440" y="376884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4492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21272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15436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27144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21272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15436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1526760" y="0"/>
            <a:ext cx="9414720" cy="401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4492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71440" y="376884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4492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21272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15436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27144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21272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15436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1526760" y="0"/>
            <a:ext cx="9414720" cy="401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4492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750120" y="153000"/>
            <a:ext cx="4654080" cy="2666160"/>
            <a:chOff x="3750120" y="153000"/>
            <a:chExt cx="4654080" cy="2666160"/>
          </a:xfrm>
        </p:grpSpPr>
        <p:grpSp>
          <p:nvGrpSpPr>
            <p:cNvPr id="1" name="Group 2"/>
            <p:cNvGrpSpPr/>
            <p:nvPr/>
          </p:nvGrpSpPr>
          <p:grpSpPr>
            <a:xfrm>
              <a:off x="3830760" y="153000"/>
              <a:ext cx="4510440" cy="1869120"/>
              <a:chOff x="3830760" y="153000"/>
              <a:chExt cx="4510440" cy="1869120"/>
            </a:xfrm>
          </p:grpSpPr>
          <p:sp>
            <p:nvSpPr>
              <p:cNvPr id="2" name="CustomShape 3"/>
              <p:cNvSpPr/>
              <p:nvPr/>
            </p:nvSpPr>
            <p:spPr>
              <a:xfrm rot="5400000">
                <a:off x="4449600" y="1792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 rot="16200000">
                <a:off x="4127040" y="1796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 rot="16200000">
                <a:off x="4449240" y="3664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 rot="5400000">
                <a:off x="4771800" y="366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rot="16200000">
                <a:off x="4771440" y="5533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 rot="5400000">
                <a:off x="4771800" y="7398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 rot="16200000">
                <a:off x="4771440" y="9273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10"/>
              <p:cNvSpPr/>
              <p:nvPr/>
            </p:nvSpPr>
            <p:spPr>
              <a:xfrm rot="5400000">
                <a:off x="4771800" y="11134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 rot="5400000">
                <a:off x="4127400" y="366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rot="16200000">
                <a:off x="3804840" y="3664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 rot="5400000">
                <a:off x="3802680" y="55584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 rot="16200000">
                <a:off x="3802320" y="74304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5"/>
              <p:cNvSpPr/>
              <p:nvPr/>
            </p:nvSpPr>
            <p:spPr>
              <a:xfrm rot="16200000">
                <a:off x="3802320" y="111672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 rot="5400000">
                <a:off x="3802680" y="92952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 rot="5400000">
                <a:off x="4124880" y="111636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 rot="16200000">
                <a:off x="4446720" y="111672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 rot="5400000">
                <a:off x="4447080" y="93924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20"/>
              <p:cNvSpPr/>
              <p:nvPr/>
            </p:nvSpPr>
            <p:spPr>
              <a:xfrm rot="16200000">
                <a:off x="4124520" y="92988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 rot="16200000">
                <a:off x="4771440" y="13006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 rot="5400000">
                <a:off x="4771800" y="14871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 rot="16200000">
                <a:off x="4771440" y="16743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CustomShape 24"/>
              <p:cNvSpPr/>
              <p:nvPr/>
            </p:nvSpPr>
            <p:spPr>
              <a:xfrm rot="5400000">
                <a:off x="3805200" y="13003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16200000">
                <a:off x="3804840" y="14875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3805200" y="16740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27"/>
              <p:cNvSpPr/>
              <p:nvPr/>
            </p:nvSpPr>
            <p:spPr>
              <a:xfrm rot="5400000">
                <a:off x="5416200" y="5522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CustomShape 28"/>
              <p:cNvSpPr/>
              <p:nvPr/>
            </p:nvSpPr>
            <p:spPr>
              <a:xfrm rot="5400000">
                <a:off x="6060240" y="1785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 rot="16200000">
                <a:off x="5738040" y="1789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6200000">
                <a:off x="6059880" y="365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31"/>
              <p:cNvSpPr/>
              <p:nvPr/>
            </p:nvSpPr>
            <p:spPr>
              <a:xfrm rot="5400000">
                <a:off x="6382440" y="3654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32"/>
              <p:cNvSpPr/>
              <p:nvPr/>
            </p:nvSpPr>
            <p:spPr>
              <a:xfrm rot="5400000">
                <a:off x="5738040" y="3654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CustomShape 33"/>
              <p:cNvSpPr/>
              <p:nvPr/>
            </p:nvSpPr>
            <p:spPr>
              <a:xfrm rot="16200000">
                <a:off x="5415840" y="365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CustomShape 34"/>
              <p:cNvSpPr/>
              <p:nvPr/>
            </p:nvSpPr>
            <p:spPr>
              <a:xfrm rot="16200000">
                <a:off x="6382080" y="5526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35"/>
              <p:cNvSpPr/>
              <p:nvPr/>
            </p:nvSpPr>
            <p:spPr>
              <a:xfrm rot="5400000">
                <a:off x="6382440" y="7390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" name="CustomShape 36"/>
              <p:cNvSpPr/>
              <p:nvPr/>
            </p:nvSpPr>
            <p:spPr>
              <a:xfrm rot="16200000">
                <a:off x="6382080" y="9262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37"/>
              <p:cNvSpPr/>
              <p:nvPr/>
            </p:nvSpPr>
            <p:spPr>
              <a:xfrm rot="5400000">
                <a:off x="6384240" y="1112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CustomShape 38"/>
              <p:cNvSpPr/>
              <p:nvPr/>
            </p:nvSpPr>
            <p:spPr>
              <a:xfrm rot="16200000">
                <a:off x="6059880" y="1113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39"/>
              <p:cNvSpPr/>
              <p:nvPr/>
            </p:nvSpPr>
            <p:spPr>
              <a:xfrm rot="5400000">
                <a:off x="6059520" y="12996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40"/>
              <p:cNvSpPr/>
              <p:nvPr/>
            </p:nvSpPr>
            <p:spPr>
              <a:xfrm rot="16200000">
                <a:off x="6059160" y="14868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CustomShape 41"/>
              <p:cNvSpPr/>
              <p:nvPr/>
            </p:nvSpPr>
            <p:spPr>
              <a:xfrm rot="5400000">
                <a:off x="6382440" y="14864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42"/>
              <p:cNvSpPr/>
              <p:nvPr/>
            </p:nvSpPr>
            <p:spPr>
              <a:xfrm rot="16200000">
                <a:off x="6382080" y="16736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CustomShape 43"/>
              <p:cNvSpPr/>
              <p:nvPr/>
            </p:nvSpPr>
            <p:spPr>
              <a:xfrm rot="16200000">
                <a:off x="5414760" y="7394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CustomShape 44"/>
              <p:cNvSpPr/>
              <p:nvPr/>
            </p:nvSpPr>
            <p:spPr>
              <a:xfrm rot="5400000">
                <a:off x="5414760" y="9259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CustomShape 45"/>
              <p:cNvSpPr/>
              <p:nvPr/>
            </p:nvSpPr>
            <p:spPr>
              <a:xfrm rot="16200000">
                <a:off x="5414400" y="1113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CustomShape 46"/>
              <p:cNvSpPr/>
              <p:nvPr/>
            </p:nvSpPr>
            <p:spPr>
              <a:xfrm rot="5400000">
                <a:off x="5736960" y="1112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CustomShape 47"/>
              <p:cNvSpPr/>
              <p:nvPr/>
            </p:nvSpPr>
            <p:spPr>
              <a:xfrm rot="16200000">
                <a:off x="5736240" y="12999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CustomShape 48"/>
              <p:cNvSpPr/>
              <p:nvPr/>
            </p:nvSpPr>
            <p:spPr>
              <a:xfrm rot="5400000">
                <a:off x="5413680" y="12996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CustomShape 49"/>
              <p:cNvSpPr/>
              <p:nvPr/>
            </p:nvSpPr>
            <p:spPr>
              <a:xfrm rot="16200000">
                <a:off x="5411880" y="14868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CustomShape 50"/>
              <p:cNvSpPr/>
              <p:nvPr/>
            </p:nvSpPr>
            <p:spPr>
              <a:xfrm rot="5400000">
                <a:off x="5411520" y="1671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51"/>
              <p:cNvSpPr/>
              <p:nvPr/>
            </p:nvSpPr>
            <p:spPr>
              <a:xfrm rot="5400000">
                <a:off x="7671240" y="1785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CustomShape 52"/>
              <p:cNvSpPr/>
              <p:nvPr/>
            </p:nvSpPr>
            <p:spPr>
              <a:xfrm rot="16200000">
                <a:off x="7348680" y="1789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53"/>
              <p:cNvSpPr/>
              <p:nvPr/>
            </p:nvSpPr>
            <p:spPr>
              <a:xfrm rot="16200000">
                <a:off x="7670880" y="365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54"/>
              <p:cNvSpPr/>
              <p:nvPr/>
            </p:nvSpPr>
            <p:spPr>
              <a:xfrm rot="5400000">
                <a:off x="7993440" y="3654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55"/>
              <p:cNvSpPr/>
              <p:nvPr/>
            </p:nvSpPr>
            <p:spPr>
              <a:xfrm rot="5400000">
                <a:off x="7349040" y="3654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CustomShape 56"/>
              <p:cNvSpPr/>
              <p:nvPr/>
            </p:nvSpPr>
            <p:spPr>
              <a:xfrm rot="16200000">
                <a:off x="7026480" y="365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57"/>
              <p:cNvSpPr/>
              <p:nvPr/>
            </p:nvSpPr>
            <p:spPr>
              <a:xfrm rot="5400000">
                <a:off x="7030080" y="5522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 rot="16200000">
                <a:off x="7029000" y="7394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 rot="5400000">
                <a:off x="7028640" y="9259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60"/>
              <p:cNvSpPr/>
              <p:nvPr/>
            </p:nvSpPr>
            <p:spPr>
              <a:xfrm rot="16200000">
                <a:off x="7026480" y="11109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61"/>
              <p:cNvSpPr/>
              <p:nvPr/>
            </p:nvSpPr>
            <p:spPr>
              <a:xfrm rot="5400000">
                <a:off x="7027560" y="12996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62"/>
              <p:cNvSpPr/>
              <p:nvPr/>
            </p:nvSpPr>
            <p:spPr>
              <a:xfrm rot="16200000">
                <a:off x="7029720" y="14868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63"/>
              <p:cNvSpPr/>
              <p:nvPr/>
            </p:nvSpPr>
            <p:spPr>
              <a:xfrm rot="5400000">
                <a:off x="7346160" y="14842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64"/>
              <p:cNvSpPr/>
              <p:nvPr/>
            </p:nvSpPr>
            <p:spPr>
              <a:xfrm rot="16200000">
                <a:off x="7345800" y="16714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CustomShape 65"/>
              <p:cNvSpPr/>
              <p:nvPr/>
            </p:nvSpPr>
            <p:spPr>
              <a:xfrm rot="5400000">
                <a:off x="7672680" y="1671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66"/>
              <p:cNvSpPr/>
              <p:nvPr/>
            </p:nvSpPr>
            <p:spPr>
              <a:xfrm rot="16200000">
                <a:off x="7677720" y="14846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CustomShape 67"/>
              <p:cNvSpPr/>
              <p:nvPr/>
            </p:nvSpPr>
            <p:spPr>
              <a:xfrm rot="5400000">
                <a:off x="7993440" y="14842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67" name="Picture 92" descr=""/>
            <p:cNvPicPr/>
            <p:nvPr/>
          </p:nvPicPr>
          <p:blipFill>
            <a:blip r:embed="rId2"/>
            <a:stretch/>
          </p:blipFill>
          <p:spPr>
            <a:xfrm>
              <a:off x="3750120" y="2126160"/>
              <a:ext cx="4654080" cy="693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8" name="CustomShape 68"/>
          <p:cNvSpPr/>
          <p:nvPr/>
        </p:nvSpPr>
        <p:spPr>
          <a:xfrm>
            <a:off x="5966640" y="2123280"/>
            <a:ext cx="72720" cy="1009440"/>
          </a:xfrm>
          <a:prstGeom prst="ellipse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69"/>
          <p:cNvSpPr/>
          <p:nvPr/>
        </p:nvSpPr>
        <p:spPr>
          <a:xfrm>
            <a:off x="650160" y="2874960"/>
            <a:ext cx="10982520" cy="360"/>
          </a:xfrm>
          <a:prstGeom prst="line">
            <a:avLst/>
          </a:prstGeom>
          <a:ln w="25560">
            <a:solidFill>
              <a:srgbClr val="5a2da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PlaceHolder 70"/>
          <p:cNvSpPr>
            <a:spLocks noGrp="1"/>
          </p:cNvSpPr>
          <p:nvPr>
            <p:ph type="sldNum"/>
          </p:nvPr>
        </p:nvSpPr>
        <p:spPr>
          <a:xfrm>
            <a:off x="7153920" y="7201440"/>
            <a:ext cx="360000" cy="194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EEE8AE2-7985-484B-B6A3-E4F8D8E8B9BE}" type="slidenum">
              <a:rPr b="0" lang="en-US" sz="850" spc="-1" strike="noStrike">
                <a:latin typeface="Arial"/>
                <a:ea typeface="Arial"/>
              </a:rPr>
              <a:t>&lt;number&gt;</a:t>
            </a:fld>
            <a:endParaRPr b="0" lang="en-US" sz="850" spc="-1" strike="noStrike">
              <a:latin typeface="Times New Roman"/>
            </a:endParaRPr>
          </a:p>
        </p:txBody>
      </p:sp>
      <p:sp>
        <p:nvSpPr>
          <p:cNvPr id="71" name="PlaceHolder 7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85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7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91ea2"/>
                </a:solidFill>
                <a:latin typeface="Arial"/>
              </a:rPr>
              <a:t>Click to edit the outline text format</a:t>
            </a:r>
            <a:endParaRPr b="1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ff4b01"/>
                </a:solidFill>
                <a:latin typeface="Arial"/>
              </a:rPr>
              <a:t>Second Outline Level</a:t>
            </a:r>
            <a:endParaRPr b="1" lang="en-US" sz="1800" spc="-1" strike="noStrike">
              <a:solidFill>
                <a:srgbClr val="ff4b0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7030a0"/>
                </a:solidFill>
                <a:latin typeface="Arial"/>
              </a:rPr>
              <a:t>Third Outline Level</a:t>
            </a:r>
            <a:endParaRPr b="1" lang="en-US" sz="1600" spc="-1" strike="noStrike">
              <a:solidFill>
                <a:srgbClr val="7030a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400" spc="-1" strike="noStrike">
                <a:solidFill>
                  <a:srgbClr val="00b050"/>
                </a:solidFill>
                <a:latin typeface="Arial"/>
              </a:rPr>
              <a:t>Fourth Outline Level</a:t>
            </a:r>
            <a:endParaRPr b="1" lang="en-US" sz="1400" spc="-1" strike="noStrike">
              <a:solidFill>
                <a:srgbClr val="00b05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</a:rPr>
              <a:t>Fifth Outline Level</a:t>
            </a:r>
            <a:endParaRPr b="1" lang="en-US" sz="2000" spc="-1" strike="noStrike">
              <a:solidFill>
                <a:srgbClr val="00b05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</a:rPr>
              <a:t>Sixth Outline Level</a:t>
            </a:r>
            <a:endParaRPr b="1" lang="en-US" sz="2000" spc="-1" strike="noStrike">
              <a:solidFill>
                <a:srgbClr val="00b05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</a:rPr>
              <a:t>Seventh Outline Level</a:t>
            </a:r>
            <a:endParaRPr b="1" lang="en-US" sz="2000" spc="-1" strike="noStrike">
              <a:solidFill>
                <a:srgbClr val="00b05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 descr=""/>
          <p:cNvPicPr/>
          <p:nvPr/>
        </p:nvPicPr>
        <p:blipFill>
          <a:blip r:embed="rId2"/>
          <a:srcRect l="0" t="0" r="0" b="26971"/>
          <a:stretch/>
        </p:blipFill>
        <p:spPr>
          <a:xfrm>
            <a:off x="606240" y="6316200"/>
            <a:ext cx="1195200" cy="501840"/>
          </a:xfrm>
          <a:prstGeom prst="rect">
            <a:avLst/>
          </a:prstGeom>
          <a:ln>
            <a:noFill/>
          </a:ln>
        </p:spPr>
      </p:pic>
      <p:sp>
        <p:nvSpPr>
          <p:cNvPr id="110" name="Line 1"/>
          <p:cNvSpPr/>
          <p:nvPr/>
        </p:nvSpPr>
        <p:spPr>
          <a:xfrm>
            <a:off x="606240" y="6194880"/>
            <a:ext cx="10982520" cy="360"/>
          </a:xfrm>
          <a:prstGeom prst="line">
            <a:avLst/>
          </a:prstGeom>
          <a:ln w="25560">
            <a:solidFill>
              <a:srgbClr val="191e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Picture 93" descr=""/>
          <p:cNvPicPr/>
          <p:nvPr/>
        </p:nvPicPr>
        <p:blipFill>
          <a:blip r:embed="rId3"/>
          <a:srcRect l="0" t="73029" r="0" b="1130"/>
          <a:stretch/>
        </p:blipFill>
        <p:spPr>
          <a:xfrm>
            <a:off x="1873800" y="6602400"/>
            <a:ext cx="1337400" cy="198720"/>
          </a:xfrm>
          <a:prstGeom prst="rect">
            <a:avLst/>
          </a:prstGeom>
          <a:ln>
            <a:noFill/>
          </a:ln>
        </p:spPr>
      </p:pic>
      <p:grpSp>
        <p:nvGrpSpPr>
          <p:cNvPr id="112" name="Group 2"/>
          <p:cNvGrpSpPr/>
          <p:nvPr/>
        </p:nvGrpSpPr>
        <p:grpSpPr>
          <a:xfrm>
            <a:off x="360" y="-360"/>
            <a:ext cx="1767600" cy="918720"/>
            <a:chOff x="360" y="-360"/>
            <a:chExt cx="1767600" cy="918720"/>
          </a:xfrm>
        </p:grpSpPr>
        <p:sp>
          <p:nvSpPr>
            <p:cNvPr id="113" name="CustomShape 3"/>
            <p:cNvSpPr/>
            <p:nvPr/>
          </p:nvSpPr>
          <p:spPr>
            <a:xfrm flipV="1">
              <a:off x="890280" y="-459720"/>
              <a:ext cx="877680" cy="459000"/>
            </a:xfrm>
            <a:prstGeom prst="triangle">
              <a:avLst>
                <a:gd name="adj" fmla="val 50000"/>
              </a:avLst>
            </a:prstGeom>
            <a:solidFill>
              <a:srgbClr val="a07bdb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4"/>
            <p:cNvSpPr/>
            <p:nvPr/>
          </p:nvSpPr>
          <p:spPr>
            <a:xfrm flipV="1" rot="10800000">
              <a:off x="1323360" y="458640"/>
              <a:ext cx="877680" cy="459000"/>
            </a:xfrm>
            <a:prstGeom prst="triangle">
              <a:avLst>
                <a:gd name="adj" fmla="val 50000"/>
              </a:avLst>
            </a:prstGeom>
            <a:solidFill>
              <a:srgbClr val="a07bdb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5"/>
            <p:cNvSpPr/>
            <p:nvPr/>
          </p:nvSpPr>
          <p:spPr>
            <a:xfrm flipV="1">
              <a:off x="451440" y="-360"/>
              <a:ext cx="877680" cy="459000"/>
            </a:xfrm>
            <a:prstGeom prst="triangle">
              <a:avLst>
                <a:gd name="adj" fmla="val 50000"/>
              </a:avLst>
            </a:prstGeom>
            <a:solidFill>
              <a:srgbClr val="8151cf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 flipV="1" rot="10800000">
              <a:off x="890280" y="918000"/>
              <a:ext cx="889920" cy="459000"/>
            </a:xfrm>
            <a:prstGeom prst="triangle">
              <a:avLst>
                <a:gd name="adj" fmla="val 50000"/>
              </a:avLst>
            </a:prstGeom>
            <a:solidFill>
              <a:srgbClr val="8151cf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7" name="Line 7"/>
          <p:cNvSpPr/>
          <p:nvPr/>
        </p:nvSpPr>
        <p:spPr>
          <a:xfrm>
            <a:off x="1285200" y="885600"/>
            <a:ext cx="10303560" cy="360"/>
          </a:xfrm>
          <a:prstGeom prst="line">
            <a:avLst/>
          </a:prstGeom>
          <a:ln w="25560">
            <a:solidFill>
              <a:srgbClr val="191e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8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Click to edit Master text styles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Third level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3" marL="1427040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7030a0"/>
                </a:solidFill>
                <a:latin typeface="Arial"/>
                <a:ea typeface="Gill Sans Light"/>
              </a:rPr>
              <a:t>Fourth level</a:t>
            </a:r>
            <a:endParaRPr b="0" lang="en-US" sz="1600" spc="-1" strike="noStrike">
              <a:solidFill>
                <a:srgbClr val="00b050"/>
              </a:solidFill>
              <a:latin typeface="Arial"/>
            </a:endParaRPr>
          </a:p>
          <a:p>
            <a:pPr lvl="4" marL="1657440" indent="-229680">
              <a:lnSpc>
                <a:spcPct val="100000"/>
              </a:lnSpc>
              <a:spcBef>
                <a:spcPts val="300"/>
              </a:spcBef>
              <a:buClr>
                <a:srgbClr val="00b05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b050"/>
                </a:solidFill>
                <a:latin typeface="Arial"/>
                <a:ea typeface="Gill Sans Light"/>
              </a:rPr>
              <a:t>Fifth level</a:t>
            </a:r>
            <a:endParaRPr b="0" lang="en-US" sz="1400" spc="-1" strike="noStrike">
              <a:solidFill>
                <a:srgbClr val="00b050"/>
              </a:solidFill>
              <a:latin typeface="Arial"/>
            </a:endParaRPr>
          </a:p>
        </p:txBody>
      </p:sp>
      <p:sp>
        <p:nvSpPr>
          <p:cNvPr id="119" name="PlaceHolder 9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Click to edit Master title </a:t>
            </a: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style</a:t>
            </a:r>
            <a:endParaRPr b="0" lang="en-US" sz="44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0" name="PlaceHolder 10"/>
          <p:cNvSpPr>
            <a:spLocks noGrp="1"/>
          </p:cNvSpPr>
          <p:nvPr>
            <p:ph type="sldNum"/>
          </p:nvPr>
        </p:nvSpPr>
        <p:spPr>
          <a:xfrm>
            <a:off x="5996520" y="6510240"/>
            <a:ext cx="198360" cy="1944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</a:pPr>
            <a:fld id="{A5E543A2-D95F-4CCC-A7BD-B9717E6A2203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001600" y="3027600"/>
            <a:ext cx="820548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3200" spc="-1" strike="noStrike">
                <a:latin typeface="Arial"/>
                <a:ea typeface="Gill Sans Light"/>
              </a:rPr>
              <a:t>Reconfigurable Computing 2</a:t>
            </a:r>
            <a:endParaRPr b="0" lang="en-US" sz="32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2400" spc="-1" strike="noStrike" u="sng">
                <a:uFillTx/>
                <a:latin typeface="Arial"/>
                <a:ea typeface="Gill Sans Light"/>
              </a:rPr>
              <a:t>Introduction to SYCL and DPC++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001600" y="4946760"/>
            <a:ext cx="8205480" cy="18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Gill Sans Light"/>
              </a:rPr>
              <a:t>Greg Stitt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Gill Sans Light"/>
              </a:rPr>
              <a:t>Associate Professor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Gill Sans Light"/>
              </a:rPr>
              <a:t>Department of Electrical and Computer Engineering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Gill Sans Light"/>
              </a:rPr>
              <a:t>University of Florida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186840" y="6256440"/>
            <a:ext cx="2605680" cy="52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auto q = sycl::queue(sycl::default_selector());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//select default device for queue (CPU usually)</a:t>
            </a:r>
            <a:endParaRPr b="0" lang="en-US" sz="1800" spc="-1" strike="noStrike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q.submit([&amp;](sycl::handler &amp;cgh) { auto os = sycl::stream{128, 128, cgh};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//define the queue interface</a:t>
            </a:r>
            <a:endParaRPr b="0" lang="en-US" sz="1800" spc="-1" strike="noStrike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cgh.single_task&lt;class hello_world&gt;([=] { os &lt;&lt; "Hello World!\n"; })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//submit task to queue</a:t>
            </a:r>
            <a:endParaRPr b="0" lang="en-US" sz="1800" spc="-1" strike="noStrike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q.wait();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//wait for all queued tasks to finish</a:t>
            </a:r>
            <a:endParaRPr b="0" lang="en-US" sz="1800" spc="-1" strike="noStrike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b="0" lang="en-US" sz="1800" spc="-1" strike="noStrike">
              <a:solidFill>
                <a:srgbClr val="191ea2"/>
              </a:solidFill>
              <a:latin typeface="Arial"/>
              <a:ea typeface="Gill Sans Ligh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Queues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	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- Example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71440" y="1116000"/>
            <a:ext cx="11657520" cy="5173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b="0" i="1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b="0" i="1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3" marL="1427040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b="0" lang="en-US" sz="1100" spc="-1" strike="noStrike">
              <a:solidFill>
                <a:srgbClr val="00b05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The only way in which to read from or write to buffers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queue q;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buffer my_buffer(my_data);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q.submit([&amp;](handler &amp;h) {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Gill Sans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accessor my_accessor(my_buffer, h);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 create an accessor to update the buffer on the device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//operations for the device to perform on the buffer go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host_accessor host_accessor(my_buffer);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 create host accessor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for (int i = 0; i &lt; N; i++) {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Gill Sans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std::cout &lt;&lt; host_accessor[i] &lt;&lt; " ";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 access myBuffer on 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}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//all the above code is inside a loop or function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for (int i = 0; i &lt; N; i++) {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Gill Sans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std::cout &lt;&lt; my_data[i] &lt;&lt; " ";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 myData is updated when myBuffer is destroyed upon exiting scope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Gill Sans Ligh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 - Example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001600" y="3027600"/>
            <a:ext cx="820548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Gill Sans Light"/>
              </a:rPr>
              <a:t>Reconfigurable Computing 2</a:t>
            </a:r>
            <a:endParaRPr b="0" lang="en-US" sz="32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Gill Sans Light"/>
              </a:rPr>
              <a:t>Data Management and Kernels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001600" y="4946760"/>
            <a:ext cx="8205480" cy="18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Greg Stitt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Associate Professor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Department of Electrical and Computer Engineering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University of Florida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3" name="Picture 4" descr=""/>
          <p:cNvPicPr/>
          <p:nvPr/>
        </p:nvPicPr>
        <p:blipFill>
          <a:blip r:embed="rId1"/>
          <a:stretch/>
        </p:blipFill>
        <p:spPr>
          <a:xfrm>
            <a:off x="186840" y="6256440"/>
            <a:ext cx="2605680" cy="52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b="0" lang="en-US" sz="36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What is SYCL?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BD0B826C-4CB7-49F0-A98F-CBF6477E8021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SYCL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An abstraction layer that builds upon OpenCL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Framework for programming heterogeneous platforms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Allows for data parallel programming for C++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Higher level than OpenCL but has seamless integration with OpenCL and C++ libraries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Targets a variety of hardware accelerators using a unified, high-level programming language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CPUs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GPUs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FPGAs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b="0" i="1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Writing Code for Kernels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5AB557D1-3304-4DD1-8CCB-7319350790D0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1233000" y="100980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C++ Lambda Functions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Very common practice for parallel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Used to create anonymous, inline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[capture-list] (params) -&gt; return {body}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Capture list is the set of variables to be returned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Params is set of variables being passed in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Return is the return type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Body is the function code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Capture list and params can be by value or reference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SYCL Restrictions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Capture list and params must be by value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Return type must be void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199880" y="110196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Single Task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Executes a single instance of a function on device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Parallel For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Executes multiple instances based on a range parameter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Should not be thought of as a “for loop”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Multiple instances are run at the same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Different Types of Kernels</a:t>
            </a:r>
            <a:endParaRPr b="0" lang="en-US" sz="4400" spc="-1" strike="noStrike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209" name="Picture 4" descr=""/>
          <p:cNvPicPr/>
          <p:nvPr/>
        </p:nvPicPr>
        <p:blipFill>
          <a:blip r:embed="rId1"/>
          <a:stretch/>
        </p:blipFill>
        <p:spPr>
          <a:xfrm>
            <a:off x="3543840" y="1994040"/>
            <a:ext cx="3777480" cy="143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Parallel for is the most common type of Kernel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Best at exploiting “embarrassing data parallelism”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Embarrassing parallelism requires little effort to separate tasks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Common when tasks have little to no dependency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Ex: Manipulating pixels in an image, matrix multiplication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Must specify ranges when calling parallel for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Parallel For</a:t>
            </a:r>
            <a:endParaRPr b="0" lang="en-US" sz="4400" spc="-1" strike="noStrike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212" name="Picture 4" descr=""/>
          <p:cNvPicPr/>
          <p:nvPr/>
        </p:nvPicPr>
        <p:blipFill>
          <a:blip r:embed="rId1"/>
          <a:srcRect l="6972" t="0" r="0" b="4041"/>
          <a:stretch/>
        </p:blipFill>
        <p:spPr>
          <a:xfrm>
            <a:off x="7948080" y="3246840"/>
            <a:ext cx="3765240" cy="2947680"/>
          </a:xfrm>
          <a:prstGeom prst="rect">
            <a:avLst/>
          </a:prstGeom>
          <a:ln>
            <a:noFill/>
          </a:ln>
        </p:spPr>
      </p:pic>
      <p:pic>
        <p:nvPicPr>
          <p:cNvPr id="213" name="Picture 6" descr=""/>
          <p:cNvPicPr/>
          <p:nvPr/>
        </p:nvPicPr>
        <p:blipFill>
          <a:blip r:embed="rId2"/>
          <a:stretch/>
        </p:blipFill>
        <p:spPr>
          <a:xfrm>
            <a:off x="610920" y="4403520"/>
            <a:ext cx="6997680" cy="63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Objects that specify a task and its dependencies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Typically in the form of C++ Lambda functions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 only parameter is a reference to a </a:t>
            </a: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handler 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object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Passed as an argument to a queue object’s submit() function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Command Group structure: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Exactly one action (and no more)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Either device code submitted for execution or manual memory operations such as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copy</a:t>
            </a:r>
            <a:endParaRPr b="0" lang="en-US" sz="14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Host code that defines dependencies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Restricts when asynchronous execution of the submitted work can begin. For example: creation of accessors or buffers</a:t>
            </a:r>
            <a:endParaRPr b="0" lang="en-US" sz="1400" spc="-1" strike="noStrike">
              <a:solidFill>
                <a:srgbClr val="7030a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Command Groups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2001600" y="3027600"/>
            <a:ext cx="820548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Gill Sans Light"/>
              </a:rPr>
              <a:t>Reconfigurable Computing 2</a:t>
            </a:r>
            <a:endParaRPr b="0" lang="en-US" sz="32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Gill Sans Light"/>
              </a:rPr>
              <a:t>Using SYCL and DPC++ for FPGAs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001600" y="4946760"/>
            <a:ext cx="8205480" cy="18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Greg Stitt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Associate Professor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Department of Electrical and Computer Engineering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University of Florida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8" name="Picture 4" descr=""/>
          <p:cNvPicPr/>
          <p:nvPr/>
        </p:nvPicPr>
        <p:blipFill>
          <a:blip r:embed="rId1"/>
          <a:stretch/>
        </p:blipFill>
        <p:spPr>
          <a:xfrm>
            <a:off x="186840" y="6256440"/>
            <a:ext cx="2605680" cy="52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 support is not natively built into SYCL, but instead relies on vendor supported options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Different compilers (DPC++, triSYCL, ComputeCPP) will have different options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Optimal FPGA performance will require you to reference the vendor’s documentation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For DPC++, Intel provides references in the oneAPI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DPC++ supports dataflow pipes, FPGA emulators, FPGA selectors, and additional tools for timing/spatial analysis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These features are available via Intel extensions provided in the oneAPI toolkit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SYCL and FPGAs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9D8722EC-FABC-4D0D-8959-AA38996FE87C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56200" y="1051920"/>
            <a:ext cx="9983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Pipes: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Pipes are an Intel-supported SYCL extension that adds FIFO implementations to support spatial architectures on FPGAs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Extension is included with the oneAPI base toolkit</a:t>
            </a:r>
            <a:endParaRPr b="0" lang="en-US" sz="20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Pipes store information in registers on the FPGA, which allows for communication between kernels without using off-chip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Types of pipes:</a:t>
            </a:r>
            <a:endParaRPr b="0" lang="en-US" sz="2000" spc="-1" strike="noStrike">
              <a:solidFill>
                <a:srgbClr val="7030a0"/>
              </a:solidFill>
              <a:latin typeface="Arial"/>
            </a:endParaRPr>
          </a:p>
          <a:p>
            <a:pPr lvl="3" marL="1427040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7030a0"/>
                </a:solidFill>
                <a:latin typeface="Arial"/>
                <a:ea typeface="Gill Sans Light"/>
              </a:rPr>
              <a:t>Inter-kernel, Intra-kernel, Host, and I/O</a:t>
            </a:r>
            <a:endParaRPr b="0" lang="en-US" sz="1800" spc="-1" strike="noStrike">
              <a:solidFill>
                <a:srgbClr val="00b05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SYCL compliant pipes are defined as a class with static members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Pipes are declared using a type alias</a:t>
            </a:r>
            <a:endParaRPr b="0" lang="en-US" sz="20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Identifier for the pipe, data type, capacity must be specified</a:t>
            </a:r>
            <a:endParaRPr b="0" lang="en-US" sz="2000" spc="-1" strike="noStrike">
              <a:solidFill>
                <a:srgbClr val="7030a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1527120" y="0"/>
            <a:ext cx="9415080" cy="86652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e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v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e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l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o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p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i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n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g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 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f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o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r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 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F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P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G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A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FPGAs can layout the entire instruction set on hardware at once 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CPUs and GPUs will reuse the same part of the chip multiple times to complete a set of instructions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FPGAs excel at performing bitwise calculations with custom bit lengths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Adders and multipliers in an ASIC will have constant data widths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FPGAs have registers to hold internal values, which means they don’t need to communicate with memory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This makes them good candidates for algorithms that need to pass data between different sections with strict timing dependencies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FPGAs exploit pipeline parallelism to achieve maximum efficiency 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In DPC++, pipeline architecture is performed automatically by the compiler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When to use an FPGA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Kernels on FPGAs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56FFDAB6-F630-4DD8-A784-99CD633E45C6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1230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Multiple kernels can run on FPGA</a:t>
            </a:r>
            <a:endParaRPr b="0" lang="en-US" sz="2800" spc="-1" strike="noStrike"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Kernels can run concurrently</a:t>
            </a:r>
            <a:endParaRPr b="0" lang="en-US" sz="2800" spc="-1" strike="noStrike"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Each kernel occupies its own space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30" name="Picture 11" descr=""/>
          <p:cNvPicPr/>
          <p:nvPr/>
        </p:nvPicPr>
        <p:blipFill>
          <a:blip r:embed="rId1"/>
          <a:stretch/>
        </p:blipFill>
        <p:spPr>
          <a:xfrm>
            <a:off x="3335040" y="2752920"/>
            <a:ext cx="5432040" cy="272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What is DPC++?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DCF112A4-86A3-41FA-9441-197B5ED6A530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Data Parallel C++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Extends the SYCL framework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The programming language used to write SYCL programs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Open source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Aims to become a core SYCL extension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Incorporates SYCL standard for data parallelism and heterogeneous 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Very similar to C++ but with extra functionality for data parallelism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Offloads computation from host computer to accelerator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Programmer specifies which code to offload to which accelerator in code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Pipelining on FPGA via SYCL</a:t>
            </a:r>
            <a:endParaRPr b="0" lang="en-US" sz="44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Spatial pipeline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We can fill a pipeline with different tasks of a kernel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Consider effects on clock frequency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Routing issues as placement increases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Picture 7" descr=""/>
          <p:cNvPicPr/>
          <p:nvPr/>
        </p:nvPicPr>
        <p:blipFill>
          <a:blip r:embed="rId1"/>
          <a:stretch/>
        </p:blipFill>
        <p:spPr>
          <a:xfrm>
            <a:off x="6476040" y="1960560"/>
            <a:ext cx="5598360" cy="403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F2849E39-5AEF-4CD5-97C7-ACE67D93674A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281880" y="1051920"/>
            <a:ext cx="1025784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91ea2"/>
                </a:solidFill>
                <a:latin typeface="Arial"/>
                <a:ea typeface="Gill Sans Light"/>
              </a:rPr>
              <a:t>Typical development cycle:</a:t>
            </a:r>
            <a:endParaRPr b="0" lang="en-US" sz="32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Write/edit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Perform functional validation using an FPGA emulator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Compile time: seconds</a:t>
            </a:r>
            <a:endParaRPr b="0" lang="en-US" sz="24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Generate static reports for timing and spatial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Compile time: minutes</a:t>
            </a:r>
            <a:endParaRPr b="0" lang="en-US" sz="24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Perform full hardware compile and generate bitstreams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Compile time: hours</a:t>
            </a:r>
            <a:endParaRPr b="0" lang="en-US" sz="2400" spc="-1" strike="noStrike">
              <a:solidFill>
                <a:srgbClr val="7030a0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 flipV="1">
            <a:off x="11762280" y="1788480"/>
            <a:ext cx="36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 flipV="1">
            <a:off x="11162880" y="1788480"/>
            <a:ext cx="360" cy="13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 flipV="1">
            <a:off x="10564920" y="1789200"/>
            <a:ext cx="360" cy="4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"/>
          <p:cNvSpPr/>
          <p:nvPr/>
        </p:nvSpPr>
        <p:spPr>
          <a:xfrm flipH="1">
            <a:off x="3824640" y="1764000"/>
            <a:ext cx="793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7"/>
          <p:cNvSpPr/>
          <p:nvPr/>
        </p:nvSpPr>
        <p:spPr>
          <a:xfrm>
            <a:off x="9946440" y="2251080"/>
            <a:ext cx="637560" cy="360"/>
          </a:xfrm>
          <a:prstGeom prst="line">
            <a:avLst/>
          </a:prstGeom>
          <a:ln w="3816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8"/>
          <p:cNvSpPr/>
          <p:nvPr/>
        </p:nvSpPr>
        <p:spPr>
          <a:xfrm>
            <a:off x="9918000" y="3173400"/>
            <a:ext cx="1263240" cy="360"/>
          </a:xfrm>
          <a:prstGeom prst="line">
            <a:avLst/>
          </a:prstGeom>
          <a:ln w="3816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9"/>
          <p:cNvSpPr/>
          <p:nvPr/>
        </p:nvSpPr>
        <p:spPr>
          <a:xfrm>
            <a:off x="10190880" y="4034160"/>
            <a:ext cx="1590480" cy="360"/>
          </a:xfrm>
          <a:prstGeom prst="line">
            <a:avLst/>
          </a:prstGeom>
          <a:ln w="3816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Shape 10"/>
          <p:cNvSpPr txBox="1"/>
          <p:nvPr/>
        </p:nvSpPr>
        <p:spPr>
          <a:xfrm>
            <a:off x="1527120" y="0"/>
            <a:ext cx="9415080" cy="86652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Developing for FPGAs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Due to their long compile times, FPGA binaries are generated in advance and embedded in the DPC++ executable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Full compilation with DPC++ requires Quartus Pro to perform place-and-route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Recompile time can be shortened by keeping host code and FPGA code in separate files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Inform the DPCPP compiler to perform an accelerated recompile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The FPGA emulator extension can test basic functionally without Quartus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 emulator does NOT provide an accurate representation of timing and undefined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At runtime, we choose a device and the DPC++ runtime will automatically program/emulate the FPGA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Default FPGA/emulator selectors are provided in the oneAPI toolkit with Intel FPGA extensions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Custom selectors can be programmed to select a device based on a set of criteria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Developing for FPGAs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Why use SYCL?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F84D6A82-4114-457C-8C8C-42FF8D60EEE1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Many different devices are used for workload acceleration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CPUs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GPUs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FPGAs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Writing custom-tailored code for accelerators is not flexible or distributable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Code cannot be shared or re-used with other devices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Code may need to be entirely re-written if changing devices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SYCL allows for one higher-level code base to be run on a variety of devices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The same code can be re-used on different devices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Code can be more easily tweaked for different applications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Libraries contain pre-written code custom-made for each architecture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Every high-level function call is optimized for each supported device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Performance theoretically equivalent to writing lower-level code manually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Much faster to write than lower-level code, especially RTL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Framework for SYCL/DPC++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E357E555-EF51-4FB5-9101-F6540434687C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230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Single Source</a:t>
            </a:r>
            <a:endParaRPr b="0" lang="en-US" sz="2800" spc="-1" strike="noStrike"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Both host code and device code exist in the same file</a:t>
            </a:r>
            <a:endParaRPr b="0" lang="en-US" sz="2000" spc="-1" strike="noStrike"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Application Code</a:t>
            </a:r>
            <a:endParaRPr b="0" lang="en-US" sz="2800" spc="-1" strike="noStrike"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Setting up devices</a:t>
            </a:r>
            <a:endParaRPr b="0" lang="en-US" sz="2000" spc="-1" strike="noStrike"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Managing queues for different tasks</a:t>
            </a:r>
            <a:endParaRPr b="0" lang="en-US" sz="2000" spc="-1" strike="noStrike"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Allocating data for devices</a:t>
            </a:r>
            <a:endParaRPr b="0" lang="en-US" sz="2000" spc="-1" strike="noStrike"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Kernel Code</a:t>
            </a:r>
            <a:endParaRPr b="0" lang="en-US" sz="2800" spc="-1" strike="noStrike"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Any code that runs on the target devices</a:t>
            </a:r>
            <a:endParaRPr b="0" lang="en-US" sz="2000" spc="-1" strike="noStrike"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Typically expressed as a lambda function</a:t>
            </a:r>
            <a:endParaRPr b="0" lang="en-US" sz="2000" spc="-1" strike="noStrike"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Certain restrictions</a:t>
            </a:r>
            <a:endParaRPr b="0" lang="en-US" sz="2000" spc="-1" strike="noStrike"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Dynamic memory allocation</a:t>
            </a:r>
            <a:endParaRPr b="0" lang="en-US" sz="1400" spc="-1" strike="noStrike"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Static variables</a:t>
            </a:r>
            <a:endParaRPr b="0" lang="en-US" sz="1400" spc="-1" strike="noStrike"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Function pointers</a:t>
            </a:r>
            <a:endParaRPr b="0" lang="en-US" sz="1400" spc="-1" strike="noStrike"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Etc.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b="0" lang="en-US" sz="2000" spc="-1" strike="noStrike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b="0" lang="en-US" sz="2000" spc="-1" strike="noStrike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class my_selector : public device_selector {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public: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int operator()(const device &amp;dev) const override {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if (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dev.get_info&lt;info::device::name&gt;().find("Arria") != std::string::npos &amp;&amp;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dev.get_info&lt;info::device::vendor&gt;().find("Intel") != std::string::npos) {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return 1;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}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return -1;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}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};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i="1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is selected via device_selector class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Queues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	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4112</TotalTime>
  <Application>LibreOffice/6.0.7.3$Linux_X86_64 LibreOffice_project/00m0$Build-3</Application>
  <Words>2337</Words>
  <Paragraphs>350</Paragraphs>
  <Company>University of Florida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2017-01-16T21:37:43Z</dcterms:created>
  <dc:creator>Greg Stitt</dc:creator>
  <dc:description/>
  <dc:language>en-US</dc:language>
  <cp:lastModifiedBy/>
  <dcterms:modified xsi:type="dcterms:W3CDTF">2022-12-05T00:05:41Z</dcterms:modified>
  <cp:revision>180</cp:revision>
  <dc:subject/>
  <dc:title>Intel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Florida</vt:lpwstr>
  </property>
  <property fmtid="{D5CDD505-2E9C-101B-9397-08002B2CF9AE}" pid="4" name="ContentTypeId">
    <vt:lpwstr>0x010100DD15A10438976445A4F2A564A9063629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32</vt:i4>
  </property>
</Properties>
</file>