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39"/>
  </p:notesMasterIdLst>
  <p:sldIdLst>
    <p:sldId id="321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395" r:id="rId15"/>
    <p:sldId id="409" r:id="rId16"/>
    <p:sldId id="408" r:id="rId17"/>
    <p:sldId id="384" r:id="rId18"/>
    <p:sldId id="393" r:id="rId19"/>
    <p:sldId id="394" r:id="rId20"/>
    <p:sldId id="396" r:id="rId21"/>
    <p:sldId id="276" r:id="rId22"/>
    <p:sldId id="277" r:id="rId23"/>
    <p:sldId id="278" r:id="rId24"/>
    <p:sldId id="260" r:id="rId25"/>
    <p:sldId id="262" r:id="rId26"/>
    <p:sldId id="263" r:id="rId27"/>
    <p:sldId id="264" r:id="rId28"/>
    <p:sldId id="266" r:id="rId29"/>
    <p:sldId id="267" r:id="rId30"/>
    <p:sldId id="268" r:id="rId31"/>
    <p:sldId id="389" r:id="rId32"/>
    <p:sldId id="270" r:id="rId33"/>
    <p:sldId id="271" r:id="rId34"/>
    <p:sldId id="390" r:id="rId35"/>
    <p:sldId id="274" r:id="rId36"/>
    <p:sldId id="391" r:id="rId37"/>
    <p:sldId id="392" r:id="rId38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401"/>
            <p14:sldId id="402"/>
            <p14:sldId id="403"/>
            <p14:sldId id="404"/>
            <p14:sldId id="405"/>
            <p14:sldId id="406"/>
            <p14:sldId id="407"/>
            <p14:sldId id="395"/>
            <p14:sldId id="409"/>
            <p14:sldId id="408"/>
            <p14:sldId id="384"/>
            <p14:sldId id="393"/>
            <p14:sldId id="394"/>
            <p14:sldId id="396"/>
            <p14:sldId id="276"/>
            <p14:sldId id="277"/>
            <p14:sldId id="278"/>
            <p14:sldId id="260"/>
            <p14:sldId id="262"/>
            <p14:sldId id="263"/>
            <p14:sldId id="264"/>
            <p14:sldId id="266"/>
            <p14:sldId id="267"/>
            <p14:sldId id="268"/>
            <p14:sldId id="389"/>
            <p14:sldId id="270"/>
            <p14:sldId id="271"/>
            <p14:sldId id="390"/>
            <p14:sldId id="274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07" autoAdjust="0"/>
  </p:normalViewPr>
  <p:slideViewPr>
    <p:cSldViewPr snapToGrid="0">
      <p:cViewPr varScale="1">
        <p:scale>
          <a:sx n="81" d="100"/>
          <a:sy n="81" d="100"/>
        </p:scale>
        <p:origin x="26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sz="2400" dirty="0"/>
              <a:t>An abstraction layer that builds upon OpenCL</a:t>
            </a:r>
          </a:p>
          <a:p>
            <a:pPr lvl="1">
              <a:defRPr/>
            </a:pPr>
            <a:r>
              <a:rPr lang="en-GB" sz="2000" dirty="0"/>
              <a:t>Utilizes the same memory and execution models</a:t>
            </a:r>
          </a:p>
          <a:p>
            <a:pPr>
              <a:defRPr/>
            </a:pPr>
            <a:r>
              <a:rPr lang="en-GB" sz="2400" dirty="0"/>
              <a:t>Higher-level than OpenCL but has seamless integration with OpenCL and C++ libraries</a:t>
            </a:r>
          </a:p>
          <a:p>
            <a:pPr>
              <a:defRPr/>
            </a:pPr>
            <a:r>
              <a:rPr lang="en-GB" sz="2400" dirty="0"/>
              <a:t>Able to be used on a wider range of platforms</a:t>
            </a:r>
          </a:p>
          <a:p>
            <a:pPr lvl="1">
              <a:defRPr/>
            </a:pPr>
            <a:r>
              <a:rPr lang="en-GB" sz="2000" dirty="0"/>
              <a:t>Can target other APIs besides OpenCL</a:t>
            </a:r>
          </a:p>
          <a:p>
            <a:pPr>
              <a:defRPr/>
            </a:pPr>
            <a:r>
              <a:rPr lang="en-GB" sz="2400" dirty="0"/>
              <a:t>Single source code</a:t>
            </a:r>
          </a:p>
          <a:p>
            <a:pPr lvl="1">
              <a:defRPr/>
            </a:pPr>
            <a:r>
              <a:rPr lang="en-GB" sz="2000" dirty="0"/>
              <a:t>Code does not need to be separated between host and 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402247"/>
      </p:ext>
    </p:extLst>
  </p:cSld>
  <p:clrMapOvr>
    <a:masterClrMapping/>
  </p:clrMapOvr>
  <p:transition spd="med" advTm="2978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SYCL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772AAF-20DB-F74E-E40C-73DB15D2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4" y="1365069"/>
            <a:ext cx="10675509" cy="41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1646580"/>
      </p:ext>
    </p:extLst>
  </p:cSld>
  <p:clrMapOvr>
    <a:masterClrMapping/>
  </p:clrMapOvr>
  <p:transition spd="med" advTm="2978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Intel’s DPC++ compiler natively supports Intel GPUs via OpenCL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Intel FPGAs are supported through their SYCL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>
                <a:solidFill>
                  <a:schemeClr val="tx1"/>
                </a:solidFill>
              </a:rPr>
              <a:t>gpu_selector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cpu_selector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accelerator_selector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fpga_selector</a:t>
            </a:r>
            <a:endParaRPr lang="en-US" dirty="0">
              <a:solidFill>
                <a:schemeClr val="tx1"/>
              </a:solidFill>
            </a:endParaRP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00806-B172-C4CA-3FFB-530F1FD3FBD0}"/>
              </a:ext>
            </a:extLst>
          </p:cNvPr>
          <p:cNvGrpSpPr/>
          <p:nvPr/>
        </p:nvGrpSpPr>
        <p:grpSpPr>
          <a:xfrm>
            <a:off x="8933489" y="1215348"/>
            <a:ext cx="1829123" cy="1370221"/>
            <a:chOff x="6568905" y="2570082"/>
            <a:chExt cx="4567868" cy="17178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7B5F77-46D1-19F6-E8C7-A2A3027A07D4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5BDDD-EFA2-70B2-D37B-81EBACB5E024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609CD-2216-CFD3-AD4C-2A1A6E8ABBCC}"/>
              </a:ext>
            </a:extLst>
          </p:cNvPr>
          <p:cNvGrpSpPr/>
          <p:nvPr/>
        </p:nvGrpSpPr>
        <p:grpSpPr>
          <a:xfrm>
            <a:off x="8933488" y="4654126"/>
            <a:ext cx="1829123" cy="1370221"/>
            <a:chOff x="6568905" y="2570083"/>
            <a:chExt cx="4567868" cy="17178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DFA540-E794-359A-5F24-3478122F5204}"/>
                </a:ext>
              </a:extLst>
            </p:cNvPr>
            <p:cNvSpPr/>
            <p:nvPr/>
          </p:nvSpPr>
          <p:spPr>
            <a:xfrm>
              <a:off x="6568905" y="2570083"/>
              <a:ext cx="4567868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35041-E21D-D7F5-DA34-2F67D844DA76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1168211"/>
            <a:ext cx="55352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chooses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from available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accelerator devices using </a:t>
            </a:r>
            <a:r>
              <a:rPr lang="en-US" sz="2400" dirty="0">
                <a:solidFill>
                  <a:srgbClr val="000000"/>
                </a:solidFill>
              </a:rPr>
              <a:t>‘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device_selector</a:t>
            </a:r>
            <a:r>
              <a:rPr lang="en-US" sz="2400" dirty="0">
                <a:solidFill>
                  <a:srgbClr val="000000"/>
                </a:solidFill>
              </a:rPr>
              <a:t>’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BF01E-1473-960B-FCC9-763F77E65F5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25692" y="1894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ABF2C-A778-7DFD-F4AE-6C76A25C6049}"/>
              </a:ext>
            </a:extLst>
          </p:cNvPr>
          <p:cNvCxnSpPr>
            <a:cxnSpLocks/>
          </p:cNvCxnSpPr>
          <p:nvPr/>
        </p:nvCxnSpPr>
        <p:spPr>
          <a:xfrm>
            <a:off x="7425691" y="1882794"/>
            <a:ext cx="0" cy="34741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DAA99-F782-3D6A-9B36-A2AD84FC3674}"/>
              </a:ext>
            </a:extLst>
          </p:cNvPr>
          <p:cNvCxnSpPr/>
          <p:nvPr/>
        </p:nvCxnSpPr>
        <p:spPr>
          <a:xfrm flipH="1" flipV="1">
            <a:off x="7425691" y="5356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2E198-F13E-757E-55DB-2256A07A4A3D}"/>
              </a:ext>
            </a:extLst>
          </p:cNvPr>
          <p:cNvCxnSpPr>
            <a:cxnSpLocks/>
          </p:cNvCxnSpPr>
          <p:nvPr/>
        </p:nvCxnSpPr>
        <p:spPr>
          <a:xfrm>
            <a:off x="2434726" y="3622625"/>
            <a:ext cx="6498762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2B9BEF-A3EB-CF9B-A054-CE617BA08B69}"/>
              </a:ext>
            </a:extLst>
          </p:cNvPr>
          <p:cNvSpPr/>
          <p:nvPr/>
        </p:nvSpPr>
        <p:spPr>
          <a:xfrm>
            <a:off x="8933488" y="2934737"/>
            <a:ext cx="1829123" cy="1370221"/>
          </a:xfrm>
          <a:prstGeom prst="roundRect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02305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79004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sends instructions to and receives feedback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from device using ‘queue’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8899B-C267-3455-91FF-FD93B76942EE}"/>
              </a:ext>
            </a:extLst>
          </p:cNvPr>
          <p:cNvCxnSpPr>
            <a:stCxn id="26" idx="1"/>
            <a:endCxn id="14" idx="3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79C3C-64B9-4C1C-64D5-9130BEA735BE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FB8F44-CC18-AD50-E015-191B9F823F11}"/>
              </a:ext>
            </a:extLst>
          </p:cNvPr>
          <p:cNvSpPr/>
          <p:nvPr/>
        </p:nvSpPr>
        <p:spPr>
          <a:xfrm>
            <a:off x="1295770" y="3373690"/>
            <a:ext cx="2277911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Kernel instructions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3D3B441-E56D-43E0-1AA9-5FF203242048}"/>
              </a:ext>
            </a:extLst>
          </p:cNvPr>
          <p:cNvSpPr/>
          <p:nvPr/>
        </p:nvSpPr>
        <p:spPr>
          <a:xfrm>
            <a:off x="7902952" y="3390719"/>
            <a:ext cx="2061073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Device feedback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46371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3.7037E-6 L 0.19635 -0.169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5 -0.16944 L 0.34154 -0.1694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54 -0.16944 L 0.53542 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 L -0.19388 -0.1694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88 -0.16944 L -0.33906 -0.1694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0"/>
                            </p:stCondLst>
                            <p:childTnLst>
                              <p:par>
                                <p:cTn id="4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6 -0.16944 L -0.53294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2570617"/>
              <a:ext cx="456786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92614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References to host memory are contained in the ‘buffer’ class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Memory referenced by buffers is written/read using ‘accessor’ class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833405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AC861-E617-EADE-FC89-FFD96F326C23}"/>
              </a:ext>
            </a:extLst>
          </p:cNvPr>
          <p:cNvSpPr/>
          <p:nvPr/>
        </p:nvSpPr>
        <p:spPr>
          <a:xfrm>
            <a:off x="9161290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D8F296-3F04-2675-EA84-204B4C3DC47B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136E5-9519-C6E6-51F8-575887583339}"/>
              </a:ext>
            </a:extLst>
          </p:cNvPr>
          <p:cNvCxnSpPr>
            <a:stCxn id="15" idx="1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97CC0-53F5-2B53-B460-84FB587C5E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6BA69D3-77A5-94D6-7C35-FDFFDD1E24A2}"/>
              </a:ext>
            </a:extLst>
          </p:cNvPr>
          <p:cNvSpPr/>
          <p:nvPr/>
        </p:nvSpPr>
        <p:spPr>
          <a:xfrm>
            <a:off x="3465563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Buffer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B83C383-D7C3-C009-441A-564168C8C750}"/>
              </a:ext>
            </a:extLst>
          </p:cNvPr>
          <p:cNvSpPr/>
          <p:nvPr/>
        </p:nvSpPr>
        <p:spPr>
          <a:xfrm>
            <a:off x="5911909" y="4115493"/>
            <a:ext cx="1990743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Accessor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36038B-1BA3-1240-F753-F59B12CAEB41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2206925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C9EC77-C066-8E68-4AA8-3D96023C64F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456306" y="4444661"/>
            <a:ext cx="455603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B215C6-B6AF-B10F-2C93-6EBE3FF64C19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>
            <a:off x="7902652" y="4444661"/>
            <a:ext cx="1258638" cy="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D8A602-83D9-014B-BA99-A3009A68C0E3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6D45595-63AF-9BF3-0F0F-1A3B2C3B02AB}"/>
              </a:ext>
            </a:extLst>
          </p:cNvPr>
          <p:cNvSpPr/>
          <p:nvPr/>
        </p:nvSpPr>
        <p:spPr>
          <a:xfrm>
            <a:off x="1724444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B51F300-5965-9A6F-447A-F7494943C194}"/>
              </a:ext>
            </a:extLst>
          </p:cNvPr>
          <p:cNvSpPr/>
          <p:nvPr/>
        </p:nvSpPr>
        <p:spPr>
          <a:xfrm>
            <a:off x="1714307" y="4183597"/>
            <a:ext cx="985235" cy="522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F493247-1FA3-0F4F-1195-5D342B9EA94B}"/>
              </a:ext>
            </a:extLst>
          </p:cNvPr>
          <p:cNvSpPr/>
          <p:nvPr/>
        </p:nvSpPr>
        <p:spPr>
          <a:xfrm>
            <a:off x="8653693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1F0F1B-BA58-BB0C-58B6-F4415B9523B6}"/>
              </a:ext>
            </a:extLst>
          </p:cNvPr>
          <p:cNvSpPr/>
          <p:nvPr/>
        </p:nvSpPr>
        <p:spPr>
          <a:xfrm>
            <a:off x="8653692" y="4183596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117E668-6E8B-CA8F-EAFD-DD2A2DBB3B31}"/>
              </a:ext>
            </a:extLst>
          </p:cNvPr>
          <p:cNvSpPr/>
          <p:nvPr/>
        </p:nvSpPr>
        <p:spPr>
          <a:xfrm>
            <a:off x="8668672" y="4177010"/>
            <a:ext cx="985235" cy="5221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320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44 0 " pathEditMode="relative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33333E-6 L 0.57044 3.33333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3.33333E-6 L 0.57044 3.33333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56914 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11" y="4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3.33333E-6 L -0.56914 0.0009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-7.40741E-7 L -0.56914 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78" presetID="10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22" grpId="0" animBg="1"/>
      <p:bldP spid="23" grpId="0" animBg="1"/>
      <p:bldP spid="35" grpId="0" animBg="1"/>
      <p:bldP spid="35" grpId="1" animBg="1"/>
      <p:bldP spid="35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i="1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i="1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i="1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i="1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365C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 dirty="0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9B0D3-BF94-42F1-EA7C-C05110BB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0" y="1612970"/>
            <a:ext cx="9028128" cy="28930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Device is selected via </a:t>
            </a:r>
            <a:r>
              <a:rPr lang="en-US" sz="1800" b="0" strike="noStrike" spc="-1" dirty="0" err="1">
                <a:solidFill>
                  <a:srgbClr val="191EA2"/>
                </a:solidFill>
                <a:latin typeface="Arial"/>
                <a:ea typeface="Gill Sans Light"/>
              </a:rPr>
              <a:t>device_selector</a:t>
            </a: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 class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102C33-B1B2-33BD-400A-56F6F42C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4119120"/>
            <a:ext cx="6526379" cy="1939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Heterogeneous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US" dirty="0"/>
              <a:t>Different devices are specialized for different workloads</a:t>
            </a:r>
          </a:p>
          <a:p>
            <a:pPr lvl="1" indent="-401803">
              <a:spcBef>
                <a:spcPts val="600"/>
              </a:spcBef>
              <a:defRPr/>
            </a:pPr>
            <a:r>
              <a:rPr lang="en-GB" dirty="0"/>
              <a:t>E.g. GPUs are optimized for data-parallel computing</a:t>
            </a:r>
          </a:p>
          <a:p>
            <a:pPr>
              <a:defRPr/>
            </a:pPr>
            <a:r>
              <a:rPr lang="en-US" dirty="0"/>
              <a:t>Heterogeneous computing systems can delegate tasks to hardware specialized for each task</a:t>
            </a:r>
          </a:p>
          <a:p>
            <a:pPr lvl="1">
              <a:defRPr/>
            </a:pPr>
            <a:r>
              <a:rPr lang="fr-FR" dirty="0" err="1"/>
              <a:t>CPUs</a:t>
            </a:r>
            <a:r>
              <a:rPr lang="fr-FR" dirty="0"/>
              <a:t>, </a:t>
            </a:r>
            <a:r>
              <a:rPr lang="fr-FR" dirty="0" err="1"/>
              <a:t>GPUs</a:t>
            </a:r>
            <a:r>
              <a:rPr lang="fr-FR" dirty="0"/>
              <a:t>, </a:t>
            </a:r>
            <a:r>
              <a:rPr lang="fr-FR" dirty="0" err="1"/>
              <a:t>FPGAs</a:t>
            </a:r>
            <a:r>
              <a:rPr lang="fr-FR" dirty="0"/>
              <a:t>, </a:t>
            </a:r>
            <a:r>
              <a:rPr lang="fr-FR" dirty="0" err="1"/>
              <a:t>ASICs</a:t>
            </a:r>
            <a:r>
              <a:rPr lang="fr-FR" dirty="0"/>
              <a:t>, etc.</a:t>
            </a:r>
          </a:p>
          <a:p>
            <a:pPr lvl="1"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790349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67240" y="1106573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2EEF4-2CEC-2F76-F533-631EC65E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2" y="1503438"/>
            <a:ext cx="10229548" cy="3851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0000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i="1" spc="-1" dirty="0">
              <a:solidFill>
                <a:srgbClr val="00000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i="1" strike="noStrike" spc="-1" dirty="0">
              <a:solidFill>
                <a:srgbClr val="000000"/>
              </a:solidFill>
              <a:latin typeface="Arial"/>
              <a:ea typeface="Gill Sans Light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Example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80681-F3F9-AD3D-AF6B-2DA51A5F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6" y="1446496"/>
            <a:ext cx="8583523" cy="2776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2800" dirty="0"/>
              <a:t>Heterogeneous Computing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US" dirty="0"/>
              <a:t>Specialized languages are often required for different devices and vendors</a:t>
            </a:r>
          </a:p>
          <a:p>
            <a:pPr>
              <a:defRPr/>
            </a:pPr>
            <a:r>
              <a:rPr lang="en-GB" dirty="0"/>
              <a:t>Writing custom-tailored code for accelerators is not flexible or distributable</a:t>
            </a:r>
          </a:p>
          <a:p>
            <a:pPr lvl="1">
              <a:defRPr/>
            </a:pPr>
            <a:r>
              <a:rPr lang="en-GB" dirty="0"/>
              <a:t>Code cannot be shared or re-used with other devices</a:t>
            </a:r>
          </a:p>
          <a:p>
            <a:pPr lvl="1">
              <a:defRPr/>
            </a:pPr>
            <a:r>
              <a:rPr lang="en-GB" dirty="0"/>
              <a:t>Code may need to be entirely re-written if changing devices</a:t>
            </a:r>
          </a:p>
          <a:p>
            <a:pPr>
              <a:defRPr/>
            </a:pPr>
            <a:r>
              <a:rPr lang="en-US" dirty="0"/>
              <a:t>New accelerator technologies are emerging for AI, etc.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611196"/>
      </p:ext>
    </p:extLst>
  </p:cSld>
  <p:clrMapOvr>
    <a:masterClrMapping/>
  </p:clrMapOvr>
  <p:transition spd="med" advTm="2978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3600" dirty="0"/>
              <a:t>Heterogeneous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>
              <a:defRPr/>
            </a:pPr>
            <a:r>
              <a:rPr lang="en-GB" dirty="0"/>
              <a:t>High-level languages allows for one code base to be run on a variety of devices</a:t>
            </a:r>
          </a:p>
          <a:p>
            <a:pPr lvl="1">
              <a:defRPr/>
            </a:pPr>
            <a:r>
              <a:rPr lang="en-GB" dirty="0"/>
              <a:t>The same code can be re-used on different devices</a:t>
            </a:r>
          </a:p>
          <a:p>
            <a:pPr lvl="1">
              <a:defRPr/>
            </a:pPr>
            <a:r>
              <a:rPr lang="en-GB" dirty="0"/>
              <a:t>Code can be more easily tweaked for different applications</a:t>
            </a:r>
          </a:p>
          <a:p>
            <a:pPr>
              <a:defRPr/>
            </a:pPr>
            <a:r>
              <a:rPr lang="en-GB" dirty="0"/>
              <a:t>Libraries contain pre-written code custom-made for each architecture</a:t>
            </a:r>
          </a:p>
          <a:p>
            <a:pPr lvl="1">
              <a:defRPr/>
            </a:pPr>
            <a:r>
              <a:rPr lang="en-GB" dirty="0"/>
              <a:t>Every high-level function call is optimized for each supported device</a:t>
            </a:r>
          </a:p>
          <a:p>
            <a:pPr lvl="1">
              <a:defRPr/>
            </a:pPr>
            <a:r>
              <a:rPr lang="en-GB" dirty="0"/>
              <a:t>Performance theoretically equivalent to writing lower-level code manually</a:t>
            </a:r>
          </a:p>
          <a:p>
            <a:pPr lvl="1">
              <a:defRPr/>
            </a:pPr>
            <a:r>
              <a:rPr lang="en-GB" dirty="0"/>
              <a:t>Much faster to write than lower-level code, especially RTL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OpenCL is the current standard</a:t>
            </a:r>
          </a:p>
          <a:p>
            <a:pPr>
              <a:defRPr/>
            </a:pPr>
            <a:r>
              <a:rPr lang="en-US" dirty="0"/>
              <a:t>SYCL also exists 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347515"/>
      </p:ext>
    </p:extLst>
  </p:cSld>
  <p:clrMapOvr>
    <a:masterClrMapping/>
  </p:clrMapOvr>
  <p:transition spd="med" advTm="2978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2368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A cross-platform programming framework for heterogeneous parallel computing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Abstracts lower-level hardware functions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the same code to be used across different devices and vendors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</a:rPr>
              <a:t>Gives the ability to utilize different accelerators without use of vendor-specific languages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Provides models for memory and execution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</a:rPr>
              <a:t>Abstracts memory operations and code execution</a:t>
            </a: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CB81A2-4D5E-CA4B-0C23-AE91B2F94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25" y="2643430"/>
            <a:ext cx="3156235" cy="316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Architecture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OpenCL standard defines a single Host which controls multiple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FPGAs, etc.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Each Compute Device consists of one or more Compute Units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Such as cores in a CPU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Each Comput</a:t>
            </a:r>
            <a:r>
              <a:rPr lang="en-US" sz="1800" spc="-1" dirty="0">
                <a:solidFill>
                  <a:schemeClr val="tx1"/>
                </a:solidFill>
                <a:latin typeface="Arial"/>
              </a:rPr>
              <a:t>e Unit consists of multiple Processing Elements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spc="-1" dirty="0">
                <a:solidFill>
                  <a:srgbClr val="191EA2"/>
                </a:solidFill>
                <a:latin typeface="Arial"/>
                <a:ea typeface="Gill Sans Light"/>
              </a:rPr>
              <a:t>Components such as ALUs, on which work items are scheduled to run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A compute device may be a GPU. Its compute units would be the streaming multiprocessors inside the GPU. The streaming multiprocessors are themselves comprised of individual streaming processors, which serve as processing elements.</a:t>
            </a: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24401-0B63-D02C-75F9-DC11B8D44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8" y="3793474"/>
            <a:ext cx="4291584" cy="2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8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7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The Host uses OpenCL API to manage and interface with Compute Devices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CPUs, GPUs, FPGAs</a:t>
            </a:r>
            <a:endParaRPr lang="en-US" sz="18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Work is submitted to the Processing Elements in the form of “Kernels”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Written in an extension of C99, called OpenCL C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spc="-1" dirty="0">
                <a:solidFill>
                  <a:srgbClr val="191EA2"/>
                </a:solidFill>
                <a:latin typeface="Arial"/>
                <a:ea typeface="Gill Sans Light"/>
              </a:rPr>
              <a:t>C++ for OpenCL, a C++17-based language, can also be used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After submission, Kernels will execute in parallel with the host process</a:t>
            </a:r>
            <a:endParaRPr lang="en-US" sz="1800" spc="-1" dirty="0">
              <a:solidFill>
                <a:schemeClr val="tx1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spc="-1" dirty="0">
                <a:solidFill>
                  <a:schemeClr val="tx1"/>
                </a:solidFill>
                <a:latin typeface="Arial"/>
                <a:ea typeface="Gill Sans Light"/>
              </a:rPr>
              <a:t>Each item of execution is referred to as a “work-item” (CUDA threads)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Work-items are grouped together to form “work-groups” (thread blocks)</a:t>
            </a: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AC634F-F237-77B4-51AA-00AF8C798E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11" y="3623677"/>
            <a:ext cx="2914457" cy="25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7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Memory Model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8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90026" y="114876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chemeClr val="tx1"/>
                </a:solidFill>
                <a:latin typeface="Arial"/>
                <a:ea typeface="Gill Sans Light"/>
              </a:rPr>
              <a:t>The OpenCL memory model defines a hierarchy of memory types: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Host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only to the host CPU</a:t>
            </a:r>
            <a:endParaRPr lang="en-US" sz="20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Global/Constant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compute units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Local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all processing elements in a compute device</a:t>
            </a: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chemeClr val="tx1"/>
                </a:solidFill>
                <a:latin typeface="Arial"/>
                <a:ea typeface="Gill Sans Light"/>
              </a:rPr>
              <a:t>Private Memory</a:t>
            </a:r>
            <a:endParaRPr lang="en-US" sz="2000" b="0" strike="noStrike" spc="-1" dirty="0">
              <a:solidFill>
                <a:schemeClr val="tx1"/>
              </a:solidFill>
              <a:latin typeface="Arial"/>
              <a:ea typeface="Gill Sans Light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Available to a single processing element</a:t>
            </a: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endParaRPr lang="en-US" sz="1600" b="0" strike="noStrike" spc="-1" dirty="0">
              <a:solidFill>
                <a:srgbClr val="191EA2"/>
              </a:solidFill>
              <a:latin typeface="Arial"/>
              <a:ea typeface="Gill Sans Light"/>
            </a:endParaRPr>
          </a:p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9AA5F4-F0F0-003B-D923-9A9F49A0E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84" y="1634120"/>
            <a:ext cx="4115090" cy="35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8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56592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OpenCL Execution Sequence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9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lvl="1" indent="-40140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A complete sequence for executing an OpenCL program is: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Query for available OpenCL platforms and devices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 context for one or more OpenCL devices in a platform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and build programs for OpenCL devices in the context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Select kernels to execute from the programs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memory objects for kernels to operate 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Create command queues to execute commands on an OpenCL device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data transfer commands into the memory objects, if needed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kernels into the command queue for execution</a:t>
            </a:r>
          </a:p>
          <a:p>
            <a:pPr marL="457200" lvl="8" indent="-401400">
              <a:spcBef>
                <a:spcPts val="6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000" b="0" strike="noStrike" spc="-1" dirty="0">
                <a:solidFill>
                  <a:schemeClr val="tx1"/>
                </a:solidFill>
                <a:latin typeface="Arial"/>
              </a:rPr>
              <a:t>Enqueue commands to transfer data back to the host, if needed</a:t>
            </a:r>
            <a:endParaRPr lang="en-US" sz="20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6101</TotalTime>
  <Words>2054</Words>
  <Application>Microsoft Office PowerPoint</Application>
  <PresentationFormat>Widescreen</PresentationFormat>
  <Paragraphs>343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Consolas</vt:lpstr>
      <vt:lpstr>Gill Sans</vt:lpstr>
      <vt:lpstr>Gill Sans Light</vt:lpstr>
      <vt:lpstr>Helvetica</vt:lpstr>
      <vt:lpstr>Lucida Grande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Heterogeneous Computing</vt:lpstr>
      <vt:lpstr>Heterogeneous Computing Problems</vt:lpstr>
      <vt:lpstr>Heterogeneous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SYCL</vt:lpstr>
      <vt:lpstr>SYCL Flowchart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Philpot,Dylan Andrew</cp:lastModifiedBy>
  <cp:revision>224</cp:revision>
  <dcterms:created xsi:type="dcterms:W3CDTF">2017-01-16T21:37:43Z</dcterms:created>
  <dcterms:modified xsi:type="dcterms:W3CDTF">2023-03-04T17:28:54Z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