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5"/>
  </p:notesMasterIdLst>
  <p:sldIdLst>
    <p:sldId id="321" r:id="rId7"/>
    <p:sldId id="350" r:id="rId8"/>
    <p:sldId id="356" r:id="rId9"/>
    <p:sldId id="351" r:id="rId10"/>
    <p:sldId id="357" r:id="rId11"/>
    <p:sldId id="353" r:id="rId12"/>
    <p:sldId id="354" r:id="rId13"/>
    <p:sldId id="355" r:id="rId14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6"/>
            <p14:sldId id="351"/>
            <p14:sldId id="357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9" autoAdjust="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HLS Memory Models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993106" y="4267201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OpenCL Memory Layout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55397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lvl="2"/>
            <a:endParaRPr lang="en-US" sz="1400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endParaRPr lang="en-US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5B5DD-637F-2E22-25AB-419E288F0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5" y="1313662"/>
            <a:ext cx="5739903" cy="455547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ABA4B54-84C8-FA99-3C51-9CD522F5B733}"/>
              </a:ext>
            </a:extLst>
          </p:cNvPr>
          <p:cNvSpPr txBox="1">
            <a:spLocks/>
          </p:cNvSpPr>
          <p:nvPr/>
        </p:nvSpPr>
        <p:spPr>
          <a:xfrm>
            <a:off x="5747468" y="1836975"/>
            <a:ext cx="6100937" cy="4555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400" dirty="0"/>
              <a:t>Host Memory – only accessible on host processor </a:t>
            </a:r>
          </a:p>
          <a:p>
            <a:r>
              <a:rPr lang="en-US" sz="2400" dirty="0"/>
              <a:t>Global Memory – both host and device have read/write access</a:t>
            </a:r>
          </a:p>
          <a:p>
            <a:r>
              <a:rPr lang="en-US" sz="2400" dirty="0"/>
              <a:t>Local Memory – memory belonging to a single compute unit or workgroup</a:t>
            </a:r>
          </a:p>
          <a:p>
            <a:r>
              <a:rPr lang="en-US" sz="2400" dirty="0"/>
              <a:t>Private Memory – individual memory to a single work-item</a:t>
            </a:r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1D6683-97B0-4BBD-B6B8-F347507C6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B26D72-C4B7-4C3A-D2D4-1349EE34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Memory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CBBA7-C607-A5B9-3B64-4DC72A3B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9" y="1229136"/>
            <a:ext cx="1612640" cy="4625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07FEC-0279-FC3F-56EE-F6B5DEBA3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29" y="1585579"/>
            <a:ext cx="4539006" cy="4156408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EB2C1BC-5D18-C385-95A9-94C0C70C67E5}"/>
              </a:ext>
            </a:extLst>
          </p:cNvPr>
          <p:cNvSpPr/>
          <p:nvPr/>
        </p:nvSpPr>
        <p:spPr>
          <a:xfrm>
            <a:off x="1976855" y="3165101"/>
            <a:ext cx="1331832" cy="754043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PCIE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86C58CE-E6C2-995B-F3DE-94FE4B610C83}"/>
              </a:ext>
            </a:extLst>
          </p:cNvPr>
          <p:cNvSpPr txBox="1">
            <a:spLocks/>
          </p:cNvSpPr>
          <p:nvPr/>
        </p:nvSpPr>
        <p:spPr>
          <a:xfrm>
            <a:off x="7962951" y="1718440"/>
            <a:ext cx="3989524" cy="4609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sz="2400" dirty="0"/>
              <a:t>Local and Private memories within FPGA will usually be implemented using registers or </a:t>
            </a:r>
            <a:r>
              <a:rPr lang="en-US" sz="2400" dirty="0" err="1"/>
              <a:t>BlockRAMs</a:t>
            </a:r>
            <a:endParaRPr lang="en-US" sz="2400" dirty="0"/>
          </a:p>
          <a:p>
            <a:pPr marL="55397" indent="0">
              <a:buNone/>
            </a:pPr>
            <a:endParaRPr lang="en-US" sz="2400" dirty="0"/>
          </a:p>
          <a:p>
            <a:r>
              <a:rPr lang="en-US" sz="2400" dirty="0"/>
              <a:t>Global memory will likely be memory chips (ex: SDRAM) but may also be </a:t>
            </a:r>
            <a:r>
              <a:rPr lang="en-US" sz="2400" dirty="0" err="1"/>
              <a:t>BlockRAM</a:t>
            </a:r>
            <a:r>
              <a:rPr lang="en-US" sz="2400" dirty="0"/>
              <a:t> </a:t>
            </a:r>
          </a:p>
          <a:p>
            <a:pPr marL="55397" indent="0">
              <a:buFont typeface="Wingdings" panose="05000000000000000000" pitchFamily="2" charset="2"/>
              <a:buNone/>
            </a:pPr>
            <a:endParaRPr lang="en-US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339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8139157" cy="866180"/>
          </a:xfrm>
        </p:spPr>
        <p:txBody>
          <a:bodyPr/>
          <a:lstStyle/>
          <a:p>
            <a:r>
              <a:rPr lang="en-US" sz="4000" dirty="0"/>
              <a:t>FPGA Memory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5851" y="1075791"/>
            <a:ext cx="10757778" cy="5078791"/>
          </a:xfrm>
        </p:spPr>
        <p:txBody>
          <a:bodyPr/>
          <a:lstStyle/>
          <a:p>
            <a:r>
              <a:rPr lang="en-US" dirty="0"/>
              <a:t>A major bottleneck arises from transfers between global and kernel memory</a:t>
            </a:r>
          </a:p>
          <a:p>
            <a:r>
              <a:rPr lang="en-US" dirty="0"/>
              <a:t>Especially true when kernels have dependency on previous computation (kernel 1 must read then write before kernel 2 can read)</a:t>
            </a:r>
          </a:p>
          <a:p>
            <a:endParaRPr lang="en-US" dirty="0"/>
          </a:p>
          <a:p>
            <a:endParaRPr lang="en-US" dirty="0"/>
          </a:p>
          <a:p>
            <a:pPr marL="55397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1FC8-E76C-4666-7A0A-341D67B5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97" y="3471765"/>
            <a:ext cx="9302182" cy="23104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CFEE0-9585-2F12-5961-E7F4806B02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total number of global transfers can be reduced by using channel pipes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542642-A85A-38D2-B1B1-27C8B516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Using Pipes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E0A54-71FF-82C7-EF7D-AFF0EA04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78" y="2665594"/>
            <a:ext cx="8775509" cy="22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65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3937BE-3349-7806-D644-BA1F601C9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9931" y="1101945"/>
            <a:ext cx="11657824" cy="5078791"/>
          </a:xfrm>
        </p:spPr>
        <p:txBody>
          <a:bodyPr/>
          <a:lstStyle/>
          <a:p>
            <a:r>
              <a:rPr lang="en-US" dirty="0"/>
              <a:t>Single Task</a:t>
            </a:r>
          </a:p>
          <a:p>
            <a:pPr lvl="1"/>
            <a:r>
              <a:rPr lang="en-US" dirty="0"/>
              <a:t>Executes a single instance of a function on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Parallel For</a:t>
            </a:r>
          </a:p>
          <a:p>
            <a:pPr lvl="1"/>
            <a:r>
              <a:rPr lang="en-US" dirty="0"/>
              <a:t>Executes multiple instances based on a range parameter</a:t>
            </a:r>
          </a:p>
          <a:p>
            <a:pPr lvl="1"/>
            <a:r>
              <a:rPr lang="en-US" dirty="0"/>
              <a:t>Should not be thought of as a “for loop”</a:t>
            </a:r>
          </a:p>
          <a:p>
            <a:pPr lvl="1"/>
            <a:r>
              <a:rPr lang="en-US" dirty="0"/>
              <a:t>Multiple instances are run at the same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D868B5-F255-F229-67F9-681CFDD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Kernels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A1B8-E175-36CA-1A98-27A70F9A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747" y="1994116"/>
            <a:ext cx="3777923" cy="14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75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82D2B-3002-094A-837C-0F574FC4E8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Parallel for is the most common type of Kernel</a:t>
            </a:r>
          </a:p>
          <a:p>
            <a:r>
              <a:rPr lang="en-US" dirty="0"/>
              <a:t>Best at exploiting “embarrassing data parallelism”</a:t>
            </a:r>
          </a:p>
          <a:p>
            <a:pPr lvl="1"/>
            <a:r>
              <a:rPr lang="en-US" dirty="0"/>
              <a:t>Embarrassing parallelism requires little effort to separate tasks</a:t>
            </a:r>
          </a:p>
          <a:p>
            <a:pPr lvl="1"/>
            <a:r>
              <a:rPr lang="en-US" dirty="0"/>
              <a:t>Common when tasks have little to no dependency</a:t>
            </a:r>
          </a:p>
          <a:p>
            <a:pPr lvl="1"/>
            <a:r>
              <a:rPr lang="en-US" dirty="0"/>
              <a:t>Ex: Manipulating pixels in an image, matrix multiplication</a:t>
            </a:r>
          </a:p>
          <a:p>
            <a:r>
              <a:rPr lang="en-US" dirty="0"/>
              <a:t>Must specify ranges when calling parallel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DF18CF-8908-B61B-F480-08097730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54C9-8A8E-AF76-F77D-EA18E3240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8" b="4038"/>
          <a:stretch/>
        </p:blipFill>
        <p:spPr>
          <a:xfrm>
            <a:off x="7948247" y="3246797"/>
            <a:ext cx="3765454" cy="2948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190AA-D0F3-12D4-4DA3-4CDD3DB4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7" y="4403458"/>
            <a:ext cx="6998217" cy="6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347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D3AFAF-0251-7027-7900-7D702CB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on FPGA via SYCL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951DE2-D3C5-1C81-F42F-79BB097BB2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Spatial pipeline</a:t>
            </a:r>
          </a:p>
          <a:p>
            <a:pPr lvl="1"/>
            <a:r>
              <a:rPr lang="en-US" dirty="0"/>
              <a:t>We can fill a pipeline with different tasks of a kernel</a:t>
            </a:r>
          </a:p>
          <a:p>
            <a:pPr lvl="1"/>
            <a:r>
              <a:rPr lang="en-US" dirty="0"/>
              <a:t>Consider effects on clock frequency</a:t>
            </a:r>
          </a:p>
          <a:p>
            <a:pPr lvl="1"/>
            <a:r>
              <a:rPr lang="en-US" dirty="0"/>
              <a:t>Routing issues as placement increases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F7602-502C-862F-7D90-C69B8B6C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87" y="1960603"/>
            <a:ext cx="5598622" cy="40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391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4097</TotalTime>
  <Words>277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OpenCL Memory Layout </vt:lpstr>
      <vt:lpstr>FPGA Memory Layout</vt:lpstr>
      <vt:lpstr>FPGA Memory Considerations</vt:lpstr>
      <vt:lpstr>Memory Using Pipes</vt:lpstr>
      <vt:lpstr>Different Types of Kernels</vt:lpstr>
      <vt:lpstr>Parallel For</vt:lpstr>
      <vt:lpstr>Pipelining on FPGA via SYCL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Philpot,Dylan Andrew</cp:lastModifiedBy>
  <cp:revision>151</cp:revision>
  <dcterms:created xsi:type="dcterms:W3CDTF">2017-01-16T21:37:43Z</dcterms:created>
  <dcterms:modified xsi:type="dcterms:W3CDTF">2023-01-27T17:55:53Z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