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40"/>
  </p:notesMasterIdLst>
  <p:sldIdLst>
    <p:sldId id="321" r:id="rId7"/>
    <p:sldId id="350" r:id="rId8"/>
    <p:sldId id="259" r:id="rId9"/>
    <p:sldId id="257" r:id="rId10"/>
    <p:sldId id="258" r:id="rId11"/>
    <p:sldId id="383" r:id="rId12"/>
    <p:sldId id="384" r:id="rId13"/>
    <p:sldId id="385" r:id="rId14"/>
    <p:sldId id="386" r:id="rId15"/>
    <p:sldId id="393" r:id="rId16"/>
    <p:sldId id="394" r:id="rId17"/>
    <p:sldId id="396" r:id="rId18"/>
    <p:sldId id="395" r:id="rId19"/>
    <p:sldId id="260" r:id="rId20"/>
    <p:sldId id="261" r:id="rId21"/>
    <p:sldId id="262" r:id="rId22"/>
    <p:sldId id="263" r:id="rId23"/>
    <p:sldId id="264" r:id="rId24"/>
    <p:sldId id="388" r:id="rId25"/>
    <p:sldId id="266" r:id="rId26"/>
    <p:sldId id="267" r:id="rId27"/>
    <p:sldId id="268" r:id="rId28"/>
    <p:sldId id="389" r:id="rId29"/>
    <p:sldId id="270" r:id="rId30"/>
    <p:sldId id="271" r:id="rId31"/>
    <p:sldId id="272" r:id="rId32"/>
    <p:sldId id="390" r:id="rId33"/>
    <p:sldId id="274" r:id="rId34"/>
    <p:sldId id="391" r:id="rId35"/>
    <p:sldId id="276" r:id="rId36"/>
    <p:sldId id="277" r:id="rId37"/>
    <p:sldId id="278" r:id="rId38"/>
    <p:sldId id="392" r:id="rId39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50"/>
            <p14:sldId id="259"/>
            <p14:sldId id="257"/>
            <p14:sldId id="258"/>
            <p14:sldId id="383"/>
            <p14:sldId id="384"/>
            <p14:sldId id="385"/>
            <p14:sldId id="386"/>
            <p14:sldId id="393"/>
            <p14:sldId id="394"/>
            <p14:sldId id="396"/>
            <p14:sldId id="395"/>
            <p14:sldId id="260"/>
            <p14:sldId id="261"/>
            <p14:sldId id="262"/>
            <p14:sldId id="263"/>
            <p14:sldId id="264"/>
            <p14:sldId id="388"/>
            <p14:sldId id="266"/>
            <p14:sldId id="267"/>
            <p14:sldId id="268"/>
            <p14:sldId id="389"/>
            <p14:sldId id="270"/>
            <p14:sldId id="271"/>
            <p14:sldId id="272"/>
            <p14:sldId id="390"/>
            <p14:sldId id="274"/>
            <p14:sldId id="391"/>
            <p14:sldId id="276"/>
            <p14:sldId id="277"/>
            <p14:sldId id="278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482" dt="2023-01-27T19:51:57.30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 autoAdjust="0"/>
    <p:restoredTop sz="94626" autoAdjust="0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custSel addSld delSld modSld modSection">
      <pc:chgData name="Woodward, Cale" userId="e20533ad-01a2-4015-a60e-3fb30981d184" providerId="ADAL" clId="{F75FAB4C-AA88-3C4A-BECA-7495D1BBCA81}" dt="2023-01-27T19:51:57.303" v="854"/>
      <pc:docMkLst>
        <pc:docMk/>
      </pc:docMkLst>
      <pc:sldChg chg="modSp mod">
        <pc:chgData name="Woodward, Cale" userId="e20533ad-01a2-4015-a60e-3fb30981d184" providerId="ADAL" clId="{F75FAB4C-AA88-3C4A-BECA-7495D1BBCA81}" dt="2023-01-23T18:03:11.612" v="53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3T18:03:11.612" v="53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modAnim">
        <pc:chgData name="Woodward, Cale" userId="e20533ad-01a2-4015-a60e-3fb30981d184" providerId="ADAL" clId="{F75FAB4C-AA88-3C4A-BECA-7495D1BBCA81}" dt="2023-01-27T17:43:02.871" v="348" actId="1076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17:42:35.629" v="346" actId="1076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7T19:51:57.303" v="854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7T17:45:59.696" v="535" actId="1035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19:49:23.257" v="837" actId="1076"/>
          <ac:spMkLst>
            <pc:docMk/>
            <pc:sldMk cId="703463710" sldId="394"/>
            <ac:spMk id="27" creationId="{50FB8F44-CC18-AD50-E015-191B9F823F11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mod">
        <pc:chgData name="Woodward, Cale" userId="e20533ad-01a2-4015-a60e-3fb30981d184" providerId="ADAL" clId="{F75FAB4C-AA88-3C4A-BECA-7495D1BBCA81}" dt="2023-01-27T17:49:26.740" v="625" actId="14100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">
        <pc:chgData name="Woodward, Cale" userId="e20533ad-01a2-4015-a60e-3fb30981d184" providerId="ADAL" clId="{F75FAB4C-AA88-3C4A-BECA-7495D1BBCA81}" dt="2023-01-27T19:42:17.833" v="737" actId="2890"/>
        <pc:sldMkLst>
          <pc:docMk/>
          <pc:sldMk cId="126473200" sldId="3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Reconfigurable Computing 2</a:t>
            </a:r>
          </a:p>
          <a:p>
            <a:pPr marL="223221" indent="0" algn="ctr">
              <a:buNone/>
            </a:pPr>
            <a:r>
              <a:rPr lang="en-US" sz="2400" u="sng" dirty="0"/>
              <a:t>Introduction to SYCL and DPC++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00806-B172-C4CA-3FFB-530F1FD3FBD0}"/>
              </a:ext>
            </a:extLst>
          </p:cNvPr>
          <p:cNvGrpSpPr/>
          <p:nvPr/>
        </p:nvGrpSpPr>
        <p:grpSpPr>
          <a:xfrm>
            <a:off x="8933489" y="1215348"/>
            <a:ext cx="1829123" cy="1370221"/>
            <a:chOff x="6568905" y="2570082"/>
            <a:chExt cx="4567868" cy="171783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7B5F77-46D1-19F6-E8C7-A2A3027A07D4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5BDDD-EFA2-70B2-D37B-81EBACB5E024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FPGA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3609CD-2216-CFD3-AD4C-2A1A6E8ABBCC}"/>
              </a:ext>
            </a:extLst>
          </p:cNvPr>
          <p:cNvGrpSpPr/>
          <p:nvPr/>
        </p:nvGrpSpPr>
        <p:grpSpPr>
          <a:xfrm>
            <a:off x="8933488" y="4654126"/>
            <a:ext cx="1829123" cy="1370221"/>
            <a:chOff x="6568905" y="2570083"/>
            <a:chExt cx="4567868" cy="1717836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9DFA540-E794-359A-5F24-3478122F5204}"/>
                </a:ext>
              </a:extLst>
            </p:cNvPr>
            <p:cNvSpPr/>
            <p:nvPr/>
          </p:nvSpPr>
          <p:spPr>
            <a:xfrm>
              <a:off x="6568905" y="2570083"/>
              <a:ext cx="4567868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35041-E21D-D7F5-DA34-2F67D844DA76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AI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3545"/>
            <a:ext cx="4990965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chooses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from available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accelerator devices using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</a:rPr>
              <a:t>‘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device_selector</a:t>
            </a:r>
            <a:r>
              <a:rPr lang="en-US" sz="2400" dirty="0">
                <a:solidFill>
                  <a:srgbClr val="000000"/>
                </a:solidFill>
              </a:rPr>
              <a:t>’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class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1BF01E-1473-960B-FCC9-763F77E65F5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425692" y="1894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DABF2C-A778-7DFD-F4AE-6C76A25C6049}"/>
              </a:ext>
            </a:extLst>
          </p:cNvPr>
          <p:cNvCxnSpPr>
            <a:cxnSpLocks/>
          </p:cNvCxnSpPr>
          <p:nvPr/>
        </p:nvCxnSpPr>
        <p:spPr>
          <a:xfrm>
            <a:off x="7425691" y="1882794"/>
            <a:ext cx="0" cy="347410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DAA99-F782-3D6A-9B36-A2AD84FC3674}"/>
              </a:ext>
            </a:extLst>
          </p:cNvPr>
          <p:cNvCxnSpPr/>
          <p:nvPr/>
        </p:nvCxnSpPr>
        <p:spPr>
          <a:xfrm flipH="1" flipV="1">
            <a:off x="7425691" y="5356901"/>
            <a:ext cx="1507797" cy="5558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2E198-F13E-757E-55DB-2256A07A4A3D}"/>
              </a:ext>
            </a:extLst>
          </p:cNvPr>
          <p:cNvCxnSpPr>
            <a:cxnSpLocks/>
          </p:cNvCxnSpPr>
          <p:nvPr/>
        </p:nvCxnSpPr>
        <p:spPr>
          <a:xfrm>
            <a:off x="2434726" y="3622625"/>
            <a:ext cx="6498762" cy="1"/>
          </a:xfrm>
          <a:prstGeom prst="line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C2B9BEF-A3EB-CF9B-A054-CE617BA08B69}"/>
              </a:ext>
            </a:extLst>
          </p:cNvPr>
          <p:cNvSpPr/>
          <p:nvPr/>
        </p:nvSpPr>
        <p:spPr>
          <a:xfrm>
            <a:off x="8933488" y="2934737"/>
            <a:ext cx="1829123" cy="1370221"/>
          </a:xfrm>
          <a:prstGeom prst="roundRect">
            <a:avLst/>
          </a:prstGeom>
          <a:noFill/>
          <a:ln w="762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602305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57397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establishes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layer to give instructions to and receive feedback from the device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109924"/>
            <a:ext cx="1770056" cy="658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Queue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68899B-C267-3455-91FF-FD93B76942EE}"/>
              </a:ext>
            </a:extLst>
          </p:cNvPr>
          <p:cNvCxnSpPr>
            <a:stCxn id="26" idx="1"/>
            <a:endCxn id="14" idx="3"/>
          </p:cNvCxnSpPr>
          <p:nvPr/>
        </p:nvCxnSpPr>
        <p:spPr>
          <a:xfrm flipH="1">
            <a:off x="2434726" y="2439092"/>
            <a:ext cx="2364354" cy="118075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79C3C-64B9-4C1C-64D5-9130BEA735BE}"/>
              </a:ext>
            </a:extLst>
          </p:cNvPr>
          <p:cNvCxnSpPr>
            <a:cxnSpLocks/>
            <a:stCxn id="26" idx="3"/>
            <a:endCxn id="13" idx="1"/>
          </p:cNvCxnSpPr>
          <p:nvPr/>
        </p:nvCxnSpPr>
        <p:spPr>
          <a:xfrm>
            <a:off x="6569136" y="2439092"/>
            <a:ext cx="2364353" cy="1180756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FB8F44-CC18-AD50-E015-191B9F823F11}"/>
              </a:ext>
            </a:extLst>
          </p:cNvPr>
          <p:cNvSpPr/>
          <p:nvPr/>
        </p:nvSpPr>
        <p:spPr>
          <a:xfrm>
            <a:off x="1490631" y="3390719"/>
            <a:ext cx="1829123" cy="4199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C[</a:t>
            </a:r>
            <a:r>
              <a:rPr lang="en-US" sz="18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i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] = A[</a:t>
            </a:r>
            <a:r>
              <a:rPr lang="en-US" sz="18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i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] + B[</a:t>
            </a:r>
            <a:r>
              <a:rPr lang="en-US" sz="1800" dirty="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i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rPr>
              <a:t>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 pitchFamily="2" charset="0"/>
              <a:ea typeface="Gill Sans"/>
              <a:cs typeface="Gill Sans"/>
              <a:sym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46371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 L 0.19635 -0.16944 " pathEditMode="relative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35 -0.16944 L 0.34153 -0.1694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53 -0.16944 L 0.53541 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7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26DB57-F57F-6B94-3B67-59A589AFCC20}"/>
              </a:ext>
            </a:extLst>
          </p:cNvPr>
          <p:cNvGrpSpPr/>
          <p:nvPr/>
        </p:nvGrpSpPr>
        <p:grpSpPr>
          <a:xfrm>
            <a:off x="605603" y="2248246"/>
            <a:ext cx="1829123" cy="2743200"/>
            <a:chOff x="6568905" y="2570082"/>
            <a:chExt cx="4567868" cy="171783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CE94C66-5E3F-A3BE-AADD-954743520CD5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9FCAAF-7BC4-5799-15BE-833D8352608F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2570617"/>
              <a:ext cx="4567868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986453"/>
            <a:ext cx="57397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establishes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layer to give instructions to and receive feedback from the device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833405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04182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Queue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0AC861-E617-EADE-FC89-FFD96F326C23}"/>
              </a:ext>
            </a:extLst>
          </p:cNvPr>
          <p:cNvSpPr/>
          <p:nvPr/>
        </p:nvSpPr>
        <p:spPr>
          <a:xfrm>
            <a:off x="9161290" y="4183598"/>
            <a:ext cx="1373520" cy="522129"/>
          </a:xfrm>
          <a:prstGeom prst="roundRect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 pitchFamily="2" charset="0"/>
                <a:ea typeface="Gill Sans"/>
                <a:cs typeface="Gill Sans"/>
                <a:sym typeface="Gill Sans"/>
              </a:rPr>
              <a:t>Memory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73200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DF680B-A024-F261-EBED-E6DB90676548}"/>
              </a:ext>
            </a:extLst>
          </p:cNvPr>
          <p:cNvGrpSpPr/>
          <p:nvPr/>
        </p:nvGrpSpPr>
        <p:grpSpPr>
          <a:xfrm>
            <a:off x="605604" y="2248247"/>
            <a:ext cx="1829123" cy="2743200"/>
            <a:chOff x="6568905" y="2570082"/>
            <a:chExt cx="4567868" cy="171783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0B025C7-4243-CAD7-41E6-6ADDF17DECCF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AA32AB-0D8A-2438-3D6B-E7A8AAD6A754}"/>
                </a:ext>
              </a:extLst>
            </p:cNvPr>
            <p:cNvSpPr txBox="1"/>
            <p:nvPr/>
          </p:nvSpPr>
          <p:spPr>
            <a:xfrm>
              <a:off x="6568905" y="3131482"/>
              <a:ext cx="4567867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Host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0AE0E8-72CE-7125-7040-98B24DEBC7B0}"/>
              </a:ext>
            </a:extLst>
          </p:cNvPr>
          <p:cNvGrpSpPr/>
          <p:nvPr/>
        </p:nvGrpSpPr>
        <p:grpSpPr>
          <a:xfrm>
            <a:off x="8933489" y="2934737"/>
            <a:ext cx="1829123" cy="1370221"/>
            <a:chOff x="6568905" y="2570082"/>
            <a:chExt cx="4567868" cy="17178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A2662B4-690D-94A7-2D58-C99D3391BE5B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1F333-1554-DC16-FCD0-6A470DC594E9}"/>
                </a:ext>
              </a:extLst>
            </p:cNvPr>
            <p:cNvSpPr txBox="1"/>
            <p:nvPr/>
          </p:nvSpPr>
          <p:spPr>
            <a:xfrm>
              <a:off x="6568905" y="3056004"/>
              <a:ext cx="4567868" cy="745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5DE1A1-E7FF-602A-ABDE-D627CD935F18}"/>
              </a:ext>
            </a:extLst>
          </p:cNvPr>
          <p:cNvSpPr txBox="1"/>
          <p:nvPr/>
        </p:nvSpPr>
        <p:spPr>
          <a:xfrm>
            <a:off x="605604" y="1171119"/>
            <a:ext cx="59339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Host transfers data to and from the device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E87B6-502B-3D3B-9931-F5F14C950A0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34727" y="3619847"/>
            <a:ext cx="6498762" cy="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1CEAC-554F-8A81-44E3-6D8FED05E6B7}"/>
              </a:ext>
            </a:extLst>
          </p:cNvPr>
          <p:cNvGrpSpPr/>
          <p:nvPr/>
        </p:nvGrpSpPr>
        <p:grpSpPr>
          <a:xfrm>
            <a:off x="8933489" y="2248246"/>
            <a:ext cx="1829123" cy="2743200"/>
            <a:chOff x="6568905" y="2570082"/>
            <a:chExt cx="4567868" cy="171783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4D66F00-D389-5FEE-8AE0-24D08C49A0AE}"/>
                </a:ext>
              </a:extLst>
            </p:cNvPr>
            <p:cNvSpPr/>
            <p:nvPr/>
          </p:nvSpPr>
          <p:spPr>
            <a:xfrm>
              <a:off x="6568906" y="2570082"/>
              <a:ext cx="4567867" cy="1717836"/>
            </a:xfrm>
            <a:prstGeom prst="roundRect">
              <a:avLst/>
            </a:prstGeom>
            <a:solidFill>
              <a:schemeClr val="bg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623981-7F28-6C63-FC13-ECB24D181200}"/>
                </a:ext>
              </a:extLst>
            </p:cNvPr>
            <p:cNvSpPr txBox="1"/>
            <p:nvPr/>
          </p:nvSpPr>
          <p:spPr>
            <a:xfrm>
              <a:off x="6568905" y="2689593"/>
              <a:ext cx="4567868" cy="3726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57200" latinLnBrk="1" hangingPunct="0"/>
              <a:r>
                <a:rPr lang="en-US" sz="3200" dirty="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rPr>
                <a:t>GPU</a:t>
              </a:r>
            </a:p>
          </p:txBody>
        </p:sp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8CDEC4A-1B9E-D927-2A7B-27329764D602}"/>
              </a:ext>
            </a:extLst>
          </p:cNvPr>
          <p:cNvSpPr/>
          <p:nvPr/>
        </p:nvSpPr>
        <p:spPr>
          <a:xfrm>
            <a:off x="8963022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B539E83-0D8B-240F-A229-EBDDBA31C2B1}"/>
              </a:ext>
            </a:extLst>
          </p:cNvPr>
          <p:cNvSpPr/>
          <p:nvPr/>
        </p:nvSpPr>
        <p:spPr>
          <a:xfrm>
            <a:off x="635137" y="4047391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Mem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673CDDD-C720-AE49-FB97-61A93F03108C}"/>
              </a:ext>
            </a:extLst>
          </p:cNvPr>
          <p:cNvSpPr/>
          <p:nvPr/>
        </p:nvSpPr>
        <p:spPr>
          <a:xfrm>
            <a:off x="4799080" y="204182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Queue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9158A0-6A20-C0FB-76A0-CC4A7AE87382}"/>
              </a:ext>
            </a:extLst>
          </p:cNvPr>
          <p:cNvSpPr/>
          <p:nvPr/>
        </p:nvSpPr>
        <p:spPr>
          <a:xfrm>
            <a:off x="4769546" y="4094950"/>
            <a:ext cx="1770056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Buffer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D19145-1EA6-B831-6B8C-ED92F36825B6}"/>
              </a:ext>
            </a:extLst>
          </p:cNvPr>
          <p:cNvSpPr/>
          <p:nvPr/>
        </p:nvSpPr>
        <p:spPr>
          <a:xfrm>
            <a:off x="4542154" y="5077003"/>
            <a:ext cx="2283908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Accessor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133796"/>
      </p:ext>
    </p:extLst>
  </p:cSld>
  <p:clrMapOvr>
    <a:masterClrMapping/>
  </p:clrMapOvr>
  <p:transition spd="med" advTm="297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Abstractions used for submitting work to a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Bound to a single device upon creation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is selected via device_selector class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allow selector to select from a class of devices or write custom 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Tasks submitted to queue are offloaded to device when conditions are met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continues execution of the program after submission to the queue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execution can be in-order or out-of-order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Out-of-order by default, execution order determined by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the in-order property for implicit dependency specification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</a:rPr>
              <a:t>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auto q = sycl::queue(sycl::default_selector());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//select default device for queue (CPU usually)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q.submit([&amp;](sycl::handler &amp;cgh) { auto os = sycl::stream{128, 128, cgh};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//define the queue interface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cgh.single_task&lt;class hello_world&gt;([=] { os &lt;&lt; "Hello World!\n"; })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//submit task to queue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	q.wait(); </a:t>
            </a: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//wait for all queued tasks to finish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Queues Example	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abstractions of a certain C++ type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scalar data types, vectors, or other user-defined class/structure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Must not require the use of copy constructors for copying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Represent data objects, not memory addresses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Cannot be accessed like C++ arrays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must be used to read from and write to buffers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single buffer may be distributed across multiple locations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Between discrete memory locations and devices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An empty buffer may be created by specifying a range for size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later be initialized before the buffer can be read from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Existing host data may be used to initialize a new buffer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Accomplished by invoking a constructor that takes a pointer to an existing host allocation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also be created from existing cl_mem objects if using OpenCL compatibility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A65D"/>
                </a:solidFill>
                <a:latin typeface="Arial"/>
              </a:rPr>
              <a:t>// Create a buffer of 2x5 ints using the default allocator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2, buffer_allocator&gt; b1{range&lt;2&gt;{2,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2x5 ints using the default allocator and CTAD for range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buffer&lt;int, 2&gt; b2{range{2, 5}};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default-constructed std::allocator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b3{range{20}};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// Create a buffer of 20 floats using a passed-in allocator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std::allocator&lt;float&gt; myFloatAlloc;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buffer&lt;float, 1, std::allocator&lt;float&gt;&gt; b4{range(20), myFloatAlloc};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Buffers Examples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way in which to read from or write to buffers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Can be instantiated with read, write, or read_write access modes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 are read_write by default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Using appropriate access modes is important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Provides implicit information used to help the runtime manage memory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read mode tells the runtime that it does not need to copy memory back to the host, as the device has not changed it.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Appropriate use of access modes will help the runtime optimize kernel scheduling and data migration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Objects that specify a task and its dependencies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Typically in the form of C++ Lambda functions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only parameter is a reference to a </a:t>
            </a: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handler 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object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Passed as an argument to a queue object’s submit() function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 structure: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Exactly one action (and no more)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Either device code submitted for execution or manual memory operations such as </a:t>
            </a:r>
            <a:r>
              <a:rPr lang="en-US" sz="14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copy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 code that defines dependencies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Restricts when asynchronous execution of the submitted work can begin. For example: creation of accessors or buffers</a:t>
            </a:r>
            <a:endParaRPr lang="en-US" sz="14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Command Groups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Why should you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pPr marL="55397" indent="0">
              <a:buNone/>
            </a:pPr>
            <a:r>
              <a:rPr lang="en-US" u="sng" dirty="0"/>
              <a:t>Goal</a:t>
            </a:r>
            <a:r>
              <a:rPr lang="en-US" dirty="0"/>
              <a:t> - offload computations to accelerator device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Problem</a:t>
            </a:r>
            <a:r>
              <a:rPr lang="en-US" dirty="0"/>
              <a:t> - different devices typically require specific programming languages</a:t>
            </a:r>
          </a:p>
          <a:p>
            <a:pPr marL="55397" indent="0">
              <a:buNone/>
            </a:pPr>
            <a:endParaRPr lang="en-US" dirty="0"/>
          </a:p>
          <a:p>
            <a:pPr marL="55397" indent="0">
              <a:buNone/>
            </a:pPr>
            <a:r>
              <a:rPr lang="en-US" u="sng" dirty="0"/>
              <a:t>Solution</a:t>
            </a:r>
            <a:r>
              <a:rPr lang="en-US" dirty="0"/>
              <a:t> - single-source code that can target multiple types of devices</a:t>
            </a:r>
          </a:p>
          <a:p>
            <a:pPr marL="55397" indent="0">
              <a:buNone/>
            </a:pPr>
            <a:endParaRPr lang="en-US" sz="2000" dirty="0"/>
          </a:p>
          <a:p>
            <a:pPr marL="55397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895121"/>
      </p:ext>
    </p:extLst>
  </p:cSld>
  <p:clrMapOvr>
    <a:masterClrMapping/>
  </p:clrMapOvr>
  <p:transition spd="med" advTm="2978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Q.submit([&amp;](handler&amp; h) {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function called on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accessor acc{ B, h };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host code defining accessor, setting up dependencies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h.parallel_for(size, [=](</a:t>
            </a:r>
            <a:r>
              <a:rPr lang="en-US" sz="2000" b="0" strike="noStrike" spc="-1">
                <a:solidFill>
                  <a:srgbClr val="0000FF"/>
                </a:solidFill>
                <a:latin typeface="Arial"/>
                <a:ea typeface="Gill Sans Light"/>
              </a:rPr>
              <a:t>auto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&amp; idx)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	acc[idx] = idx;				</a:t>
            </a:r>
            <a:r>
              <a:rPr lang="en-US" sz="2000" b="0" strike="noStrike" spc="-1">
                <a:solidFill>
                  <a:srgbClr val="008000"/>
                </a:solidFill>
                <a:latin typeface="Arial"/>
                <a:ea typeface="Gill Sans Light"/>
              </a:rPr>
              <a:t>// Device code to be run when runtime dependencies are met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	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});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Source: Data Parallel C++, James Reinders et al. pg. 27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Work Submission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Running heterogeneous computing systems efficiently requires careful handling of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must be available for accelerator execution as promptly as possible as any idle time is wasted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There are two methods for managing data in DPC++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Unified Shared Memory (USM)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Buffers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code requires data as input and may output its own data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Devices may have their own distinct memory which cannot be accessed by the host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Proper data management deals with the safe and efficient storage and movement of data between memory pools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Remote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another device’s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Very slow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Local Accesses</a:t>
            </a: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are accesses to data in directly-attached memory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than remote accesses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It is desirable for a device to utilize local memory for computation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May require manual movement of data between memory pools to ensure data is in local scope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2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Management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between tasks may be implicit or explicit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dependency refers to dependency between computations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Most relevant to code utilizing USM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using events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dependency refers to dependency between data accesses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Relevant to code utilizing buffers for data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Dependencies specified through accessors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Dependency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Memory Management can be either implicit or explicit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Explicitly copied within the program itself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Implicitly copied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Handled automatically by the runtime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Simple and safe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Often at the cost of potential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Explicit Memory Management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Defined manually by the programmer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May be optimized for better performance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For example: transfer data while device is busy with execution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Time consuming and error prone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Should be reserved for the most performance-critical areas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Implicit vs Explicit Memory Management</a:t>
            </a:r>
            <a:endParaRPr lang="en-US" sz="3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Different tasks may depend on one another’s data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exists in one of three forms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Read-after-write: Task B must wait for Task A to read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Write-after-read: Task B must wait for Task A to write before it can read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Write-after-write: Task B must wait for Task A to write before it can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These relationships are specified implicitly via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Accessor access modes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Task ordering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If two accessors exist for the same data, whichever task is submitted first will be executed first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An implicit dependency is created based on the types of access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Data Dependency (Implicit)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vector_addition_with_dependency.cpp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https://github.com/BenjaminMFindley/Reconfig-2-SYCL-DPCPP/blob/main/Examples/vector_addition/vector_addition_with_dependency.cpp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queue’s submit() function returns an </a:t>
            </a:r>
            <a:r>
              <a:rPr lang="en-US" sz="2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event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Event objects can be captured and referenced for other purposes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wait()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depends_on() is a handler function used to specify dependency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Specifies events on which the current operation depends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Takes an event or vector of events as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Will wait until all specified events have finished before continuing execution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Computational Dependency (Explicit)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71440" y="1116000"/>
            <a:ext cx="11657520" cy="51732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Pointer-based memory management system, 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similar to C/C++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malloc()</a:t>
            </a: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 or </a:t>
            </a:r>
            <a:r>
              <a:rPr lang="en-US" sz="1800" b="0" i="1" strike="noStrike" spc="-1">
                <a:solidFill>
                  <a:srgbClr val="191EA2"/>
                </a:solidFill>
                <a:latin typeface="Arial"/>
                <a:ea typeface="Gill Sans Light"/>
              </a:rPr>
              <a:t>new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a unified virtual memory space shared between host and devices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 pointer is valid both on the host and any devices, so no translation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Defines three types of allocation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Explicit, accomplished via memcpy() function as part of the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queue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and </a:t>
            </a:r>
            <a:r>
              <a:rPr lang="en-US" sz="1200" b="0" i="1" strike="noStrike" spc="-1">
                <a:solidFill>
                  <a:srgbClr val="000000"/>
                </a:solidFill>
                <a:latin typeface="Arial"/>
                <a:ea typeface="Gill Sans Light"/>
              </a:rPr>
              <a:t>handler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 classes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Located on device-attached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Only accessible via device. Data must be copied explicitly to move between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Data accessed on host memory by devices does not transfer into local device memory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427040" lvl="3" indent="-266400">
              <a:lnSpc>
                <a:spcPct val="100000"/>
              </a:lnSpc>
              <a:spcBef>
                <a:spcPts val="300"/>
              </a:spcBef>
              <a:buClr>
                <a:srgbClr val="7030A0"/>
              </a:buClr>
              <a:buFont typeface="Wingdings" charset="2"/>
              <a:buChar char=""/>
            </a:pPr>
            <a:r>
              <a:rPr lang="en-US" sz="1100" b="0" strike="noStrike" spc="-1">
                <a:solidFill>
                  <a:srgbClr val="7030A0"/>
                </a:solidFill>
                <a:latin typeface="Arial"/>
                <a:ea typeface="Gill Sans Light"/>
              </a:rPr>
              <a:t>Sent via bus such as PCI-E</a:t>
            </a:r>
            <a:endParaRPr lang="en-US" sz="1100" b="0" strike="noStrike" spc="-1">
              <a:solidFill>
                <a:srgbClr val="00B05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Shared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Implicit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Accessible via both host and device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Can migrate between host and device, allowing for faster execution on device. Occurs automatically via runtime</a:t>
            </a:r>
            <a:endParaRPr lang="en-US" sz="12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 allocations are performed by the host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Universal Shared Memory (USM)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vector_addition_usm.cpp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https://github.com/BenjaminMFindley/Reconfig-2-SYCL-DPCPP/blob/main/Examples/vector_addition/vector_addition_usm.cpp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Why use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7DA44C92-6FC0-4201-A26A-5108E44D1BA2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Many different devices are used for workload acceleration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Writing custom-tailored code for accelerators is not flexible or distributable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cannot be shared or re-used with other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may need to be entirely re-written if changing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SYCL allows for one higher-level code base to be run on a variety of devices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The same code can be re-used on different devices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Code can be more easily tweaked for different applications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Libraries contain pre-written code custom-made for each architecture</a:t>
            </a:r>
            <a:endParaRPr lang="en-US" sz="1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Every high-level function call is optimized for each supported device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Performance theoretically equivalent to writing lower-level code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Much faster to write than lower-level code, especially RTL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46188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Default selector chooses most capable device at runtime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selector classes exist to choose from specific class of device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gpu_selector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cpu_selector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accelerator_selector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fpga_selector exists via intel extension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Useful for quick development, but typically want specific device for a task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Custom selectors created by extending device_selector base class</a:t>
            </a:r>
            <a:endParaRPr lang="en-US" sz="24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virtual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int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operator()(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device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&amp;</a:t>
            </a:r>
            <a:r>
              <a:rPr lang="en-US" sz="2000" b="0" strike="noStrike" spc="-1">
                <a:solidFill>
                  <a:srgbClr val="000080"/>
                </a:solidFill>
                <a:latin typeface="Consolas"/>
                <a:ea typeface="Gill Sans Light"/>
              </a:rPr>
              <a:t>dev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)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365C0"/>
                </a:solidFill>
                <a:latin typeface="Consolas"/>
                <a:ea typeface="Gill Sans Light"/>
              </a:rPr>
              <a:t>const</a:t>
            </a: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A31515"/>
                </a:solidFill>
                <a:latin typeface="Consolas"/>
                <a:ea typeface="Gill Sans Light"/>
              </a:rPr>
              <a:t>		</a:t>
            </a:r>
            <a:r>
              <a:rPr lang="en-US" sz="2000" b="0" strike="noStrike" spc="-1">
                <a:solidFill>
                  <a:srgbClr val="00882B"/>
                </a:solidFill>
                <a:latin typeface="Consolas"/>
                <a:ea typeface="Gill Sans Light"/>
              </a:rPr>
              <a:t>/* Device selection logic */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Gill Sans Light"/>
              </a:rPr>
              <a:t>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operator() is key to device selection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Runs on each available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Returns an integer score for each device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 which returns highest score is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Devices which return negative scores will never be selected</a:t>
            </a:r>
            <a:endParaRPr lang="en-US" sz="1800" b="0" strike="noStrike" spc="-1">
              <a:solidFill>
                <a:srgbClr val="7030A0"/>
              </a:solidFill>
              <a:latin typeface="Arial"/>
            </a:endParaRPr>
          </a:p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User is free to define any logic for scoring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Allows for arbitrarily complex device selection logic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 simple cases, selecting based on device name or vendor is sufficient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class my_selector : public device_selector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public: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int operator()(const device &amp;dev) const override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if (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dev.get_info&lt;info::device::name&gt;().find("Arria") != std::string::npos &amp;&amp;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dev.get_info&lt;info::device::vendor&gt;().find("Intel") != std::string::npos) {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	return 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	return -1;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	}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strike="noStrike" spc="-1">
                <a:solidFill>
                  <a:srgbClr val="0365C0"/>
                </a:solidFill>
                <a:latin typeface="Arial"/>
                <a:ea typeface="Gill Sans Light"/>
              </a:rPr>
              <a:t>};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r>
              <a:rPr lang="en-US" sz="2000" b="0" i="1" strike="noStrike" spc="-1">
                <a:solidFill>
                  <a:srgbClr val="0365C0"/>
                </a:solidFill>
                <a:latin typeface="Arial"/>
                <a:ea typeface="Gill Sans Light"/>
              </a:rPr>
              <a:t>Source: Data Parallel C++, James Reinders et al. pg. 46</a:t>
            </a:r>
            <a:endParaRPr lang="en-US" sz="2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Custom Device Selection Example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271440" y="1116000"/>
            <a:ext cx="11657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vector_addition_with_timing.cpp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4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https://github.com/BenjaminMFindley/Reconfig-2-SYCL-DPCPP/blob/main/Examples/vector_addition/vector_addition_with_timing.cpp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1526760" y="0"/>
            <a:ext cx="941472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Example</a:t>
            </a:r>
            <a:endParaRPr lang="en-US" sz="44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SYCL?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SYCL</a:t>
            </a:r>
            <a:endParaRPr lang="en-US" sz="2800" b="0" strike="noStrike" spc="-1" dirty="0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An abstraction layer that builds upon OpenCL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Framework for programming heterogeneous platforms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Allows for data parallel programming for C++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Higher level than OpenCL but has seamless integration with OpenCL and C++ libraries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Targets a variety of hardware accelerators using a unified, high-level programming language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CPUs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GPUs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Gill Sans Light"/>
              </a:rPr>
              <a:t>FPGAs</a:t>
            </a:r>
            <a:endParaRPr lang="en-US" sz="1600" b="0" strike="noStrike" spc="-1" dirty="0">
              <a:solidFill>
                <a:srgbClr val="7030A0"/>
              </a:solidFill>
              <a:latin typeface="Arial"/>
            </a:endParaRPr>
          </a:p>
          <a:p>
            <a:pPr marL="803160">
              <a:lnSpc>
                <a:spcPct val="100000"/>
              </a:lnSpc>
              <a:spcBef>
                <a:spcPts val="300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 dirty="0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626840" y="0"/>
            <a:ext cx="7306200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191EA2"/>
                </a:solidFill>
                <a:latin typeface="Arial"/>
                <a:ea typeface="Gill Sans Light"/>
              </a:rPr>
              <a:t>What is DPC++?</a:t>
            </a:r>
            <a:endParaRPr lang="en-US" sz="4000" b="0" strike="noStrike" spc="-1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051240" y="6510240"/>
            <a:ext cx="89280" cy="1944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02EEC6A9-9BE5-4B30-999D-2BCC4AD3A73E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>
              <a:latin typeface="Times New Roman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626840" y="1051920"/>
            <a:ext cx="8912520" cy="50785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marL="457200" indent="-401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Data Parallel C++</a:t>
            </a:r>
            <a:endParaRPr lang="en-US" sz="2800" b="0" strike="noStrike" spc="-1">
              <a:solidFill>
                <a:srgbClr val="191EA2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Extends the SYCL framework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The programming language used to write SYCL programs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Open source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Aims to become a core SYCL extension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Incorporates SYCL standard for data parallelism and heterogeneous programming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Very similar to C++ but with extra functionality for data parallelism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pPr marL="743040" lvl="1" indent="-280800">
              <a:lnSpc>
                <a:spcPct val="100000"/>
              </a:lnSpc>
              <a:spcBef>
                <a:spcPts val="300"/>
              </a:spcBef>
              <a:buClr>
                <a:srgbClr val="191EA2"/>
              </a:buClr>
              <a:buSzPct val="5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191EA2"/>
                </a:solidFill>
                <a:latin typeface="Arial"/>
                <a:ea typeface="Gill Sans Light"/>
              </a:rPr>
              <a:t>Offloads computation from host computer to accelerator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85760" lvl="2" indent="-2822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Gill Sans Light"/>
              </a:rPr>
              <a:t>Programmer specifies which code to offload to which accelerator in code</a:t>
            </a:r>
            <a:endParaRPr lang="en-US" sz="1600" b="0" strike="noStrike" spc="-1">
              <a:solidFill>
                <a:srgbClr val="7030A0"/>
              </a:solidFill>
              <a:latin typeface="Arial"/>
            </a:endParaRPr>
          </a:p>
          <a:p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  <a:p>
            <a:pPr marL="55440"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solidFill>
                <a:srgbClr val="191EA2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8912972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254556"/>
      </p:ext>
    </p:extLst>
  </p:cSld>
  <p:clrMapOvr>
    <a:masterClrMapping/>
  </p:clrMapOvr>
  <p:transition spd="med" advTm="2978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589521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Choose an accelerator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Device is chosen with the ”device selector” class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Accelerator support is determined by the compiler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Intel’s DPC++ compiler supports Intel GPUs via OpenCL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Intel FPGAs are supported through their SYCL extension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Default selectors will choose the most capable device at runtime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 err="1"/>
              <a:t>gpu_selector</a:t>
            </a:r>
            <a:r>
              <a:rPr lang="en-US" dirty="0"/>
              <a:t>, </a:t>
            </a:r>
            <a:r>
              <a:rPr lang="en-US" dirty="0" err="1"/>
              <a:t>cpu_selector</a:t>
            </a:r>
            <a:r>
              <a:rPr lang="en-US" dirty="0"/>
              <a:t>, </a:t>
            </a:r>
            <a:r>
              <a:rPr lang="en-US" dirty="0" err="1"/>
              <a:t>accelerator_selector</a:t>
            </a:r>
            <a:r>
              <a:rPr lang="en-US" dirty="0"/>
              <a:t>, </a:t>
            </a:r>
            <a:r>
              <a:rPr lang="en-US" dirty="0" err="1"/>
              <a:t>fpga_selector</a:t>
            </a:r>
            <a:endParaRPr lang="en-US" dirty="0"/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Alternatively, we can extend the device selector class for custom selection criteria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4897114"/>
      </p:ext>
    </p:extLst>
  </p:cSld>
  <p:clrMapOvr>
    <a:masterClrMapping/>
  </p:clrMapOvr>
  <p:transition spd="med" advTm="2978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1" y="1052006"/>
            <a:ext cx="10466857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Tell the device what to do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Interface between host and device is defined by the “queue” class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Each queue is bound to a single device chosen by the device selector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The host submits tasks to the queue and continues to execute the program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The host can also monitor the queue for completion, timing, errors, etc.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Transfer data between host and device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137191"/>
      </p:ext>
    </p:extLst>
  </p:cSld>
  <p:clrMapOvr>
    <a:masterClrMapping/>
  </p:clrMapOvr>
  <p:transition spd="med" advTm="2978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12" y="0"/>
            <a:ext cx="7306477" cy="866180"/>
          </a:xfrm>
        </p:spPr>
        <p:txBody>
          <a:bodyPr/>
          <a:lstStyle/>
          <a:p>
            <a:r>
              <a:rPr lang="en-US" sz="4000" dirty="0"/>
              <a:t>Basic SYCL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 marL="0" marR="0" lvl="0" indent="0" algn="ctr" defTabSz="4107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046D45-FC88-4EF3-BBF3-C3E9EDC4F79A}" type="slidenum">
              <a:rPr kumimoji="0" lang="en-US" sz="1265" b="0" i="0" u="none" strike="noStrike" kern="0" cap="none" spc="0" normalizeH="0" baseline="0" noProof="0" smtClean="0">
                <a:ln>
                  <a:noFill/>
                </a:ln>
                <a:solidFill>
                  <a:srgbClr val="191EA2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5" b="0" i="0" u="none" strike="noStrike" kern="0" cap="none" spc="0" normalizeH="0" baseline="0" noProof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ABFDF0B-3F2A-9A0B-06B5-203C948ADC29}"/>
              </a:ext>
            </a:extLst>
          </p:cNvPr>
          <p:cNvSpPr txBox="1">
            <a:spLocks/>
          </p:cNvSpPr>
          <p:nvPr/>
        </p:nvSpPr>
        <p:spPr>
          <a:xfrm>
            <a:off x="1230772" y="1052006"/>
            <a:ext cx="10549748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800" b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742950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24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In any SYCL program, the host must: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Choose an accelerator device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/>
                </a:solidFill>
              </a:rPr>
              <a:t>Tell the device what to do</a:t>
            </a:r>
          </a:p>
          <a:p>
            <a:pPr lvl="1" indent="-40180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Transfer data between host and device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Implicit data management is commonly achieved with “buffer” and “accessor” classes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Buffers are references to the original data in memory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Accessors are the only way to read/write data referenced by the buffer</a:t>
            </a:r>
          </a:p>
          <a:p>
            <a:pPr lvl="2" indent="-401803">
              <a:spcBef>
                <a:spcPts val="600"/>
              </a:spcBef>
              <a:defRPr/>
            </a:pPr>
            <a:r>
              <a:rPr lang="en-US" dirty="0"/>
              <a:t>Explicit data management is achieved only through Unified Shared Memory or USM</a:t>
            </a:r>
          </a:p>
          <a:p>
            <a:pPr lvl="3" indent="-401803">
              <a:spcBef>
                <a:spcPts val="600"/>
              </a:spcBef>
              <a:defRPr/>
            </a:pPr>
            <a:r>
              <a:rPr lang="en-US" dirty="0"/>
              <a:t>Memory is allocated directly with “</a:t>
            </a:r>
            <a:r>
              <a:rPr lang="en-US" dirty="0" err="1"/>
              <a:t>malloc_host</a:t>
            </a:r>
            <a:r>
              <a:rPr lang="en-US" dirty="0"/>
              <a:t>” or “</a:t>
            </a:r>
            <a:r>
              <a:rPr lang="en-US" dirty="0" err="1"/>
              <a:t>malloc_device</a:t>
            </a:r>
            <a:r>
              <a:rPr lang="en-US" dirty="0"/>
              <a:t>”</a:t>
            </a: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57200" marR="0" lvl="0" indent="-401803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1085850" marR="0" lvl="2" indent="-282575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461962" marR="0" lvl="1" indent="0" defTabSz="41073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191E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  <a:p>
            <a:pPr marL="55397" marR="0" lvl="0" indent="0" defTabSz="41073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94290"/>
      </p:ext>
    </p:extLst>
  </p:cSld>
  <p:clrMapOvr>
    <a:masterClrMapping/>
  </p:clrMapOvr>
  <p:transition spd="med" advTm="2978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4405</TotalTime>
  <Words>2438</Words>
  <Application>Microsoft Macintosh PowerPoint</Application>
  <PresentationFormat>Widescreen</PresentationFormat>
  <Paragraphs>362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Consolas</vt:lpstr>
      <vt:lpstr>Gill Sans</vt:lpstr>
      <vt:lpstr>Gill Sans Light</vt:lpstr>
      <vt:lpstr>Helvetica</vt:lpstr>
      <vt:lpstr>Lucida Grande</vt:lpstr>
      <vt:lpstr>Symbol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Why should you care?</vt:lpstr>
      <vt:lpstr>PowerPoint Presentation</vt:lpstr>
      <vt:lpstr>PowerPoint Presentation</vt:lpstr>
      <vt:lpstr>PowerPoint Presentation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Basic SYCL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Woodward, Cale</cp:lastModifiedBy>
  <cp:revision>180</cp:revision>
  <dcterms:created xsi:type="dcterms:W3CDTF">2017-01-16T21:37:43Z</dcterms:created>
  <dcterms:modified xsi:type="dcterms:W3CDTF">2023-01-27T19:52:04Z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