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21272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15436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7144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21272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15436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1526760" y="0"/>
            <a:ext cx="9414720" cy="401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21272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154360" y="111600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27144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21272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154360" y="3768840"/>
            <a:ext cx="375336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526760" y="0"/>
            <a:ext cx="9414720" cy="401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507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44920" y="376884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85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7144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44920" y="1116000"/>
            <a:ext cx="56887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71440" y="3768840"/>
            <a:ext cx="11657520" cy="242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750120" y="153000"/>
            <a:ext cx="4654080" cy="2666160"/>
            <a:chOff x="3750120" y="153000"/>
            <a:chExt cx="4654080" cy="2666160"/>
          </a:xfrm>
        </p:grpSpPr>
        <p:grpSp>
          <p:nvGrpSpPr>
            <p:cNvPr id="1" name="Group 2"/>
            <p:cNvGrpSpPr/>
            <p:nvPr/>
          </p:nvGrpSpPr>
          <p:grpSpPr>
            <a:xfrm>
              <a:off x="3830760" y="153000"/>
              <a:ext cx="4510440" cy="1869120"/>
              <a:chOff x="3830760" y="153000"/>
              <a:chExt cx="4510440" cy="1869120"/>
            </a:xfrm>
          </p:grpSpPr>
          <p:sp>
            <p:nvSpPr>
              <p:cNvPr id="2" name="CustomShape 3"/>
              <p:cNvSpPr/>
              <p:nvPr/>
            </p:nvSpPr>
            <p:spPr>
              <a:xfrm rot="5400000">
                <a:off x="4449600" y="179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 rot="16200000">
                <a:off x="4127040" y="1796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rot="16200000">
                <a:off x="4449240" y="366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 rot="5400000">
                <a:off x="4771800" y="366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rot="16200000">
                <a:off x="4771440" y="5533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 rot="5400000">
                <a:off x="4771800" y="739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rot="16200000">
                <a:off x="4771440" y="9273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 rot="5400000">
                <a:off x="4771800" y="1113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 rot="5400000">
                <a:off x="4127400" y="366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rot="16200000">
                <a:off x="3804840" y="366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 rot="5400000">
                <a:off x="3802680" y="55584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 rot="16200000">
                <a:off x="3802320" y="74304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 rot="16200000">
                <a:off x="3802320" y="111672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 rot="5400000">
                <a:off x="3802680" y="92952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 rot="5400000">
                <a:off x="4124880" y="111636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 rot="16200000">
                <a:off x="4446720" y="111672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 rot="5400000">
                <a:off x="4447080" y="93924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 rot="16200000">
                <a:off x="4124520" y="929880"/>
                <a:ext cx="3787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 rot="16200000">
                <a:off x="4771440" y="13006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 rot="5400000">
                <a:off x="4771800" y="14871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 rot="16200000">
                <a:off x="4771440" y="16743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4"/>
              <p:cNvSpPr/>
              <p:nvPr/>
            </p:nvSpPr>
            <p:spPr>
              <a:xfrm rot="5400000">
                <a:off x="3805200" y="13003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16200000">
                <a:off x="3804840" y="14875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3805200" y="16740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7"/>
              <p:cNvSpPr/>
              <p:nvPr/>
            </p:nvSpPr>
            <p:spPr>
              <a:xfrm rot="5400000">
                <a:off x="5416200" y="5522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8"/>
              <p:cNvSpPr/>
              <p:nvPr/>
            </p:nvSpPr>
            <p:spPr>
              <a:xfrm rot="5400000">
                <a:off x="6060240" y="1785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 rot="16200000">
                <a:off x="5738040" y="178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6200000">
                <a:off x="605988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1"/>
              <p:cNvSpPr/>
              <p:nvPr/>
            </p:nvSpPr>
            <p:spPr>
              <a:xfrm rot="5400000">
                <a:off x="63824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2"/>
              <p:cNvSpPr/>
              <p:nvPr/>
            </p:nvSpPr>
            <p:spPr>
              <a:xfrm rot="5400000">
                <a:off x="57380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33"/>
              <p:cNvSpPr/>
              <p:nvPr/>
            </p:nvSpPr>
            <p:spPr>
              <a:xfrm rot="16200000">
                <a:off x="541584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CustomShape 34"/>
              <p:cNvSpPr/>
              <p:nvPr/>
            </p:nvSpPr>
            <p:spPr>
              <a:xfrm rot="16200000">
                <a:off x="6382080" y="552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5"/>
              <p:cNvSpPr/>
              <p:nvPr/>
            </p:nvSpPr>
            <p:spPr>
              <a:xfrm rot="5400000">
                <a:off x="6382440" y="7390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6"/>
              <p:cNvSpPr/>
              <p:nvPr/>
            </p:nvSpPr>
            <p:spPr>
              <a:xfrm rot="16200000">
                <a:off x="6382080" y="926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7"/>
              <p:cNvSpPr/>
              <p:nvPr/>
            </p:nvSpPr>
            <p:spPr>
              <a:xfrm rot="5400000">
                <a:off x="6384240" y="1112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8"/>
              <p:cNvSpPr/>
              <p:nvPr/>
            </p:nvSpPr>
            <p:spPr>
              <a:xfrm rot="16200000">
                <a:off x="6059880" y="1113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9"/>
              <p:cNvSpPr/>
              <p:nvPr/>
            </p:nvSpPr>
            <p:spPr>
              <a:xfrm rot="5400000">
                <a:off x="6059520" y="1299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40"/>
              <p:cNvSpPr/>
              <p:nvPr/>
            </p:nvSpPr>
            <p:spPr>
              <a:xfrm rot="16200000">
                <a:off x="6059160" y="1486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1"/>
              <p:cNvSpPr/>
              <p:nvPr/>
            </p:nvSpPr>
            <p:spPr>
              <a:xfrm rot="5400000">
                <a:off x="6382440" y="14864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2"/>
              <p:cNvSpPr/>
              <p:nvPr/>
            </p:nvSpPr>
            <p:spPr>
              <a:xfrm rot="16200000">
                <a:off x="6382080" y="16736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CustomShape 43"/>
              <p:cNvSpPr/>
              <p:nvPr/>
            </p:nvSpPr>
            <p:spPr>
              <a:xfrm rot="16200000">
                <a:off x="5414760" y="7394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44"/>
              <p:cNvSpPr/>
              <p:nvPr/>
            </p:nvSpPr>
            <p:spPr>
              <a:xfrm rot="5400000">
                <a:off x="5414760" y="925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5"/>
              <p:cNvSpPr/>
              <p:nvPr/>
            </p:nvSpPr>
            <p:spPr>
              <a:xfrm rot="16200000">
                <a:off x="5414400" y="1113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46"/>
              <p:cNvSpPr/>
              <p:nvPr/>
            </p:nvSpPr>
            <p:spPr>
              <a:xfrm rot="5400000">
                <a:off x="5736960" y="1112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47"/>
              <p:cNvSpPr/>
              <p:nvPr/>
            </p:nvSpPr>
            <p:spPr>
              <a:xfrm rot="16200000">
                <a:off x="5736240" y="12999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 rot="5400000">
                <a:off x="5413680" y="1299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CustomShape 49"/>
              <p:cNvSpPr/>
              <p:nvPr/>
            </p:nvSpPr>
            <p:spPr>
              <a:xfrm rot="16200000">
                <a:off x="5411880" y="1486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CustomShape 50"/>
              <p:cNvSpPr/>
              <p:nvPr/>
            </p:nvSpPr>
            <p:spPr>
              <a:xfrm rot="5400000">
                <a:off x="5411520" y="1671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51"/>
              <p:cNvSpPr/>
              <p:nvPr/>
            </p:nvSpPr>
            <p:spPr>
              <a:xfrm rot="5400000">
                <a:off x="7671240" y="1785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52"/>
              <p:cNvSpPr/>
              <p:nvPr/>
            </p:nvSpPr>
            <p:spPr>
              <a:xfrm rot="16200000">
                <a:off x="7348680" y="178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53"/>
              <p:cNvSpPr/>
              <p:nvPr/>
            </p:nvSpPr>
            <p:spPr>
              <a:xfrm rot="16200000">
                <a:off x="767088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54"/>
              <p:cNvSpPr/>
              <p:nvPr/>
            </p:nvSpPr>
            <p:spPr>
              <a:xfrm rot="5400000">
                <a:off x="79934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5a2da3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5"/>
              <p:cNvSpPr/>
              <p:nvPr/>
            </p:nvSpPr>
            <p:spPr>
              <a:xfrm rot="5400000">
                <a:off x="7349040" y="3654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56"/>
              <p:cNvSpPr/>
              <p:nvPr/>
            </p:nvSpPr>
            <p:spPr>
              <a:xfrm rot="16200000">
                <a:off x="7026480" y="3657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57"/>
              <p:cNvSpPr/>
              <p:nvPr/>
            </p:nvSpPr>
            <p:spPr>
              <a:xfrm rot="5400000">
                <a:off x="7030080" y="5522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 rot="16200000">
                <a:off x="7029000" y="7394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 rot="5400000">
                <a:off x="7028640" y="9259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60"/>
              <p:cNvSpPr/>
              <p:nvPr/>
            </p:nvSpPr>
            <p:spPr>
              <a:xfrm rot="16200000">
                <a:off x="7026480" y="111096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a07bdb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61"/>
              <p:cNvSpPr/>
              <p:nvPr/>
            </p:nvSpPr>
            <p:spPr>
              <a:xfrm rot="5400000">
                <a:off x="7027560" y="12996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62"/>
              <p:cNvSpPr/>
              <p:nvPr/>
            </p:nvSpPr>
            <p:spPr>
              <a:xfrm rot="16200000">
                <a:off x="7029720" y="148680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63"/>
              <p:cNvSpPr/>
              <p:nvPr/>
            </p:nvSpPr>
            <p:spPr>
              <a:xfrm rot="5400000">
                <a:off x="7346160" y="1484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64"/>
              <p:cNvSpPr/>
              <p:nvPr/>
            </p:nvSpPr>
            <p:spPr>
              <a:xfrm rot="16200000">
                <a:off x="7345800" y="16714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65"/>
              <p:cNvSpPr/>
              <p:nvPr/>
            </p:nvSpPr>
            <p:spPr>
              <a:xfrm rot="5400000">
                <a:off x="7672680" y="167112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bda4e6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66"/>
              <p:cNvSpPr/>
              <p:nvPr/>
            </p:nvSpPr>
            <p:spPr>
              <a:xfrm rot="16200000">
                <a:off x="7677720" y="148464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67"/>
              <p:cNvSpPr/>
              <p:nvPr/>
            </p:nvSpPr>
            <p:spPr>
              <a:xfrm rot="5400000">
                <a:off x="7993440" y="1484280"/>
                <a:ext cx="373320" cy="321840"/>
              </a:xfrm>
              <a:prstGeom prst="triangle">
                <a:avLst>
                  <a:gd name="adj" fmla="val 50000"/>
                </a:avLst>
              </a:prstGeom>
              <a:solidFill>
                <a:srgbClr val="8151cf"/>
              </a:solidFill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67" name="Picture 92" descr=""/>
            <p:cNvPicPr/>
            <p:nvPr/>
          </p:nvPicPr>
          <p:blipFill>
            <a:blip r:embed="rId2"/>
            <a:stretch/>
          </p:blipFill>
          <p:spPr>
            <a:xfrm>
              <a:off x="3750120" y="2126160"/>
              <a:ext cx="4654080" cy="693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" name="CustomShape 68"/>
          <p:cNvSpPr/>
          <p:nvPr/>
        </p:nvSpPr>
        <p:spPr>
          <a:xfrm>
            <a:off x="5966640" y="2123280"/>
            <a:ext cx="72720" cy="1009440"/>
          </a:xfrm>
          <a:prstGeom prst="ellipse">
            <a:avLst/>
          </a:prstGeom>
          <a:solidFill>
            <a:schemeClr val="bg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69"/>
          <p:cNvSpPr/>
          <p:nvPr/>
        </p:nvSpPr>
        <p:spPr>
          <a:xfrm>
            <a:off x="650160" y="2874960"/>
            <a:ext cx="10982520" cy="360"/>
          </a:xfrm>
          <a:prstGeom prst="line">
            <a:avLst/>
          </a:prstGeom>
          <a:ln w="25560">
            <a:solidFill>
              <a:srgbClr val="5a2da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70"/>
          <p:cNvSpPr>
            <a:spLocks noGrp="1"/>
          </p:cNvSpPr>
          <p:nvPr>
            <p:ph type="sldNum"/>
          </p:nvPr>
        </p:nvSpPr>
        <p:spPr>
          <a:xfrm>
            <a:off x="7153920" y="7201440"/>
            <a:ext cx="360000" cy="194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70B2485-59B1-4851-9477-62B2B0FFB756}" type="slidenum">
              <a:rPr b="0" lang="en-US" sz="850" spc="-1" strike="noStrike">
                <a:latin typeface="Arial"/>
                <a:ea typeface="Arial"/>
              </a:rPr>
              <a:t>&lt;number&gt;</a:t>
            </a:fld>
            <a:endParaRPr b="0" lang="en-US" sz="850" spc="-1" strike="noStrike">
              <a:latin typeface="Times New Roman"/>
            </a:endParaRPr>
          </a:p>
        </p:txBody>
      </p:sp>
      <p:sp>
        <p:nvSpPr>
          <p:cNvPr id="71" name="PlaceHolder 7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85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7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191ea2"/>
                </a:solidFill>
                <a:latin typeface="Arial"/>
              </a:rPr>
              <a:t>Click to edit the outline text format</a:t>
            </a:r>
            <a:endParaRPr b="1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ff4b01"/>
                </a:solidFill>
                <a:latin typeface="Arial"/>
              </a:rPr>
              <a:t>Second Outline Level</a:t>
            </a:r>
            <a:endParaRPr b="1" lang="en-US" sz="1800" spc="-1" strike="noStrike">
              <a:solidFill>
                <a:srgbClr val="ff4b0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7030a0"/>
                </a:solidFill>
                <a:latin typeface="Arial"/>
              </a:rPr>
              <a:t>Third Outline Level</a:t>
            </a:r>
            <a:endParaRPr b="1" lang="en-US" sz="1600" spc="-1" strike="noStrike">
              <a:solidFill>
                <a:srgbClr val="7030a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400" spc="-1" strike="noStrike">
                <a:solidFill>
                  <a:srgbClr val="00b050"/>
                </a:solidFill>
                <a:latin typeface="Arial"/>
              </a:rPr>
              <a:t>Fourth Outline Level</a:t>
            </a:r>
            <a:endParaRPr b="1" lang="en-US" sz="1400" spc="-1" strike="noStrike">
              <a:solidFill>
                <a:srgbClr val="00b05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Fifth Outline Level</a:t>
            </a:r>
            <a:endParaRPr b="1" lang="en-US" sz="2000" spc="-1" strike="noStrike">
              <a:solidFill>
                <a:srgbClr val="00b05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Sixth Outline Level</a:t>
            </a:r>
            <a:endParaRPr b="1" lang="en-US" sz="2000" spc="-1" strike="noStrike">
              <a:solidFill>
                <a:srgbClr val="00b05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Seventh Outline Level</a:t>
            </a:r>
            <a:endParaRPr b="1" lang="en-US" sz="2000" spc="-1" strike="noStrike">
              <a:solidFill>
                <a:srgbClr val="00b05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"/>
          <p:cNvPicPr/>
          <p:nvPr/>
        </p:nvPicPr>
        <p:blipFill>
          <a:blip r:embed="rId2"/>
          <a:srcRect l="0" t="0" r="0" b="26971"/>
          <a:stretch/>
        </p:blipFill>
        <p:spPr>
          <a:xfrm>
            <a:off x="606240" y="6316200"/>
            <a:ext cx="1195200" cy="501840"/>
          </a:xfrm>
          <a:prstGeom prst="rect">
            <a:avLst/>
          </a:prstGeom>
          <a:ln>
            <a:noFill/>
          </a:ln>
        </p:spPr>
      </p:pic>
      <p:sp>
        <p:nvSpPr>
          <p:cNvPr id="110" name="Line 1"/>
          <p:cNvSpPr/>
          <p:nvPr/>
        </p:nvSpPr>
        <p:spPr>
          <a:xfrm>
            <a:off x="606240" y="6194880"/>
            <a:ext cx="10982520" cy="360"/>
          </a:xfrm>
          <a:prstGeom prst="line">
            <a:avLst/>
          </a:prstGeom>
          <a:ln w="25560">
            <a:solidFill>
              <a:srgbClr val="191e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Picture 93" descr=""/>
          <p:cNvPicPr/>
          <p:nvPr/>
        </p:nvPicPr>
        <p:blipFill>
          <a:blip r:embed="rId3"/>
          <a:srcRect l="0" t="73029" r="0" b="1130"/>
          <a:stretch/>
        </p:blipFill>
        <p:spPr>
          <a:xfrm>
            <a:off x="1873800" y="6602400"/>
            <a:ext cx="1337400" cy="198720"/>
          </a:xfrm>
          <a:prstGeom prst="rect">
            <a:avLst/>
          </a:prstGeom>
          <a:ln>
            <a:noFill/>
          </a:ln>
        </p:spPr>
      </p:pic>
      <p:grpSp>
        <p:nvGrpSpPr>
          <p:cNvPr id="112" name="Group 2"/>
          <p:cNvGrpSpPr/>
          <p:nvPr/>
        </p:nvGrpSpPr>
        <p:grpSpPr>
          <a:xfrm>
            <a:off x="360" y="-360"/>
            <a:ext cx="1767600" cy="918720"/>
            <a:chOff x="360" y="-360"/>
            <a:chExt cx="1767600" cy="918720"/>
          </a:xfrm>
        </p:grpSpPr>
        <p:sp>
          <p:nvSpPr>
            <p:cNvPr id="113" name="CustomShape 3"/>
            <p:cNvSpPr/>
            <p:nvPr/>
          </p:nvSpPr>
          <p:spPr>
            <a:xfrm flipV="1">
              <a:off x="890280" y="-459720"/>
              <a:ext cx="877680" cy="459000"/>
            </a:xfrm>
            <a:prstGeom prst="triangle">
              <a:avLst>
                <a:gd name="adj" fmla="val 50000"/>
              </a:avLst>
            </a:prstGeom>
            <a:solidFill>
              <a:srgbClr val="a07bdb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 flipV="1" rot="10800000">
              <a:off x="1323360" y="458640"/>
              <a:ext cx="877680" cy="459000"/>
            </a:xfrm>
            <a:prstGeom prst="triangle">
              <a:avLst>
                <a:gd name="adj" fmla="val 50000"/>
              </a:avLst>
            </a:prstGeom>
            <a:solidFill>
              <a:srgbClr val="a07bdb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 flipV="1">
              <a:off x="451440" y="-360"/>
              <a:ext cx="877680" cy="459000"/>
            </a:xfrm>
            <a:prstGeom prst="triangle">
              <a:avLst>
                <a:gd name="adj" fmla="val 50000"/>
              </a:avLst>
            </a:prstGeom>
            <a:solidFill>
              <a:srgbClr val="8151cf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 flipV="1" rot="10800000">
              <a:off x="890280" y="918000"/>
              <a:ext cx="889920" cy="459000"/>
            </a:xfrm>
            <a:prstGeom prst="triangle">
              <a:avLst>
                <a:gd name="adj" fmla="val 50000"/>
              </a:avLst>
            </a:prstGeom>
            <a:solidFill>
              <a:srgbClr val="8151cf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7" name="Line 7"/>
          <p:cNvSpPr/>
          <p:nvPr/>
        </p:nvSpPr>
        <p:spPr>
          <a:xfrm>
            <a:off x="1285200" y="885600"/>
            <a:ext cx="10303560" cy="360"/>
          </a:xfrm>
          <a:prstGeom prst="line">
            <a:avLst/>
          </a:prstGeom>
          <a:ln w="25560">
            <a:solidFill>
              <a:srgbClr val="191ea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8"/>
          <p:cNvSpPr>
            <a:spLocks noGrp="1"/>
          </p:cNvSpPr>
          <p:nvPr>
            <p:ph type="body"/>
          </p:nvPr>
        </p:nvSpPr>
        <p:spPr>
          <a:xfrm>
            <a:off x="271440" y="1116000"/>
            <a:ext cx="11657520" cy="5078520"/>
          </a:xfrm>
          <a:prstGeom prst="rect">
            <a:avLst/>
          </a:prstGeom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Click to edit Master text styles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Third level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3" marL="1427040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7030a0"/>
                </a:solidFill>
                <a:latin typeface="Arial"/>
                <a:ea typeface="Gill Sans Light"/>
              </a:rPr>
              <a:t>Fourth level</a:t>
            </a:r>
            <a:endParaRPr b="0" lang="en-US" sz="1600" spc="-1" strike="noStrike">
              <a:solidFill>
                <a:srgbClr val="00b050"/>
              </a:solidFill>
              <a:latin typeface="Arial"/>
            </a:endParaRPr>
          </a:p>
          <a:p>
            <a:pPr lvl="4" marL="1657440" indent="-229680">
              <a:lnSpc>
                <a:spcPct val="100000"/>
              </a:lnSpc>
              <a:spcBef>
                <a:spcPts val="300"/>
              </a:spcBef>
              <a:buClr>
                <a:srgbClr val="00b05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b050"/>
                </a:solidFill>
                <a:latin typeface="Arial"/>
                <a:ea typeface="Gill Sans Light"/>
              </a:rPr>
              <a:t>Fifth level</a:t>
            </a:r>
            <a:endParaRPr b="0" lang="en-US" sz="1400" spc="-1" strike="noStrike">
              <a:solidFill>
                <a:srgbClr val="00b050"/>
              </a:solidFill>
              <a:latin typeface="Arial"/>
            </a:endParaRPr>
          </a:p>
        </p:txBody>
      </p:sp>
      <p:sp>
        <p:nvSpPr>
          <p:cNvPr id="119" name="PlaceHolder 9"/>
          <p:cNvSpPr>
            <a:spLocks noGrp="1"/>
          </p:cNvSpPr>
          <p:nvPr>
            <p:ph type="title"/>
          </p:nvPr>
        </p:nvSpPr>
        <p:spPr>
          <a:xfrm>
            <a:off x="1526760" y="0"/>
            <a:ext cx="9414720" cy="865800"/>
          </a:xfrm>
          <a:prstGeom prst="rect">
            <a:avLst/>
          </a:prstGeom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Click to edit Master title style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20" name="PlaceHolder 10"/>
          <p:cNvSpPr>
            <a:spLocks noGrp="1"/>
          </p:cNvSpPr>
          <p:nvPr>
            <p:ph type="sldNum"/>
          </p:nvPr>
        </p:nvSpPr>
        <p:spPr>
          <a:xfrm>
            <a:off x="5996520" y="6510240"/>
            <a:ext cx="198360" cy="1944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</a:pPr>
            <a:fld id="{D804F76C-E4F2-4708-A522-40FA1CF443EB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001600" y="3027600"/>
            <a:ext cx="8205480" cy="12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3200" spc="-1" strike="noStrike">
                <a:latin typeface="Arial"/>
                <a:ea typeface="Gill Sans Light"/>
              </a:rPr>
              <a:t>Reconfigurable Computing 2</a:t>
            </a:r>
            <a:endParaRPr b="0" lang="en-US" sz="32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  <a:spcBef>
                <a:spcPts val="845"/>
              </a:spcBef>
            </a:pPr>
            <a:r>
              <a:rPr b="1" lang="en-US" sz="2400" spc="-1" strike="noStrike" u="sng">
                <a:uFillTx/>
                <a:latin typeface="Arial"/>
                <a:ea typeface="Gill Sans Light"/>
              </a:rPr>
              <a:t>Introduction to SYCL and DPC++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001600" y="4946760"/>
            <a:ext cx="8205480" cy="18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Greg Stitt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Associate Professor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Department of Electrical and Computer Engineering</a:t>
            </a:r>
            <a:endParaRPr b="0" lang="en-US" sz="2000" spc="-1" strike="noStrike">
              <a:latin typeface="Arial"/>
            </a:endParaRPr>
          </a:p>
          <a:p>
            <a:pPr marL="223200" algn="ctr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Gill Sans Light"/>
              </a:rPr>
              <a:t>University of Florida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186840" y="6256440"/>
            <a:ext cx="2605680" cy="5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b="0" lang="en-US" sz="14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b="0" lang="en-US" sz="1400" spc="-1" strike="noStrike">
              <a:solidFill>
                <a:srgbClr val="7030a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Q.submit([&amp;](handler&amp; h) {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accessor acc{ B, h };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h.parallel_for(size, [=](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acc[idx] = idx;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endParaRPr b="0" lang="en-US" sz="12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b="0" lang="en-US" sz="3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b="0" i="1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b="0" i="1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b="0" i="1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3" marL="1427040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b="0" lang="en-US" sz="1100" spc="-1" strike="noStrike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b="0" lang="en-US" sz="1100" spc="-1" strike="noStrike">
              <a:solidFill>
                <a:srgbClr val="00b05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b="0" lang="en-US" sz="12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20DD0D94-298B-4D26-A779-2A9D0E41161C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b="0" lang="en-US" sz="2000" spc="-1" strike="noStrike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a31515"/>
                </a:solidFill>
                <a:latin typeface="Consolas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public: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int operator()(const device &amp;dev) const override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if (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dev.get_info&lt;info::device::name&gt;().find("Arria") != std::string::npos &amp;&amp;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dev.get_info&lt;info::device::vendor&gt;().find("Intel") != std::string::npos) {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return 1;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return -1;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	</a:t>
            </a: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b="0" i="1" lang="en-US" sz="2000" spc="-1" strike="noStrike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b="0" lang="en-US" sz="2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b="0" lang="en-US" sz="44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02EEC6A9-9BE5-4B30-999D-2BCC4AD3A73E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fld id="{7DA44C92-6FC0-4201-A26A-5108E44D1BA2}" type="slidenum">
              <a:rPr b="0" lang="en-US" sz="1270" spc="-1" strike="noStrike">
                <a:solidFill>
                  <a:srgbClr val="191ea2"/>
                </a:solidFill>
                <a:latin typeface="Gill Sans"/>
                <a:ea typeface="Gill Sans"/>
              </a:rPr>
              <a:t>1</a:t>
            </a:fld>
            <a:endParaRPr b="0" lang="en-US" sz="1270" spc="-1" strike="noStrike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1600" spc="-1" strike="noStrike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Queues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	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</a:rPr>
              <a:t>//define the queue interface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</a:rPr>
              <a:t>//submit task to queue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q.wait(); </a:t>
            </a:r>
            <a:r>
              <a:rPr b="0" lang="en-US" sz="1800" spc="-1" strike="noStrike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Queues Example</a:t>
            </a: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	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b="0" lang="en-US" sz="1600" spc="-1" strike="noStrike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i="1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b="0" lang="en-US" sz="2400" spc="-1" strike="noStrike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buffer&lt;int, 2&gt; b2{range{2, 5}};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std::allocator&lt;float&gt; myFloatAlloc;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b="0" lang="en-US" sz="2800" spc="-1" strike="noStrike">
              <a:solidFill>
                <a:srgbClr val="191ea2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b="0" lang="en-US" sz="1800" spc="-1" strike="noStrike">
              <a:solidFill>
                <a:srgbClr val="7030a0"/>
              </a:solidFill>
              <a:latin typeface="Arial"/>
            </a:endParaRPr>
          </a:p>
          <a:p>
            <a:pPr lvl="1" marL="743040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rIns="127080" tIns="127080" bIns="12708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b="0" lang="en-US" sz="4000" spc="-1" strike="noStrike">
              <a:solidFill>
                <a:srgbClr val="191ea2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3952</TotalTime>
  <Application>LibreOffice/6.0.7.3$Linux_X86_64 LibreOffice_project/00m0$Build-3</Application>
  <Words>1770</Words>
  <Paragraphs>234</Paragraphs>
  <Company>University of Florida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2017-01-16T21:37:43Z</dcterms:created>
  <dc:creator>Greg Stitt</dc:creator>
  <dc:description/>
  <dc:language>en-US</dc:language>
  <cp:lastModifiedBy/>
  <dcterms:modified xsi:type="dcterms:W3CDTF">2022-12-03T15:27:04Z</dcterms:modified>
  <cp:revision>175</cp:revision>
  <dc:subject/>
  <dc:title>Intel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Florida</vt:lpwstr>
  </property>
  <property fmtid="{D5CDD505-2E9C-101B-9397-08002B2CF9AE}" pid="4" name="ContentTypeId">
    <vt:lpwstr>0x010100DD15A10438976445A4F2A564A9063629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22</vt:i4>
  </property>
</Properties>
</file>