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2"/>
  </p:notesMasterIdLst>
  <p:sldIdLst>
    <p:sldId id="321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9" autoAdjust="0"/>
  </p:normalViewPr>
  <p:slideViewPr>
    <p:cSldViewPr snapToGrid="0">
      <p:cViewPr>
        <p:scale>
          <a:sx n="120" d="100"/>
          <a:sy n="120" d="100"/>
        </p:scale>
        <p:origin x="1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E8418-632F-2354-801D-974AEB04A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GB" sz="2000" dirty="0" err="1">
                <a:solidFill>
                  <a:srgbClr val="000000"/>
                </a:solidFill>
              </a:rPr>
              <a:t>Q.submit</a:t>
            </a:r>
            <a:r>
              <a:rPr lang="en-GB" sz="2000" dirty="0">
                <a:solidFill>
                  <a:srgbClr val="000000"/>
                </a:solidFill>
              </a:rPr>
              <a:t>([&amp;](handler&amp; h) {		</a:t>
            </a:r>
            <a:r>
              <a:rPr lang="en-GB" sz="2000" dirty="0">
                <a:solidFill>
                  <a:srgbClr val="008000"/>
                </a:solidFill>
              </a:rPr>
              <a:t>// function called on host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accessor 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{ B, h };			</a:t>
            </a:r>
            <a:r>
              <a:rPr lang="en-GB" sz="2000" dirty="0">
                <a:solidFill>
                  <a:srgbClr val="008000"/>
                </a:solidFill>
              </a:rPr>
              <a:t>// host code defining accessor, setting up dependencies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GB" sz="2000" dirty="0" err="1">
                <a:solidFill>
                  <a:srgbClr val="000000"/>
                </a:solidFill>
              </a:rPr>
              <a:t>h.parallel_for</a:t>
            </a:r>
            <a:r>
              <a:rPr lang="en-GB" sz="2000" dirty="0">
                <a:solidFill>
                  <a:srgbClr val="000000"/>
                </a:solidFill>
              </a:rPr>
              <a:t>(size, [=](</a:t>
            </a:r>
            <a:r>
              <a:rPr lang="en-GB" sz="2000" dirty="0">
                <a:solidFill>
                  <a:srgbClr val="0000FF"/>
                </a:solidFill>
              </a:rPr>
              <a:t>auto</a:t>
            </a:r>
            <a:r>
              <a:rPr lang="en-GB" sz="2000" dirty="0">
                <a:solidFill>
                  <a:srgbClr val="000000"/>
                </a:solidFill>
              </a:rPr>
              <a:t>&amp;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) {</a:t>
            </a: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	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[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] =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;				</a:t>
            </a:r>
            <a:r>
              <a:rPr lang="en-GB" sz="2000" dirty="0">
                <a:solidFill>
                  <a:srgbClr val="008000"/>
                </a:solidFill>
              </a:rPr>
              <a:t>// Device code to be run when runtime dependencies are met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});</a:t>
            </a: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});</a:t>
            </a: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i="1" dirty="0"/>
              <a:t>Source: Data Parallel C++, James Reinders et al. pg. 27</a:t>
            </a:r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E7D4A-1B7C-A57B-3028-9B6BE534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Work Submission Example</a:t>
            </a:r>
          </a:p>
        </p:txBody>
      </p:sp>
    </p:spTree>
    <p:extLst>
      <p:ext uri="{BB962C8B-B14F-4D97-AF65-F5344CB8AC3E}">
        <p14:creationId xmlns:p14="http://schemas.microsoft.com/office/powerpoint/2010/main" val="8254017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688D6-0E11-0E8A-EBEE-42D04AC1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Running heterogeneous computing systems efficiently requires careful handling of data</a:t>
            </a:r>
          </a:p>
          <a:p>
            <a:pPr lvl="1"/>
            <a:r>
              <a:rPr lang="en-GB" sz="1600" dirty="0"/>
              <a:t>Data must be available for accelerator execution as promptly as possible as any idle time is wasted</a:t>
            </a:r>
          </a:p>
          <a:p>
            <a:r>
              <a:rPr lang="en-GB" sz="2000" dirty="0"/>
              <a:t>There are two methods for managing data in DPC++</a:t>
            </a:r>
          </a:p>
          <a:p>
            <a:pPr lvl="1"/>
            <a:r>
              <a:rPr lang="en-GB" sz="1600" dirty="0"/>
              <a:t>Unified Shared Memory (USM)</a:t>
            </a:r>
          </a:p>
          <a:p>
            <a:pPr lvl="1"/>
            <a:r>
              <a:rPr lang="en-GB" sz="1600" dirty="0"/>
              <a:t>Buffers</a:t>
            </a:r>
          </a:p>
          <a:p>
            <a:r>
              <a:rPr lang="en-GB" sz="2000" dirty="0"/>
              <a:t>Device code requires data as input and may output its own data</a:t>
            </a:r>
          </a:p>
          <a:p>
            <a:r>
              <a:rPr lang="en-GB" sz="2000" dirty="0"/>
              <a:t>Devices may have their own distinct memory which cannot be accessed by the host</a:t>
            </a:r>
          </a:p>
          <a:p>
            <a:pPr lvl="1"/>
            <a:r>
              <a:rPr lang="en-GB" sz="1600" dirty="0"/>
              <a:t>Proper data management deals with the safe and efficient storage and movement of data between memory pools</a:t>
            </a:r>
          </a:p>
          <a:p>
            <a:r>
              <a:rPr lang="en-GB" sz="2000" i="1" dirty="0"/>
              <a:t>Remote Accesses</a:t>
            </a:r>
            <a:r>
              <a:rPr lang="en-GB" sz="2000" dirty="0"/>
              <a:t> are accesses to data in another device’s memory</a:t>
            </a:r>
          </a:p>
          <a:p>
            <a:pPr lvl="1"/>
            <a:r>
              <a:rPr lang="en-GB" sz="1600" dirty="0"/>
              <a:t>Very slow</a:t>
            </a:r>
          </a:p>
          <a:p>
            <a:r>
              <a:rPr lang="en-GB" sz="2000" i="1" dirty="0"/>
              <a:t>Local Accesses</a:t>
            </a:r>
            <a:r>
              <a:rPr lang="en-GB" sz="2000" dirty="0"/>
              <a:t> are accesses to data in directly-attached memory</a:t>
            </a:r>
          </a:p>
          <a:p>
            <a:pPr lvl="1"/>
            <a:r>
              <a:rPr lang="en-GB" sz="1600" dirty="0"/>
              <a:t>Much faster than remote accesses</a:t>
            </a:r>
          </a:p>
          <a:p>
            <a:pPr lvl="1"/>
            <a:r>
              <a:rPr lang="en-GB" sz="1600" dirty="0"/>
              <a:t>It is desirable for a device to utilize local memory for computation</a:t>
            </a:r>
          </a:p>
          <a:p>
            <a:pPr lvl="2"/>
            <a:r>
              <a:rPr lang="en-GB" sz="1200" dirty="0"/>
              <a:t>May require manual movement of data between memory pools to ensure data is in local scope</a:t>
            </a:r>
          </a:p>
          <a:p>
            <a:pPr lvl="1"/>
            <a:endParaRPr lang="en-GB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46027-0F99-3A3B-D842-CDD9106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45748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D474B-A088-785E-CDD9-387C8DAC2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Memory Management can be either implicit or explicit</a:t>
            </a:r>
          </a:p>
          <a:p>
            <a:pPr lvl="1"/>
            <a:r>
              <a:rPr lang="en-US" sz="2000" dirty="0"/>
              <a:t>Explicitly copied within the program itself</a:t>
            </a:r>
          </a:p>
          <a:p>
            <a:pPr lvl="1"/>
            <a:r>
              <a:rPr lang="en-US" sz="2000" dirty="0"/>
              <a:t>Implicitly copied by the runtime</a:t>
            </a:r>
          </a:p>
          <a:p>
            <a:r>
              <a:rPr lang="en-US" sz="2400" dirty="0"/>
              <a:t>Implicit Memory Management</a:t>
            </a:r>
          </a:p>
          <a:p>
            <a:pPr lvl="1"/>
            <a:r>
              <a:rPr lang="en-GB" sz="2000" dirty="0"/>
              <a:t>Handled automatically by the runtime</a:t>
            </a:r>
          </a:p>
          <a:p>
            <a:pPr lvl="1"/>
            <a:r>
              <a:rPr lang="en-GB" sz="2000" dirty="0"/>
              <a:t>Simple and safe</a:t>
            </a:r>
          </a:p>
          <a:p>
            <a:pPr lvl="1"/>
            <a:r>
              <a:rPr lang="en-GB" sz="2000" dirty="0"/>
              <a:t>Often at the cost of potential performance</a:t>
            </a:r>
          </a:p>
          <a:p>
            <a:r>
              <a:rPr lang="en-GB" sz="2400" dirty="0"/>
              <a:t>Explicit Memory Management</a:t>
            </a:r>
          </a:p>
          <a:p>
            <a:pPr lvl="1"/>
            <a:r>
              <a:rPr lang="en-GB" sz="2000" dirty="0"/>
              <a:t>Defined manually by the programmer</a:t>
            </a:r>
          </a:p>
          <a:p>
            <a:pPr lvl="1"/>
            <a:r>
              <a:rPr lang="en-GB" sz="2000" dirty="0"/>
              <a:t>May be optimized for better performance</a:t>
            </a:r>
          </a:p>
          <a:p>
            <a:pPr lvl="2"/>
            <a:r>
              <a:rPr lang="en-GB" sz="1600" dirty="0"/>
              <a:t>For example: transfer data while device is busy with execution</a:t>
            </a:r>
          </a:p>
          <a:p>
            <a:pPr lvl="1"/>
            <a:r>
              <a:rPr lang="en-GB" sz="2000" dirty="0"/>
              <a:t>Time consuming and error prone</a:t>
            </a:r>
          </a:p>
          <a:p>
            <a:pPr lvl="1"/>
            <a:r>
              <a:rPr lang="en-GB" sz="2000" dirty="0"/>
              <a:t>Should be reserved for the most performance-critical areas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4E827-A974-9EA8-94AB-C3812F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Implicit vs Explicit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68272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680AE-732F-B6A3-194A-222AEDCDB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173469"/>
          </a:xfrm>
        </p:spPr>
        <p:txBody>
          <a:bodyPr/>
          <a:lstStyle/>
          <a:p>
            <a:r>
              <a:rPr lang="en-US" sz="2000" dirty="0"/>
              <a:t>Pointer-based memory management system, </a:t>
            </a:r>
            <a:r>
              <a:rPr lang="en-US" sz="1800" dirty="0"/>
              <a:t>similar to C/C++ </a:t>
            </a:r>
            <a:r>
              <a:rPr lang="en-US" sz="1800" i="1" dirty="0"/>
              <a:t>malloc()</a:t>
            </a:r>
            <a:r>
              <a:rPr lang="en-US" sz="1800" dirty="0"/>
              <a:t> or </a:t>
            </a:r>
            <a:r>
              <a:rPr lang="en-US" sz="1800" i="1" dirty="0"/>
              <a:t>new</a:t>
            </a:r>
          </a:p>
          <a:p>
            <a:r>
              <a:rPr lang="en-US" sz="2000" dirty="0"/>
              <a:t>Defines a unified virtual memory space shared between host and devices</a:t>
            </a:r>
          </a:p>
          <a:p>
            <a:pPr lvl="1"/>
            <a:r>
              <a:rPr lang="en-US" sz="1800" dirty="0"/>
              <a:t>A pointer is valid both on the host and any devices, so no translation is necessary</a:t>
            </a:r>
          </a:p>
          <a:p>
            <a:r>
              <a:rPr lang="en-US" sz="2000" dirty="0"/>
              <a:t>Defines three types of allocation</a:t>
            </a:r>
          </a:p>
          <a:p>
            <a:pPr lvl="1"/>
            <a:r>
              <a:rPr lang="en-US" sz="1800" dirty="0"/>
              <a:t>Device</a:t>
            </a:r>
          </a:p>
          <a:p>
            <a:pPr lvl="2"/>
            <a:r>
              <a:rPr lang="en-US" sz="1200" dirty="0"/>
              <a:t>Explicit, accomplished via </a:t>
            </a:r>
            <a:r>
              <a:rPr lang="en-US" sz="1200" dirty="0" err="1"/>
              <a:t>memcpy</a:t>
            </a:r>
            <a:r>
              <a:rPr lang="en-US" sz="1200" dirty="0"/>
              <a:t>() function as part of the </a:t>
            </a:r>
            <a:r>
              <a:rPr lang="en-US" sz="1200" i="1" dirty="0"/>
              <a:t>queue</a:t>
            </a:r>
            <a:r>
              <a:rPr lang="en-US" sz="1200" dirty="0"/>
              <a:t> and </a:t>
            </a:r>
            <a:r>
              <a:rPr lang="en-US" sz="1200" i="1" dirty="0"/>
              <a:t>handler</a:t>
            </a:r>
            <a:r>
              <a:rPr lang="en-US" sz="1200" dirty="0"/>
              <a:t> classes</a:t>
            </a:r>
          </a:p>
          <a:p>
            <a:pPr lvl="2"/>
            <a:r>
              <a:rPr lang="en-US" sz="1200" dirty="0"/>
              <a:t>Located on device-attached memory</a:t>
            </a:r>
          </a:p>
          <a:p>
            <a:pPr lvl="2"/>
            <a:r>
              <a:rPr lang="en-US" sz="1200" dirty="0"/>
              <a:t>Only accessible via device. Data must be copied explicitly to move between host and device</a:t>
            </a:r>
          </a:p>
          <a:p>
            <a:pPr lvl="1"/>
            <a:r>
              <a:rPr lang="en-US" sz="1800" dirty="0"/>
              <a:t>Host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Data accessed on host memory by devices does not transfer into local device memory</a:t>
            </a:r>
          </a:p>
          <a:p>
            <a:pPr lvl="3"/>
            <a:r>
              <a:rPr lang="en-US" sz="1100" dirty="0"/>
              <a:t>Sent via bus such as PCI-E</a:t>
            </a:r>
          </a:p>
          <a:p>
            <a:pPr lvl="1"/>
            <a:r>
              <a:rPr lang="en-US" sz="1800" dirty="0"/>
              <a:t>Shared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Can migrate between host and device, allowing for faster execution on device. Occurs automatically via runtime</a:t>
            </a:r>
          </a:p>
          <a:p>
            <a:pPr lvl="1"/>
            <a:r>
              <a:rPr lang="en-US" sz="1800" dirty="0"/>
              <a:t>All allocations are performed by the host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964E1-8454-EEFF-F692-1DD044D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Universal Shared Memory (USM)</a:t>
            </a:r>
          </a:p>
        </p:txBody>
      </p:sp>
    </p:spTree>
    <p:extLst>
      <p:ext uri="{BB962C8B-B14F-4D97-AF65-F5344CB8AC3E}">
        <p14:creationId xmlns:p14="http://schemas.microsoft.com/office/powerpoint/2010/main" val="2858336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07494-8A92-93DB-9B91-24DE589D2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Data abstractions of a certain C++ type</a:t>
            </a:r>
          </a:p>
          <a:p>
            <a:pPr lvl="1"/>
            <a:r>
              <a:rPr lang="en-US" sz="2000" dirty="0"/>
              <a:t>Can be scalar data types, vectors, or other user-defined class/structure</a:t>
            </a:r>
          </a:p>
          <a:p>
            <a:pPr lvl="2"/>
            <a:r>
              <a:rPr lang="en-US" sz="1600" dirty="0"/>
              <a:t>Must not require the use of copy constructors for copying</a:t>
            </a:r>
          </a:p>
          <a:p>
            <a:r>
              <a:rPr lang="en-US" sz="2400" dirty="0"/>
              <a:t>Represent data objects, not memory addresses</a:t>
            </a:r>
          </a:p>
          <a:p>
            <a:pPr lvl="1"/>
            <a:r>
              <a:rPr lang="en-US" sz="2000" dirty="0"/>
              <a:t>Cannot be accessed like C++ arrays</a:t>
            </a:r>
          </a:p>
          <a:p>
            <a:pPr lvl="1"/>
            <a:r>
              <a:rPr lang="en-US" sz="2000" i="1" dirty="0"/>
              <a:t>Accessors</a:t>
            </a:r>
            <a:r>
              <a:rPr lang="en-US" sz="2000" dirty="0"/>
              <a:t> must be used to read from and write to buffers</a:t>
            </a:r>
          </a:p>
          <a:p>
            <a:r>
              <a:rPr lang="en-US" sz="2400" dirty="0"/>
              <a:t>A single buffer may be distributed across multiple locations</a:t>
            </a:r>
          </a:p>
          <a:p>
            <a:pPr lvl="1"/>
            <a:r>
              <a:rPr lang="en-US" sz="2000" dirty="0"/>
              <a:t>Between discrete memory locations and devices</a:t>
            </a:r>
          </a:p>
          <a:p>
            <a:r>
              <a:rPr lang="en-US" sz="2400" dirty="0"/>
              <a:t>An empty buffer may be created by specifying a range for size</a:t>
            </a:r>
          </a:p>
          <a:p>
            <a:pPr lvl="1"/>
            <a:r>
              <a:rPr lang="en-US" sz="2000" dirty="0"/>
              <a:t>Data must later be initialized before the buffer can be read from</a:t>
            </a:r>
          </a:p>
          <a:p>
            <a:r>
              <a:rPr lang="en-US" sz="2400" dirty="0"/>
              <a:t>Existing host data may be used to initialize a new buffer</a:t>
            </a:r>
          </a:p>
          <a:p>
            <a:pPr lvl="1"/>
            <a:r>
              <a:rPr lang="en-US" sz="2000" dirty="0"/>
              <a:t>Accomplished by invoking a constructor that takes a pointer to an existing host allocation</a:t>
            </a:r>
          </a:p>
          <a:p>
            <a:r>
              <a:rPr lang="en-US" sz="2400" dirty="0"/>
              <a:t>May also be created from existing </a:t>
            </a:r>
            <a:r>
              <a:rPr lang="en-US" sz="2400" dirty="0" err="1"/>
              <a:t>cl_mem</a:t>
            </a:r>
            <a:r>
              <a:rPr lang="en-US" sz="2400" dirty="0"/>
              <a:t> objects if using OpenCL compatibility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23E51-4B05-EDA0-53E0-A70993A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Buffers</a:t>
            </a:r>
          </a:p>
        </p:txBody>
      </p:sp>
    </p:spTree>
    <p:extLst>
      <p:ext uri="{BB962C8B-B14F-4D97-AF65-F5344CB8AC3E}">
        <p14:creationId xmlns:p14="http://schemas.microsoft.com/office/powerpoint/2010/main" val="4767124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2A174-6243-6AEA-61E3-DE0E4AA2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only way in which to read from or write to buffers</a:t>
            </a:r>
          </a:p>
          <a:p>
            <a:r>
              <a:rPr lang="en-US" dirty="0"/>
              <a:t>Can be instantiated with read, write, or </a:t>
            </a:r>
            <a:r>
              <a:rPr lang="en-US" dirty="0" err="1"/>
              <a:t>read_write</a:t>
            </a:r>
            <a:r>
              <a:rPr lang="en-US" dirty="0"/>
              <a:t> access modes</a:t>
            </a:r>
          </a:p>
          <a:p>
            <a:pPr lvl="1"/>
            <a:r>
              <a:rPr lang="en-US" dirty="0"/>
              <a:t>Accessors are </a:t>
            </a:r>
            <a:r>
              <a:rPr lang="en-US" dirty="0" err="1"/>
              <a:t>read_write</a:t>
            </a:r>
            <a:r>
              <a:rPr lang="en-US" dirty="0"/>
              <a:t> by default</a:t>
            </a:r>
          </a:p>
          <a:p>
            <a:r>
              <a:rPr lang="en-US" dirty="0"/>
              <a:t>Using appropriate access modes is important</a:t>
            </a:r>
          </a:p>
          <a:p>
            <a:pPr lvl="1"/>
            <a:r>
              <a:rPr lang="en-US" dirty="0"/>
              <a:t>Provides implicit information used to help the runtime manage memory</a:t>
            </a:r>
          </a:p>
          <a:p>
            <a:pPr lvl="2"/>
            <a:r>
              <a:rPr lang="en-US" dirty="0"/>
              <a:t>For example: </a:t>
            </a:r>
            <a:r>
              <a:rPr lang="en-GB" dirty="0"/>
              <a:t>read mode tells the runtime that it does not need to copy memory back to the host, as the device has not changed it.</a:t>
            </a:r>
          </a:p>
          <a:p>
            <a:pPr lvl="1"/>
            <a:r>
              <a:rPr lang="en-GB" dirty="0"/>
              <a:t>Appropriate use of access modes will help the runtime optimize kernel scheduling and data migration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48-C8ED-74C8-D65E-4538E79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42146084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for use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Abstractions used for submitting work to a device</a:t>
            </a:r>
          </a:p>
          <a:p>
            <a:pPr lvl="1"/>
            <a:r>
              <a:rPr lang="en-US" sz="2000" dirty="0"/>
              <a:t>Bound to a single device upon creation</a:t>
            </a:r>
          </a:p>
          <a:p>
            <a:pPr lvl="1"/>
            <a:r>
              <a:rPr lang="en-US" sz="2000" dirty="0"/>
              <a:t>Device is selected via </a:t>
            </a:r>
            <a:r>
              <a:rPr lang="en-US" sz="2000" dirty="0" err="1"/>
              <a:t>device_selector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Can allow selector to select from a class of devices or write custom selector</a:t>
            </a:r>
          </a:p>
          <a:p>
            <a:r>
              <a:rPr lang="en-US" sz="2400" dirty="0"/>
              <a:t>Tasks submitted to queue are offloaded to device when conditions are met</a:t>
            </a:r>
          </a:p>
          <a:p>
            <a:pPr lvl="1"/>
            <a:r>
              <a:rPr lang="en-GB" sz="2000" dirty="0"/>
              <a:t>Host continues execution of the program after submission to the queue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91BAA-AE1C-4B57-74D8-76174A253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Default selector chooses most capable device at runtime</a:t>
            </a:r>
          </a:p>
          <a:p>
            <a:r>
              <a:rPr lang="en-US" sz="2400" dirty="0"/>
              <a:t>Device selector classes exist to choose from specific class of device</a:t>
            </a:r>
          </a:p>
          <a:p>
            <a:pPr lvl="1"/>
            <a:r>
              <a:rPr lang="en-US" sz="2000" dirty="0" err="1"/>
              <a:t>gpu_selector</a:t>
            </a:r>
            <a:endParaRPr lang="en-US" sz="2000" dirty="0"/>
          </a:p>
          <a:p>
            <a:pPr lvl="1"/>
            <a:r>
              <a:rPr lang="en-US" sz="2000" dirty="0" err="1"/>
              <a:t>cpu_selector</a:t>
            </a:r>
            <a:endParaRPr lang="en-US" sz="2000" dirty="0"/>
          </a:p>
          <a:p>
            <a:pPr lvl="1"/>
            <a:r>
              <a:rPr lang="en-US" sz="2000" dirty="0" err="1"/>
              <a:t>accelerator_selector</a:t>
            </a:r>
            <a:endParaRPr lang="en-US" sz="2000" dirty="0"/>
          </a:p>
          <a:p>
            <a:pPr lvl="1"/>
            <a:r>
              <a:rPr lang="en-US" sz="2000" dirty="0" err="1"/>
              <a:t>fpga_selector</a:t>
            </a:r>
            <a:r>
              <a:rPr lang="en-US" sz="2000" dirty="0"/>
              <a:t> exists via intel extension</a:t>
            </a:r>
          </a:p>
          <a:p>
            <a:pPr lvl="1"/>
            <a:r>
              <a:rPr lang="en-US" sz="2000" dirty="0"/>
              <a:t>Useful for quick development, but typically want specific device for a task</a:t>
            </a:r>
          </a:p>
          <a:p>
            <a:r>
              <a:rPr lang="en-US" sz="2400" dirty="0"/>
              <a:t>Custom selectors created by extending </a:t>
            </a:r>
            <a:r>
              <a:rPr lang="en-US" sz="2400" dirty="0" err="1"/>
              <a:t>device_selector</a:t>
            </a:r>
            <a:r>
              <a:rPr lang="en-US" sz="2400" dirty="0"/>
              <a:t> base class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84047" lvl="2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operator()(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Device selection logic */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99DC5-494D-B309-311C-2E71E93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682491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92F08-23B2-CF92-23C8-BA44DE075F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operator() is key to device selection</a:t>
            </a:r>
          </a:p>
          <a:p>
            <a:pPr lvl="1"/>
            <a:r>
              <a:rPr lang="en-US" dirty="0"/>
              <a:t>Runs on each available device</a:t>
            </a:r>
          </a:p>
          <a:p>
            <a:pPr lvl="1"/>
            <a:r>
              <a:rPr lang="en-US" dirty="0"/>
              <a:t>Returns an integer score for each device</a:t>
            </a:r>
          </a:p>
          <a:p>
            <a:pPr lvl="2"/>
            <a:r>
              <a:rPr lang="en-US" dirty="0"/>
              <a:t>Device which returns highest score is selected</a:t>
            </a:r>
          </a:p>
          <a:p>
            <a:pPr lvl="2"/>
            <a:r>
              <a:rPr lang="en-US" dirty="0"/>
              <a:t>Devices which return negative scores will never be selected</a:t>
            </a:r>
          </a:p>
          <a:p>
            <a:r>
              <a:rPr lang="en-US" dirty="0"/>
              <a:t>User is free to define any logic for scoring</a:t>
            </a:r>
          </a:p>
          <a:p>
            <a:pPr lvl="1"/>
            <a:r>
              <a:rPr lang="en-US" dirty="0"/>
              <a:t>Allows for arbitrarily complex device selection logic</a:t>
            </a:r>
          </a:p>
          <a:p>
            <a:pPr lvl="1"/>
            <a:r>
              <a:rPr lang="en-US" dirty="0"/>
              <a:t>In simple cases, selecting based on device name or vendor is sufficient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1B62B-C379-7ADA-E458-B4786D2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162477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CE29-810F-B059-3558-301534123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my_selector</a:t>
            </a:r>
            <a:r>
              <a:rPr lang="en-US" sz="2000" dirty="0"/>
              <a:t> : public </a:t>
            </a:r>
            <a:r>
              <a:rPr lang="en-US" sz="2000" dirty="0" err="1"/>
              <a:t>device_selector</a:t>
            </a:r>
            <a:r>
              <a:rPr lang="en-US" sz="2000" dirty="0"/>
              <a:t> {</a:t>
            </a:r>
          </a:p>
          <a:p>
            <a:pPr marL="55397" indent="0">
              <a:buNone/>
            </a:pPr>
            <a:r>
              <a:rPr lang="en-US" sz="2000" dirty="0"/>
              <a:t>	public:</a:t>
            </a:r>
          </a:p>
          <a:p>
            <a:pPr marL="55397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/>
              <a:t> operator()(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device &amp;dev) 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override {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(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&lt;info::device::name&gt;().find("</a:t>
            </a:r>
            <a:r>
              <a:rPr lang="en-US" sz="2000" dirty="0" err="1"/>
              <a:t>Arria</a:t>
            </a:r>
            <a:r>
              <a:rPr lang="en-US" sz="2000" dirty="0"/>
              <a:t>") != std::string::</a:t>
            </a:r>
            <a:r>
              <a:rPr lang="en-US" sz="2000" dirty="0" err="1"/>
              <a:t>npos</a:t>
            </a:r>
            <a:r>
              <a:rPr lang="en-US" sz="2000" dirty="0"/>
              <a:t> &amp;&amp;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&lt;info::device::vendor&gt;().find("Intel") != std::string::</a:t>
            </a:r>
            <a:r>
              <a:rPr lang="en-US" sz="2000" dirty="0" err="1"/>
              <a:t>npos</a:t>
            </a:r>
            <a:r>
              <a:rPr lang="en-US" sz="2000" dirty="0"/>
              <a:t>) {</a:t>
            </a:r>
          </a:p>
          <a:p>
            <a:pPr marL="55397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1;</a:t>
            </a:r>
          </a:p>
          <a:p>
            <a:pPr marL="55397" indent="0">
              <a:buNone/>
            </a:pPr>
            <a:r>
              <a:rPr lang="en-US" sz="2000" dirty="0"/>
              <a:t>		}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pPr marL="55397" indent="0">
              <a:buNone/>
            </a:pPr>
            <a:r>
              <a:rPr lang="en-US" sz="2000" dirty="0"/>
              <a:t>	}</a:t>
            </a:r>
          </a:p>
          <a:p>
            <a:pPr marL="55397" indent="0">
              <a:buNone/>
            </a:pPr>
            <a:r>
              <a:rPr lang="en-US" sz="2000" dirty="0"/>
              <a:t>};</a:t>
            </a:r>
          </a:p>
          <a:p>
            <a:pPr marL="55397" indent="0">
              <a:buNone/>
            </a:pPr>
            <a:endParaRPr lang="en-US" sz="2000" i="1" dirty="0"/>
          </a:p>
          <a:p>
            <a:pPr marL="55397" indent="0">
              <a:buNone/>
            </a:pPr>
            <a:r>
              <a:rPr lang="en-US" sz="2000" i="1" dirty="0"/>
              <a:t>Source: Data Parallel C++, James Reinders et al. pg. 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B9D38-4349-2077-9ED8-B67A9FB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484224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0BA46-67B7-F2EB-42AE-B257D93EC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Objects that specify a task and its </a:t>
            </a:r>
            <a:r>
              <a:rPr lang="en-US" sz="2400" dirty="0" err="1"/>
              <a:t>depdendencies</a:t>
            </a:r>
            <a:endParaRPr lang="en-US" sz="2400" dirty="0"/>
          </a:p>
          <a:p>
            <a:r>
              <a:rPr lang="en-US" sz="2400" dirty="0"/>
              <a:t>Typically in the form of C++ Lambda functions</a:t>
            </a:r>
          </a:p>
          <a:p>
            <a:pPr lvl="1"/>
            <a:r>
              <a:rPr lang="en-US" sz="2000" dirty="0"/>
              <a:t>The only parameter is a reference to a </a:t>
            </a:r>
            <a:r>
              <a:rPr lang="en-US" sz="2000" i="1" dirty="0"/>
              <a:t>handler </a:t>
            </a:r>
            <a:r>
              <a:rPr lang="en-US" sz="2000" dirty="0"/>
              <a:t>object</a:t>
            </a:r>
          </a:p>
          <a:p>
            <a:r>
              <a:rPr lang="en-US" sz="2400" dirty="0"/>
              <a:t>Passed as an argument to a queue object’s submit() function</a:t>
            </a:r>
          </a:p>
          <a:p>
            <a:r>
              <a:rPr lang="en-US" sz="2400" dirty="0"/>
              <a:t>Command Group structure:</a:t>
            </a:r>
          </a:p>
          <a:p>
            <a:pPr lvl="1"/>
            <a:r>
              <a:rPr lang="en-US" sz="2000" dirty="0"/>
              <a:t>Exactly one action (and no more)</a:t>
            </a:r>
          </a:p>
          <a:p>
            <a:pPr lvl="2"/>
            <a:r>
              <a:rPr lang="en-US" sz="1400" dirty="0"/>
              <a:t>Either device code submitted for execution or manual memory operations such as </a:t>
            </a:r>
            <a:r>
              <a:rPr lang="en-US" sz="1400" i="1" dirty="0"/>
              <a:t>copy</a:t>
            </a:r>
            <a:endParaRPr lang="en-US" sz="1400" dirty="0"/>
          </a:p>
          <a:p>
            <a:pPr lvl="1"/>
            <a:r>
              <a:rPr lang="en-US" sz="2000" dirty="0"/>
              <a:t>Host code that defines dependencies</a:t>
            </a:r>
          </a:p>
          <a:p>
            <a:pPr lvl="2"/>
            <a:r>
              <a:rPr lang="en-US" sz="1400" dirty="0"/>
              <a:t>R</a:t>
            </a:r>
            <a:r>
              <a:rPr lang="en-GB" sz="1400" dirty="0" err="1"/>
              <a:t>estricts</a:t>
            </a:r>
            <a:r>
              <a:rPr lang="en-GB" sz="1400" dirty="0"/>
              <a:t> when asynchronous execution of the submitted work can begin. For example: creation of accessors or buffers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0B09F-8115-1B58-0405-721C6E8B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 Groups</a:t>
            </a:r>
          </a:p>
        </p:txBody>
      </p:sp>
    </p:spTree>
    <p:extLst>
      <p:ext uri="{BB962C8B-B14F-4D97-AF65-F5344CB8AC3E}">
        <p14:creationId xmlns:p14="http://schemas.microsoft.com/office/powerpoint/2010/main" val="24582551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3878</TotalTime>
  <Words>1377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Gill Sans</vt:lpstr>
      <vt:lpstr>Gill Sans Light</vt:lpstr>
      <vt:lpstr>Lucida Grande</vt:lpstr>
      <vt:lpstr>Arial</vt:lpstr>
      <vt:lpstr>Consolas</vt:lpstr>
      <vt:lpstr>Helvetica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  <vt:lpstr>Queues </vt:lpstr>
      <vt:lpstr>Device Selection</vt:lpstr>
      <vt:lpstr>Custom Device Selection</vt:lpstr>
      <vt:lpstr>Custom Device Selection Example</vt:lpstr>
      <vt:lpstr>Command Groups</vt:lpstr>
      <vt:lpstr>Device Work Submission Example</vt:lpstr>
      <vt:lpstr>Data Management</vt:lpstr>
      <vt:lpstr>Implicit vs Explicit Memory Management</vt:lpstr>
      <vt:lpstr>Universal Shared Memory (USM)</vt:lpstr>
      <vt:lpstr>Buffers</vt:lpstr>
      <vt:lpstr>Accessors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167</cp:revision>
  <dcterms:created xsi:type="dcterms:W3CDTF">2017-01-16T21:37:43Z</dcterms:created>
  <dcterms:modified xsi:type="dcterms:W3CDTF">2022-11-21T17:38:56Z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