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0" r:id="rId4"/>
    <p:sldId id="257"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4" r:id="rId19"/>
    <p:sldId id="275" r:id="rId20"/>
    <p:sldId id="276" r:id="rId21"/>
    <p:sldId id="277" r:id="rId22"/>
    <p:sldId id="278" r:id="rId23"/>
    <p:sldId id="279" r:id="rId24"/>
    <p:sldId id="280" r:id="rId25"/>
    <p:sldId id="281" r:id="rId26"/>
    <p:sldId id="283" r:id="rId27"/>
    <p:sldId id="282" r:id="rId28"/>
    <p:sldId id="284" r:id="rId29"/>
    <p:sldId id="286" r:id="rId30"/>
    <p:sldId id="287" r:id="rId31"/>
    <p:sldId id="285"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4.xml"/><Relationship Id="rId4" Type="http://schemas.openxmlformats.org/officeDocument/2006/relationships/image" Target="../media/image4.wmf"/><Relationship Id="rId3" Type="http://schemas.openxmlformats.org/officeDocument/2006/relationships/oleObject" Target="../embeddings/oleObject4.bin"/><Relationship Id="rId2" Type="http://schemas.openxmlformats.org/officeDocument/2006/relationships/image" Target="../media/image3.wmf"/><Relationship Id="rId1"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 altLang="en-US" dirty="0"/>
              <a:t>Clase 4</a:t>
            </a:r>
            <a:endParaRPr lang="es-ES" altLang="en-US" dirty="0"/>
          </a:p>
        </p:txBody>
      </p:sp>
      <p:sp>
        <p:nvSpPr>
          <p:cNvPr id="3" name="Subtitle 2"/>
          <p:cNvSpPr>
            <a:spLocks noGrp="1"/>
          </p:cNvSpPr>
          <p:nvPr>
            <p:ph type="subTitle" idx="1"/>
          </p:nvPr>
        </p:nvSpPr>
        <p:spPr/>
        <p:txBody>
          <a:bodyPr/>
          <a:lstStyle/>
          <a:p>
            <a:r>
              <a:rPr lang="es-ES" altLang="en-US"/>
              <a:t>Claudio Gutiérrez-Soto</a:t>
            </a:r>
            <a:endParaRPr lang="es-E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Casos de uso, funciones del sistema</a:t>
            </a:r>
            <a:endParaRPr lang="es-ES" altLang="en-US"/>
          </a:p>
        </p:txBody>
      </p:sp>
      <p:sp>
        <p:nvSpPr>
          <p:cNvPr id="3" name="Content Placeholder 2"/>
          <p:cNvSpPr>
            <a:spLocks noGrp="1"/>
          </p:cNvSpPr>
          <p:nvPr>
            <p:ph idx="1"/>
          </p:nvPr>
        </p:nvSpPr>
        <p:spPr/>
        <p:txBody>
          <a:bodyPr/>
          <a:p>
            <a:pPr marL="0" indent="0" algn="just">
              <a:buNone/>
            </a:pPr>
            <a:r>
              <a:rPr lang="es-ES" altLang="en-US" b="1"/>
              <a:t>Las funciones del sistema</a:t>
            </a:r>
            <a:r>
              <a:rPr lang="es-ES" altLang="en-US"/>
              <a:t> identificadas durante la especificación previa de requerimientos </a:t>
            </a:r>
            <a:r>
              <a:rPr lang="es-ES" altLang="en-US" b="1"/>
              <a:t>deben asignarse a los casos de uso</a:t>
            </a:r>
            <a:r>
              <a:rPr lang="es-ES" altLang="en-US"/>
              <a:t>. Además, debe ser posible verificar, mediante la sección </a:t>
            </a:r>
            <a:r>
              <a:rPr lang="es-ES" altLang="en-US" i="1"/>
              <a:t>Referencias cruzadas</a:t>
            </a:r>
            <a:r>
              <a:rPr lang="es-ES" altLang="en-US"/>
              <a:t>, </a:t>
            </a:r>
            <a:r>
              <a:rPr lang="es-ES" altLang="en-US" b="1"/>
              <a:t>que todas las funciones hayan sido asignadas</a:t>
            </a:r>
            <a:r>
              <a:rPr lang="es-ES" altLang="en-US"/>
              <a:t>. Con ello se logra un vinculo importante respecto a la rastreabilidad entre los artefactos. En definitiva, todas las funciones y casos de uso del sistema deberían poder rastrearse hasta la implementación y la aplicación de pruebas.</a:t>
            </a:r>
            <a:endParaRPr lang="es-E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Diagramas de los casos de uso</a:t>
            </a:r>
            <a:endParaRPr lang="es-ES" altLang="en-US"/>
          </a:p>
        </p:txBody>
      </p:sp>
      <p:graphicFrame>
        <p:nvGraphicFramePr>
          <p:cNvPr id="4" name="Content Placeholder 3"/>
          <p:cNvGraphicFramePr>
            <a:graphicFrameLocks noChangeAspect="1"/>
          </p:cNvGraphicFramePr>
          <p:nvPr>
            <p:ph idx="1"/>
          </p:nvPr>
        </p:nvGraphicFramePr>
        <p:xfrm>
          <a:off x="3717925" y="2465705"/>
          <a:ext cx="4754880" cy="3070860"/>
        </p:xfrm>
        <a:graphic>
          <a:graphicData uri="http://schemas.openxmlformats.org/presentationml/2006/ole">
            <mc:AlternateContent xmlns:mc="http://schemas.openxmlformats.org/markup-compatibility/2006">
              <mc:Choice xmlns:v="urn:schemas-microsoft-com:vml" Requires="v">
                <p:oleObj spid="_x0000_s5" name="" r:id="rId1" imgW="4754880" imgH="3070860" progId="Paint.Picture">
                  <p:embed/>
                </p:oleObj>
              </mc:Choice>
              <mc:Fallback>
                <p:oleObj name="" r:id="rId1" imgW="4754880" imgH="3070860" progId="Paint.Picture">
                  <p:embed/>
                  <p:pic>
                    <p:nvPicPr>
                      <p:cNvPr id="0" name="Picture 4"/>
                      <p:cNvPicPr/>
                      <p:nvPr/>
                    </p:nvPicPr>
                    <p:blipFill>
                      <a:blip r:embed="rId2"/>
                      <a:stretch>
                        <a:fillRect/>
                      </a:stretch>
                    </p:blipFill>
                    <p:spPr>
                      <a:xfrm>
                        <a:off x="3717925" y="2465705"/>
                        <a:ext cx="4754880" cy="3070860"/>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ES" altLang="en-US">
                <a:sym typeface="+mn-ea"/>
              </a:rPr>
              <a:t>Diagramas de los casos de uso</a:t>
            </a:r>
            <a:br>
              <a:rPr lang="es-ES" altLang="en-US"/>
            </a:br>
            <a:endParaRPr lang="en-US"/>
          </a:p>
        </p:txBody>
      </p:sp>
      <p:sp>
        <p:nvSpPr>
          <p:cNvPr id="3" name="Content Placeholder 2"/>
          <p:cNvSpPr>
            <a:spLocks noGrp="1"/>
          </p:cNvSpPr>
          <p:nvPr>
            <p:ph idx="1"/>
          </p:nvPr>
        </p:nvSpPr>
        <p:spPr/>
        <p:txBody>
          <a:bodyPr/>
          <a:p>
            <a:pPr marL="0" indent="0" algn="just">
              <a:buNone/>
            </a:pPr>
            <a:r>
              <a:rPr lang="es-ES" altLang="en-US"/>
              <a:t>Un diagrama de casos de uso explica gráficamente un conjunto de casos de uso de un sistema, los actores y la relación entre éstos y los casos de uso. Estos últimos se muestran en óvalos y los actores son figuras estilizadas. Hay líneas de comunicaciones entre los casos de y los actores; las flechas indican el flujo de la información o el estímulo.</a:t>
            </a:r>
            <a:endParaRPr lang="es-ES" altLang="en-US"/>
          </a:p>
          <a:p>
            <a:pPr marL="0" indent="0" algn="just">
              <a:buNone/>
            </a:pPr>
            <a:endParaRPr lang="es-ES" altLang="en-US"/>
          </a:p>
          <a:p>
            <a:pPr marL="0" indent="0" algn="just">
              <a:buNone/>
            </a:pPr>
            <a:r>
              <a:rPr lang="es-ES" altLang="en-US"/>
              <a:t>El diagrama tiene por objeto ofrecer una clase de diagrama contextual que nos permite conocer rápidamente los actores exte</a:t>
            </a:r>
            <a:r>
              <a:rPr lang="es-CL" altLang="es-ES"/>
              <a:t>r</a:t>
            </a:r>
            <a:r>
              <a:rPr lang="es-ES" altLang="en-US"/>
              <a:t>nos de un sistema y las formas básicas en que lo utilizan.</a:t>
            </a:r>
            <a:endParaRPr lang="es-E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Formatos de los casos de uso</a:t>
            </a:r>
            <a:endParaRPr lang="es-ES" altLang="en-US"/>
          </a:p>
        </p:txBody>
      </p:sp>
      <p:sp>
        <p:nvSpPr>
          <p:cNvPr id="3" name="Content Placeholder 2"/>
          <p:cNvSpPr>
            <a:spLocks noGrp="1"/>
          </p:cNvSpPr>
          <p:nvPr>
            <p:ph idx="1"/>
          </p:nvPr>
        </p:nvSpPr>
        <p:spPr/>
        <p:txBody>
          <a:bodyPr/>
          <a:p>
            <a:pPr algn="just"/>
            <a:r>
              <a:rPr lang="es-ES" altLang="en-US"/>
              <a:t>Formato de alto nivel: describe un proceso muy brevemente, casi siempre en dos o tres enunciados. Este es útil en la fase inicial de los proyectos, espec</a:t>
            </a:r>
            <a:r>
              <a:rPr lang="es-CL" altLang="es-ES"/>
              <a:t>í</a:t>
            </a:r>
            <a:r>
              <a:rPr lang="es-ES" altLang="en-US"/>
              <a:t>ficamente en los requerimientos para poder entender la complej</a:t>
            </a:r>
            <a:r>
              <a:rPr lang="es-CL" altLang="es-ES"/>
              <a:t>i</a:t>
            </a:r>
            <a:r>
              <a:rPr lang="es-ES" altLang="en-US"/>
              <a:t>dad y funcionalidad del sistema.</a:t>
            </a:r>
            <a:endParaRPr lang="es-ES" altLang="en-US"/>
          </a:p>
          <a:p>
            <a:pPr algn="just"/>
            <a:r>
              <a:rPr lang="es-ES" altLang="en-US"/>
              <a:t>Formato expandido: describe un proceos más a fondo que el de alto nivel. Aquí existe una sección destinada al curso normal de los eventos, que los describe paso a paso. Aquí se describe en formato expandido los casos más importantes y de mayor influencia.</a:t>
            </a:r>
            <a:endParaRPr lang="es-E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Los sistemas y sus fronteras</a:t>
            </a:r>
            <a:endParaRPr lang="es-ES" altLang="en-US"/>
          </a:p>
        </p:txBody>
      </p:sp>
      <p:sp>
        <p:nvSpPr>
          <p:cNvPr id="3" name="Content Placeholder 2"/>
          <p:cNvSpPr>
            <a:spLocks noGrp="1"/>
          </p:cNvSpPr>
          <p:nvPr>
            <p:ph idx="1"/>
          </p:nvPr>
        </p:nvSpPr>
        <p:spPr/>
        <p:txBody>
          <a:bodyPr/>
          <a:p>
            <a:pPr marL="0" indent="0">
              <a:buNone/>
            </a:pPr>
            <a:r>
              <a:rPr lang="es-ES" altLang="en-US"/>
              <a:t>Un caso de uso describe la interacción con un “sistema”. Las fronteras ordinarias del sistema son:</a:t>
            </a:r>
            <a:endParaRPr lang="es-ES" altLang="en-US"/>
          </a:p>
          <a:p>
            <a:r>
              <a:rPr lang="es-ES" altLang="en-US"/>
              <a:t>la frontera hardware/software de un dispositivio o sistema de cómputo.</a:t>
            </a:r>
            <a:endParaRPr lang="es-ES" altLang="en-US"/>
          </a:p>
          <a:p>
            <a:r>
              <a:rPr lang="es-ES" altLang="en-US"/>
              <a:t>el departamento de una organzación</a:t>
            </a:r>
            <a:endParaRPr lang="es-ES" altLang="en-US"/>
          </a:p>
          <a:p>
            <a:r>
              <a:rPr lang="es-ES" altLang="en-US"/>
              <a:t>la organización entera</a:t>
            </a:r>
            <a:endParaRPr lang="es-E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lgn="just">
              <a:buNone/>
            </a:pPr>
            <a:r>
              <a:rPr lang="es-CL" altLang="en-US"/>
              <a:t>Estudiaremos un ejemplo de la influencia que tiene seleccionar la frontera del sistema: los pagos en la terminal del punto de venta y la tienda. Si elegimos como “el sistema” la tienda entera o el negocio, el único actor es el cliente y no el cajero, porque este último es un recurso del sistema del negocio que realiza las funciones. Pero si escogemos como sistema el hardware y el softwas de la terminal del punto de venta, se trata como actores al cliente y al cajero.</a:t>
            </a:r>
            <a:endParaRPr lang="es-CL"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endParaRPr lang="en-US"/>
          </a:p>
        </p:txBody>
      </p:sp>
      <p:graphicFrame>
        <p:nvGraphicFramePr>
          <p:cNvPr id="4" name="Content Placeholder 3"/>
          <p:cNvGraphicFramePr>
            <a:graphicFrameLocks noChangeAspect="1"/>
          </p:cNvGraphicFramePr>
          <p:nvPr>
            <p:ph sz="half" idx="1"/>
          </p:nvPr>
        </p:nvGraphicFramePr>
        <p:xfrm>
          <a:off x="1135380" y="2349024"/>
          <a:ext cx="4587240" cy="3108960"/>
        </p:xfrm>
        <a:graphic>
          <a:graphicData uri="http://schemas.openxmlformats.org/presentationml/2006/ole">
            <mc:AlternateContent xmlns:mc="http://schemas.openxmlformats.org/markup-compatibility/2006">
              <mc:Choice xmlns:v="urn:schemas-microsoft-com:vml" Requires="v">
                <p:oleObj spid="_x0000_s5" name="" r:id="rId1" imgW="4587240" imgH="3108960" progId="Paint.Picture">
                  <p:embed/>
                </p:oleObj>
              </mc:Choice>
              <mc:Fallback>
                <p:oleObj name="" r:id="rId1" imgW="4587240" imgH="3108960" progId="Paint.Picture">
                  <p:embed/>
                  <p:pic>
                    <p:nvPicPr>
                      <p:cNvPr id="0" name="Picture 4"/>
                      <p:cNvPicPr/>
                      <p:nvPr/>
                    </p:nvPicPr>
                    <p:blipFill>
                      <a:blip r:embed="rId2"/>
                      <a:stretch>
                        <a:fillRect/>
                      </a:stretch>
                    </p:blipFill>
                    <p:spPr>
                      <a:xfrm>
                        <a:off x="1135380" y="2349024"/>
                        <a:ext cx="4587240" cy="3108960"/>
                      </a:xfrm>
                      <a:prstGeom prst="rect">
                        <a:avLst/>
                      </a:prstGeom>
                    </p:spPr>
                  </p:pic>
                </p:oleObj>
              </mc:Fallback>
            </mc:AlternateContent>
          </a:graphicData>
        </a:graphic>
      </p:graphicFrame>
      <p:graphicFrame>
        <p:nvGraphicFramePr>
          <p:cNvPr id="6" name="Content Placeholder 5"/>
          <p:cNvGraphicFramePr/>
          <p:nvPr>
            <p:ph sz="half" idx="2"/>
          </p:nvPr>
        </p:nvGraphicFramePr>
        <p:xfrm>
          <a:off x="6985953" y="2453164"/>
          <a:ext cx="3554095" cy="3096260"/>
        </p:xfrm>
        <a:graphic>
          <a:graphicData uri="http://schemas.openxmlformats.org/presentationml/2006/ole">
            <mc:AlternateContent xmlns:mc="http://schemas.openxmlformats.org/markup-compatibility/2006">
              <mc:Choice xmlns:v="urn:schemas-microsoft-com:vml" Requires="v">
                <p:oleObj spid="_x0000_s7" name="" r:id="rId3" imgW="3550920" imgH="3093720" progId="Paint.Picture">
                  <p:embed/>
                </p:oleObj>
              </mc:Choice>
              <mc:Fallback>
                <p:oleObj name="" r:id="rId3" imgW="3550920" imgH="3093720" progId="Paint.Picture">
                  <p:embed/>
                  <p:pic>
                    <p:nvPicPr>
                      <p:cNvPr id="0" name="Picture 6"/>
                      <p:cNvPicPr/>
                      <p:nvPr/>
                    </p:nvPicPr>
                    <p:blipFill>
                      <a:blip r:embed="rId4"/>
                      <a:stretch>
                        <a:fillRect/>
                      </a:stretch>
                    </p:blipFill>
                    <p:spPr>
                      <a:xfrm>
                        <a:off x="6985953" y="2453164"/>
                        <a:ext cx="3554095" cy="3096260"/>
                      </a:xfrm>
                      <a:prstGeom prst="rect">
                        <a:avLst/>
                      </a:prstGeom>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lgn="just">
              <a:buNone/>
            </a:pPr>
            <a:r>
              <a:rPr lang="es-CL" altLang="en-US"/>
              <a:t>En la selección de una frontera del sistema influyen las necesidades de la investigación. Si estamos desarrollando un software de aplicación o un dispositivo, será razonable establecer la frontera del sistema en la del hardware y en la del software; por ejemplo, la terminal del punto de venta y sus programas constituye “el sistema”, y el cliente y el cajero son los actores (agentes) externos.</a:t>
            </a:r>
            <a:endParaRPr lang="es-CL"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CL" altLang="en-US"/>
              <a:t>Casos de uso primarios, secundarios y opcionales</a:t>
            </a:r>
            <a:endParaRPr lang="es-CL" altLang="en-US"/>
          </a:p>
        </p:txBody>
      </p:sp>
      <p:sp>
        <p:nvSpPr>
          <p:cNvPr id="3" name="Content Placeholder 2"/>
          <p:cNvSpPr>
            <a:spLocks noGrp="1"/>
          </p:cNvSpPr>
          <p:nvPr>
            <p:ph idx="1"/>
          </p:nvPr>
        </p:nvSpPr>
        <p:spPr/>
        <p:txBody>
          <a:bodyPr>
            <a:normAutofit lnSpcReduction="10000"/>
          </a:bodyPr>
          <a:p>
            <a:pPr marL="0" indent="0" algn="just">
              <a:buNone/>
            </a:pPr>
            <a:r>
              <a:rPr lang="es-CL" altLang="en-US"/>
              <a:t>Los casos deberían en primarios, secundarios u opcionales. Más adelante, a partir de estas designaciones, clasificaremos nuestro conjunto de casos de uso para establecer prioridades en su desarrollo.</a:t>
            </a:r>
            <a:endParaRPr lang="es-CL" altLang="en-US"/>
          </a:p>
          <a:p>
            <a:pPr marL="0" indent="0" algn="just">
              <a:buNone/>
            </a:pPr>
            <a:endParaRPr lang="es-CL" altLang="en-US"/>
          </a:p>
          <a:p>
            <a:pPr marL="0" indent="0" algn="just">
              <a:buNone/>
            </a:pPr>
            <a:r>
              <a:rPr lang="es-CL" altLang="en-US"/>
              <a:t>Los</a:t>
            </a:r>
            <a:r>
              <a:rPr lang="es-CL" altLang="en-US" b="1"/>
              <a:t> casos primarios</a:t>
            </a:r>
            <a:r>
              <a:rPr lang="es-CL" altLang="en-US"/>
              <a:t> de uso representan los procesos comunes más importantes, como Comprar productos.</a:t>
            </a:r>
            <a:endParaRPr lang="es-CL" altLang="en-US"/>
          </a:p>
          <a:p>
            <a:pPr marL="0" indent="0" algn="just">
              <a:buNone/>
            </a:pPr>
            <a:r>
              <a:rPr lang="es-CL" altLang="en-US"/>
              <a:t>Los </a:t>
            </a:r>
            <a:r>
              <a:rPr lang="es-CL" altLang="en-US" b="1"/>
              <a:t>casos secundarios</a:t>
            </a:r>
            <a:r>
              <a:rPr lang="es-CL" altLang="en-US"/>
              <a:t> de uso representan procesos menores o raros; por ejemplo, Solicitud de surtir el nuevo producto.</a:t>
            </a:r>
            <a:endParaRPr lang="es-CL" altLang="en-US"/>
          </a:p>
          <a:p>
            <a:pPr marL="0" indent="0" algn="just">
              <a:buNone/>
            </a:pPr>
            <a:r>
              <a:rPr lang="es-CL" altLang="en-US"/>
              <a:t>Los </a:t>
            </a:r>
            <a:r>
              <a:rPr lang="es-CL" altLang="en-US" b="1"/>
              <a:t>casos opcionales</a:t>
            </a:r>
            <a:r>
              <a:rPr lang="es-CL" altLang="en-US"/>
              <a:t> de uso representan procesos que pueden no abordarse.</a:t>
            </a:r>
            <a:endParaRPr lang="es-CL" altLang="en-US"/>
          </a:p>
          <a:p>
            <a:pPr marL="0" indent="0" algn="just">
              <a:buNone/>
            </a:pPr>
            <a:endParaRPr lang="es-CL"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CL" altLang="en-US"/>
              <a:t>Casos esenciales de uso</a:t>
            </a:r>
            <a:endParaRPr lang="es-CL" altLang="en-US"/>
          </a:p>
        </p:txBody>
      </p:sp>
      <p:sp>
        <p:nvSpPr>
          <p:cNvPr id="3" name="Content Placeholder 2"/>
          <p:cNvSpPr>
            <a:spLocks noGrp="1"/>
          </p:cNvSpPr>
          <p:nvPr>
            <p:ph idx="1"/>
          </p:nvPr>
        </p:nvSpPr>
        <p:spPr>
          <a:xfrm>
            <a:off x="892810" y="1835150"/>
            <a:ext cx="10515600" cy="4351338"/>
          </a:xfrm>
        </p:spPr>
        <p:txBody>
          <a:bodyPr>
            <a:normAutofit lnSpcReduction="10000"/>
          </a:bodyPr>
          <a:p>
            <a:pPr marL="0" indent="0" algn="just">
              <a:buNone/>
            </a:pPr>
            <a:r>
              <a:rPr lang="es-CL" altLang="en-US" b="1"/>
              <a:t>Los casos esenciales de uso</a:t>
            </a:r>
            <a:r>
              <a:rPr lang="es-CL" altLang="en-US"/>
              <a:t> son casos expandidos que se expresan en una forma teórica que contiene </a:t>
            </a:r>
            <a:r>
              <a:rPr lang="es-CL" altLang="en-US" b="1"/>
              <a:t>poca tecnología y pocos detalles</a:t>
            </a:r>
            <a:r>
              <a:rPr lang="es-CL" altLang="en-US"/>
              <a:t> de la implementación; las decisiones de diseño se posponen y se abstraen de la realidad, especialmente las concernientes a la interfaz para el usuario. Un caso de este tipo describe el proceso a partir de sus actividades y motivos esenciales. El grado de abtsracción con que se describe existe en un continuo: la descripción puede ser más o menos esencial.</a:t>
            </a:r>
            <a:endParaRPr lang="es-CL" altLang="en-US"/>
          </a:p>
          <a:p>
            <a:pPr marL="0" indent="0" algn="just">
              <a:buNone/>
            </a:pPr>
            <a:endParaRPr lang="es-CL" altLang="en-US"/>
          </a:p>
          <a:p>
            <a:pPr marL="0" indent="0" algn="just">
              <a:buNone/>
            </a:pPr>
            <a:r>
              <a:rPr lang="es-CL" altLang="en-US"/>
              <a:t>Los cas</a:t>
            </a:r>
            <a:r>
              <a:rPr lang="es-ES" altLang="es-CL"/>
              <a:t>o</a:t>
            </a:r>
            <a:r>
              <a:rPr lang="es-CL" altLang="en-US"/>
              <a:t>s de alto nivel siempre son de carácter esencial, debido a su brevedad y abstracción.</a:t>
            </a:r>
            <a:endParaRPr lang="es-CL"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Recomendaciones</a:t>
            </a:r>
            <a:endParaRPr lang="es-ES" altLang="en-US"/>
          </a:p>
        </p:txBody>
      </p:sp>
      <p:sp>
        <p:nvSpPr>
          <p:cNvPr id="3" name="Content Placeholder 2"/>
          <p:cNvSpPr>
            <a:spLocks noGrp="1"/>
          </p:cNvSpPr>
          <p:nvPr>
            <p:ph idx="1"/>
          </p:nvPr>
        </p:nvSpPr>
        <p:spPr/>
        <p:txBody>
          <a:bodyPr>
            <a:normAutofit lnSpcReduction="20000"/>
          </a:bodyPr>
          <a:p>
            <a:pPr algn="just"/>
            <a:r>
              <a:rPr lang="es-ES" altLang="en-US"/>
              <a:t>Escriba en el forma esencial expandido los casos de uso más importantes, influyentes y riesgosos, a fin de entender y estimar mejor la naturaleza y las dimensiones del problema. Para evitar análisis complejos posponga la escritura de la forma esencial expandida de los casos de uso menos importantes hasta los ciclos de desarollo en que serán abordados.</a:t>
            </a:r>
            <a:endParaRPr lang="es-ES" altLang="en-US"/>
          </a:p>
          <a:p>
            <a:pPr algn="just"/>
            <a:r>
              <a:rPr lang="es-ES" altLang="en-US"/>
              <a:t>En teoría, </a:t>
            </a:r>
            <a:r>
              <a:rPr lang="es-ES" altLang="en-US" b="1"/>
              <a:t>los casos reales</a:t>
            </a:r>
            <a:r>
              <a:rPr lang="es-ES" altLang="en-US"/>
              <a:t> deberían posponerse hasta una fase de diseño en el ciclo de desarollo, porque su creación </a:t>
            </a:r>
            <a:r>
              <a:rPr lang="es-ES" altLang="en-US" b="1"/>
              <a:t>conlleva decisiones de diseño</a:t>
            </a:r>
            <a:r>
              <a:rPr lang="es-ES" altLang="en-US"/>
              <a:t>. Pese a ello, a veces es necesario crear casos reales de uso durante la etapa inicial de requerimiento si:</a:t>
            </a:r>
            <a:endParaRPr lang="es-ES" altLang="en-US"/>
          </a:p>
          <a:p>
            <a:pPr lvl="1" algn="just"/>
            <a:r>
              <a:rPr lang="es-ES" altLang="en-US" sz="2400"/>
              <a:t>Las descripciones concretas facilitan notablemente la comprensión.</a:t>
            </a:r>
            <a:endParaRPr lang="es-ES" altLang="en-US" sz="2400"/>
          </a:p>
          <a:p>
            <a:pPr lvl="1" algn="just"/>
            <a:r>
              <a:rPr lang="es-ES" altLang="en-US" sz="2400"/>
              <a:t>Los clientes exigen especificar sus procesos en esta forma</a:t>
            </a:r>
            <a:endParaRPr lang="es-ES" altLang="en-US"/>
          </a:p>
          <a:p>
            <a:pPr algn="just"/>
            <a:endParaRPr lang="es-E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Esencial</a:t>
            </a:r>
            <a:endParaRPr lang="es-ES" altLang="en-US"/>
          </a:p>
        </p:txBody>
      </p:sp>
      <p:graphicFrame>
        <p:nvGraphicFramePr>
          <p:cNvPr id="4" name="Content Placeholder 3"/>
          <p:cNvGraphicFramePr/>
          <p:nvPr>
            <p:ph idx="1"/>
          </p:nvPr>
        </p:nvGraphicFramePr>
        <p:xfrm>
          <a:off x="838200" y="1825625"/>
          <a:ext cx="10515600" cy="1143000"/>
        </p:xfrm>
        <a:graphic>
          <a:graphicData uri="http://schemas.openxmlformats.org/drawingml/2006/table">
            <a:tbl>
              <a:tblPr firstRow="1" bandRow="1">
                <a:tableStyleId>{5C22544A-7EE6-4342-B048-85BDC9FD1C3A}</a:tableStyleId>
              </a:tblPr>
              <a:tblGrid>
                <a:gridCol w="5257800"/>
                <a:gridCol w="5257800"/>
              </a:tblGrid>
              <a:tr h="381000">
                <a:tc>
                  <a:txBody>
                    <a:bodyPr/>
                    <a:p>
                      <a:pPr>
                        <a:buNone/>
                      </a:pPr>
                      <a:r>
                        <a:rPr lang="es-ES" altLang="en-US"/>
                        <a:t>Acción de los actores</a:t>
                      </a:r>
                      <a:endParaRPr lang="es-ES" altLang="en-US"/>
                    </a:p>
                  </a:txBody>
                  <a:tcPr/>
                </a:tc>
                <a:tc>
                  <a:txBody>
                    <a:bodyPr/>
                    <a:p>
                      <a:pPr>
                        <a:buNone/>
                      </a:pPr>
                      <a:r>
                        <a:rPr lang="es-ES" altLang="en-US"/>
                        <a:t>Respuesta del sistema</a:t>
                      </a:r>
                      <a:endParaRPr lang="es-ES" altLang="en-US"/>
                    </a:p>
                  </a:txBody>
                  <a:tcPr/>
                </a:tc>
              </a:tr>
              <a:tr h="381000">
                <a:tc>
                  <a:txBody>
                    <a:bodyPr/>
                    <a:p>
                      <a:pPr>
                        <a:buNone/>
                      </a:pPr>
                      <a:r>
                        <a:rPr lang="es-ES" altLang="en-US"/>
                        <a:t>1.- El clie</a:t>
                      </a:r>
                      <a:r>
                        <a:rPr lang="es-CL" altLang="es-ES"/>
                        <a:t>n</a:t>
                      </a:r>
                      <a:r>
                        <a:rPr lang="es-ES" altLang="en-US"/>
                        <a:t>te se identifica</a:t>
                      </a:r>
                      <a:endParaRPr lang="es-ES" altLang="en-US"/>
                    </a:p>
                  </a:txBody>
                  <a:tcPr/>
                </a:tc>
                <a:tc>
                  <a:txBody>
                    <a:bodyPr/>
                    <a:p>
                      <a:pPr>
                        <a:buNone/>
                      </a:pPr>
                      <a:r>
                        <a:rPr lang="es-ES" altLang="en-US"/>
                        <a:t>2.- Prese</a:t>
                      </a:r>
                      <a:r>
                        <a:rPr lang="es-CL" altLang="es-ES"/>
                        <a:t>n</a:t>
                      </a:r>
                      <a:r>
                        <a:rPr lang="es-ES" altLang="en-US"/>
                        <a:t>ta opciones</a:t>
                      </a:r>
                      <a:endParaRPr lang="es-ES" altLang="en-US"/>
                    </a:p>
                  </a:txBody>
                  <a:tcPr/>
                </a:tc>
              </a:tr>
              <a:tr h="381000">
                <a:tc>
                  <a:txBody>
                    <a:bodyPr/>
                    <a:p>
                      <a:pPr>
                        <a:buNone/>
                      </a:pPr>
                      <a:r>
                        <a:rPr lang="es-ES" altLang="en-US"/>
                        <a:t>3.- y así sucesivamente</a:t>
                      </a:r>
                      <a:endParaRPr lang="es-ES" altLang="en-US"/>
                    </a:p>
                  </a:txBody>
                  <a:tcPr/>
                </a:tc>
                <a:tc>
                  <a:txBody>
                    <a:bodyPr/>
                    <a:p>
                      <a:pPr>
                        <a:buNone/>
                      </a:pPr>
                      <a:r>
                        <a:rPr lang="es-ES" altLang="en-US"/>
                        <a:t>4.- y así sucesivamente</a:t>
                      </a:r>
                      <a:endParaRPr lang="es-ES" altLang="en-US"/>
                    </a:p>
                  </a:txBody>
                  <a:tcPr/>
                </a:tc>
              </a:tr>
            </a:tbl>
          </a:graphicData>
        </a:graphic>
      </p:graphicFrame>
      <p:sp>
        <p:nvSpPr>
          <p:cNvPr id="5" name="Text Box 4"/>
          <p:cNvSpPr txBox="1"/>
          <p:nvPr/>
        </p:nvSpPr>
        <p:spPr>
          <a:xfrm>
            <a:off x="915035" y="3648710"/>
            <a:ext cx="10696575" cy="645160"/>
          </a:xfrm>
          <a:prstGeom prst="rect">
            <a:avLst/>
          </a:prstGeom>
          <a:noFill/>
        </p:spPr>
        <p:txBody>
          <a:bodyPr wrap="square" rtlCol="0">
            <a:spAutoFit/>
          </a:bodyPr>
          <a:p>
            <a:r>
              <a:rPr lang="es-ES" altLang="en-US"/>
              <a:t>La manera en que un cliente se identifica cambia con el tiempo, es una decisión de diseño, pero forma parte del proceso esencial de que la identificación se realice de alguna manera.</a:t>
            </a:r>
            <a:endParaRPr lang="es-E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Casos reales de uso</a:t>
            </a:r>
            <a:endParaRPr lang="es-ES" altLang="en-US"/>
          </a:p>
        </p:txBody>
      </p:sp>
      <p:sp>
        <p:nvSpPr>
          <p:cNvPr id="3" name="Content Placeholder 2"/>
          <p:cNvSpPr>
            <a:spLocks noGrp="1"/>
          </p:cNvSpPr>
          <p:nvPr>
            <p:ph idx="1"/>
          </p:nvPr>
        </p:nvSpPr>
        <p:spPr/>
        <p:txBody>
          <a:bodyPr/>
          <a:p>
            <a:pPr marL="0" indent="0" algn="just">
              <a:buNone/>
            </a:pPr>
            <a:r>
              <a:rPr lang="es-ES" altLang="en-US"/>
              <a:t>En cambio, un </a:t>
            </a:r>
            <a:r>
              <a:rPr lang="es-ES" altLang="en-US" b="1"/>
              <a:t>caso real de uso</a:t>
            </a:r>
            <a:r>
              <a:rPr lang="es-ES" altLang="en-US"/>
              <a:t> describe concretamente el proceso a partir de su </a:t>
            </a:r>
            <a:r>
              <a:rPr lang="es-ES" altLang="en-US" b="1"/>
              <a:t>diseño concreto actual</a:t>
            </a:r>
            <a:r>
              <a:rPr lang="es-ES" altLang="en-US"/>
              <a:t>, sujeto a las tecnologías específicas de entrada y de salida, etc. Cuando se trata de la interfaz para el usuario, a menudo ofrece presentaciones de pantalla y explica la interacción con los artefactos. A continuación se incluye el caso </a:t>
            </a:r>
            <a:r>
              <a:rPr lang="es-ES" altLang="en-US" i="1"/>
              <a:t>Retiro de efectivo</a:t>
            </a:r>
            <a:r>
              <a:rPr lang="es-ES" altLang="en-US"/>
              <a:t> expresado en ua forma relativemante </a:t>
            </a:r>
            <a:r>
              <a:rPr lang="es-ES" altLang="en-US" i="1"/>
              <a:t>real</a:t>
            </a:r>
            <a:r>
              <a:rPr lang="es-ES" altLang="en-US"/>
              <a:t>.</a:t>
            </a:r>
            <a:endParaRPr lang="es-E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Real</a:t>
            </a:r>
            <a:endParaRPr lang="es-ES" altLang="en-US"/>
          </a:p>
        </p:txBody>
      </p:sp>
      <p:graphicFrame>
        <p:nvGraphicFramePr>
          <p:cNvPr id="4" name="Content Placeholder 3"/>
          <p:cNvGraphicFramePr/>
          <p:nvPr>
            <p:ph idx="1"/>
          </p:nvPr>
        </p:nvGraphicFramePr>
        <p:xfrm>
          <a:off x="838200" y="1825625"/>
          <a:ext cx="10515600" cy="1524000"/>
        </p:xfrm>
        <a:graphic>
          <a:graphicData uri="http://schemas.openxmlformats.org/drawingml/2006/table">
            <a:tbl>
              <a:tblPr firstRow="1" bandRow="1">
                <a:tableStyleId>{5C22544A-7EE6-4342-B048-85BDC9FD1C3A}</a:tableStyleId>
              </a:tblPr>
              <a:tblGrid>
                <a:gridCol w="5257800"/>
                <a:gridCol w="5257800"/>
              </a:tblGrid>
              <a:tr h="381000">
                <a:tc>
                  <a:txBody>
                    <a:bodyPr/>
                    <a:p>
                      <a:pPr algn="ctr">
                        <a:buNone/>
                      </a:pPr>
                      <a:r>
                        <a:rPr lang="es-ES" altLang="en-US"/>
                        <a:t>Acción de los actores</a:t>
                      </a:r>
                      <a:endParaRPr lang="es-ES" altLang="en-US"/>
                    </a:p>
                  </a:txBody>
                  <a:tcPr/>
                </a:tc>
                <a:tc>
                  <a:txBody>
                    <a:bodyPr/>
                    <a:p>
                      <a:pPr algn="ctr">
                        <a:buNone/>
                      </a:pPr>
                      <a:r>
                        <a:rPr lang="es-ES" altLang="en-US"/>
                        <a:t>Respuesta del sistema</a:t>
                      </a:r>
                      <a:endParaRPr lang="es-ES" altLang="en-US"/>
                    </a:p>
                  </a:txBody>
                  <a:tcPr/>
                </a:tc>
              </a:tr>
              <a:tr h="381000">
                <a:tc>
                  <a:txBody>
                    <a:bodyPr/>
                    <a:p>
                      <a:pPr>
                        <a:buNone/>
                      </a:pPr>
                      <a:r>
                        <a:rPr lang="es-ES" altLang="en-US"/>
                        <a:t>1.- El  cliente introduce su tarjeta.</a:t>
                      </a:r>
                      <a:endParaRPr lang="es-ES" altLang="en-US"/>
                    </a:p>
                  </a:txBody>
                  <a:tcPr/>
                </a:tc>
                <a:tc>
                  <a:txBody>
                    <a:bodyPr/>
                    <a:p>
                      <a:pPr>
                        <a:buNone/>
                      </a:pPr>
                      <a:r>
                        <a:rPr lang="es-ES" altLang="en-US"/>
                        <a:t>2.- Pide el número de indentificación personal (NIP).</a:t>
                      </a:r>
                      <a:endParaRPr lang="es-ES" altLang="en-US"/>
                    </a:p>
                  </a:txBody>
                  <a:tcPr/>
                </a:tc>
              </a:tr>
              <a:tr h="381000">
                <a:tc>
                  <a:txBody>
                    <a:bodyPr/>
                    <a:p>
                      <a:pPr>
                        <a:buNone/>
                      </a:pPr>
                      <a:r>
                        <a:rPr lang="es-ES" altLang="en-US"/>
                        <a:t>3.- Introduce el NIP con un teclado numérico.</a:t>
                      </a:r>
                      <a:endParaRPr lang="es-ES" altLang="en-US"/>
                    </a:p>
                  </a:txBody>
                  <a:tcPr/>
                </a:tc>
                <a:tc>
                  <a:txBody>
                    <a:bodyPr/>
                    <a:p>
                      <a:pPr>
                        <a:buNone/>
                      </a:pPr>
                      <a:r>
                        <a:rPr lang="es-ES" altLang="en-US"/>
                        <a:t>4.- Muestra el menú de opciones</a:t>
                      </a:r>
                      <a:endParaRPr lang="es-ES" altLang="en-US"/>
                    </a:p>
                  </a:txBody>
                  <a:tcPr/>
                </a:tc>
              </a:tr>
              <a:tr h="381000">
                <a:tc>
                  <a:txBody>
                    <a:bodyPr/>
                    <a:p>
                      <a:pPr>
                        <a:buNone/>
                      </a:pPr>
                      <a:r>
                        <a:rPr lang="es-ES" altLang="en-US"/>
                        <a:t>5.- y así sucesivamente.</a:t>
                      </a:r>
                      <a:endParaRPr lang="es-ES" altLang="en-US"/>
                    </a:p>
                  </a:txBody>
                  <a:tcPr/>
                </a:tc>
                <a:tc>
                  <a:txBody>
                    <a:bodyPr/>
                    <a:p>
                      <a:pPr>
                        <a:buNone/>
                      </a:pPr>
                      <a:r>
                        <a:rPr lang="es-ES" altLang="en-US"/>
                        <a:t>6.- y así sucesivamente.</a:t>
                      </a:r>
                      <a:endParaRPr lang="es-ES" altLang="en-US"/>
                    </a:p>
                  </a:txBody>
                  <a:tcPr/>
                </a:tc>
              </a:tr>
            </a:tbl>
          </a:graphicData>
        </a:graphic>
      </p:graphicFrame>
      <p:sp>
        <p:nvSpPr>
          <p:cNvPr id="5" name="Text Box 4"/>
          <p:cNvSpPr txBox="1"/>
          <p:nvPr/>
        </p:nvSpPr>
        <p:spPr>
          <a:xfrm>
            <a:off x="838200" y="4065905"/>
            <a:ext cx="10565130" cy="1476375"/>
          </a:xfrm>
          <a:prstGeom prst="rect">
            <a:avLst/>
          </a:prstGeom>
          <a:noFill/>
        </p:spPr>
        <p:txBody>
          <a:bodyPr wrap="square" rtlCol="0">
            <a:spAutoFit/>
          </a:bodyPr>
          <a:p>
            <a:r>
              <a:rPr lang="es-ES" altLang="en-US"/>
              <a:t>En te</a:t>
            </a:r>
            <a:r>
              <a:rPr lang="es-CL" altLang="es-ES"/>
              <a:t>o</a:t>
            </a:r>
            <a:r>
              <a:rPr lang="es-ES" altLang="en-US"/>
              <a:t>ría, los</a:t>
            </a:r>
            <a:r>
              <a:rPr lang="es-ES" altLang="en-US" b="1"/>
              <a:t> casos reales de uso se crean durante la fase de diseño </a:t>
            </a:r>
            <a:r>
              <a:rPr lang="es-ES" altLang="en-US"/>
              <a:t>en un ciclo de desarrollo, por ser un artefacto del diseño. En algunos proyectos se prevén las primeras decisiones de diseño concernientes a la interfaz para el usuario; de ahí la necesidad de crear casos reales en la fase inicial de elaboración. Se recomienda hacerlo en la fase de planeación y elaboración por la aceptación prematura de un diseño y la aburmadora complejidad.</a:t>
            </a:r>
            <a:endParaRPr lang="es-E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ES" altLang="en-US"/>
              <a:t>El cas</a:t>
            </a:r>
            <a:r>
              <a:rPr lang="es-CL" altLang="es-ES"/>
              <a:t>o</a:t>
            </a:r>
            <a:r>
              <a:rPr lang="es-ES" altLang="en-US"/>
              <a:t> esencial de uso de la compra de productos</a:t>
            </a:r>
            <a:endParaRPr lang="es-ES" altLang="en-US"/>
          </a:p>
        </p:txBody>
      </p:sp>
      <p:sp>
        <p:nvSpPr>
          <p:cNvPr id="3" name="Content Placeholder 2"/>
          <p:cNvSpPr>
            <a:spLocks noGrp="1"/>
          </p:cNvSpPr>
          <p:nvPr>
            <p:ph idx="1"/>
          </p:nvPr>
        </p:nvSpPr>
        <p:spPr/>
        <p:txBody>
          <a:bodyPr/>
          <a:p>
            <a:pPr marL="0" indent="0" algn="just">
              <a:buNone/>
            </a:pPr>
            <a:r>
              <a:rPr lang="es-ES" altLang="en-US"/>
              <a:t>El caso ampliado de uso Comprar productos que ya mencionamos tiende a ser un caso esencial. Obsérvese que la descripción no es muy específica respecto a la realización técnica. El caso está escrito de manera que casi podemos imaginar su aplicabilidad después de cien años o hace cien años, lo cual manifiesta que es esencial.</a:t>
            </a:r>
            <a:endParaRPr lang="es-ES" altLang="en-US"/>
          </a:p>
          <a:p>
            <a:pPr marL="0" indent="0">
              <a:buNone/>
            </a:pPr>
            <a:r>
              <a:rPr lang="es-ES" altLang="en-US"/>
              <a:t>Esencial</a:t>
            </a:r>
            <a:endParaRPr lang="es-ES" altLang="en-US"/>
          </a:p>
          <a:p>
            <a:pPr marL="0" indent="0">
              <a:buNone/>
            </a:pPr>
            <a:endParaRPr lang="es-ES" altLang="en-US"/>
          </a:p>
        </p:txBody>
      </p:sp>
      <p:graphicFrame>
        <p:nvGraphicFramePr>
          <p:cNvPr id="4" name="Table 3"/>
          <p:cNvGraphicFramePr/>
          <p:nvPr/>
        </p:nvGraphicFramePr>
        <p:xfrm>
          <a:off x="838200" y="4642485"/>
          <a:ext cx="10318750" cy="1143000"/>
        </p:xfrm>
        <a:graphic>
          <a:graphicData uri="http://schemas.openxmlformats.org/drawingml/2006/table">
            <a:tbl>
              <a:tblPr firstRow="1" bandRow="1">
                <a:tableStyleId>{5C22544A-7EE6-4342-B048-85BDC9FD1C3A}</a:tableStyleId>
              </a:tblPr>
              <a:tblGrid>
                <a:gridCol w="5159375"/>
                <a:gridCol w="5159375"/>
              </a:tblGrid>
              <a:tr h="381000">
                <a:tc>
                  <a:txBody>
                    <a:bodyPr/>
                    <a:p>
                      <a:pPr>
                        <a:buNone/>
                      </a:pPr>
                      <a:r>
                        <a:rPr lang="es-ES" altLang="en-US"/>
                        <a:t>Acción de los actores</a:t>
                      </a:r>
                      <a:endParaRPr lang="es-ES" altLang="en-US"/>
                    </a:p>
                  </a:txBody>
                  <a:tcPr/>
                </a:tc>
                <a:tc>
                  <a:txBody>
                    <a:bodyPr/>
                    <a:p>
                      <a:pPr>
                        <a:buNone/>
                      </a:pPr>
                      <a:r>
                        <a:rPr lang="es-ES" altLang="en-US"/>
                        <a:t>Respuesta del sistema</a:t>
                      </a:r>
                      <a:endParaRPr lang="es-ES" altLang="en-US"/>
                    </a:p>
                  </a:txBody>
                  <a:tcPr/>
                </a:tc>
              </a:tr>
              <a:tr h="381000">
                <a:tc>
                  <a:txBody>
                    <a:bodyPr/>
                    <a:p>
                      <a:pPr>
                        <a:buNone/>
                      </a:pPr>
                      <a:r>
                        <a:rPr lang="es-ES" altLang="en-US"/>
                        <a:t>1.- El cajero registra el identificador en cada producto.</a:t>
                      </a:r>
                      <a:endParaRPr lang="es-ES" altLang="en-US"/>
                    </a:p>
                    <a:p>
                      <a:pPr>
                        <a:buNone/>
                      </a:pPr>
                      <a:endParaRPr lang="es-ES" altLang="en-US"/>
                    </a:p>
                    <a:p>
                      <a:pPr>
                        <a:buNone/>
                      </a:pPr>
                      <a:endParaRPr lang="es-ES" altLang="en-US"/>
                    </a:p>
                    <a:p>
                      <a:pPr>
                        <a:buNone/>
                      </a:pPr>
                      <a:r>
                        <a:rPr lang="es-ES" altLang="en-US"/>
                        <a:t>Si hay más de un producto igual, el Cajero puede introducir de igual manera la cantidad.</a:t>
                      </a:r>
                      <a:endParaRPr lang="es-ES" altLang="en-US"/>
                    </a:p>
                    <a:p>
                      <a:pPr>
                        <a:buNone/>
                      </a:pPr>
                      <a:r>
                        <a:rPr lang="es-ES" altLang="en-US"/>
                        <a:t>3.- y así sucesivamente.</a:t>
                      </a:r>
                      <a:endParaRPr lang="es-ES" altLang="en-US"/>
                    </a:p>
                    <a:p>
                      <a:pPr>
                        <a:buNone/>
                      </a:pPr>
                      <a:endParaRPr lang="es-ES" altLang="en-US"/>
                    </a:p>
                  </a:txBody>
                  <a:tcPr/>
                </a:tc>
                <a:tc>
                  <a:txBody>
                    <a:bodyPr/>
                    <a:p>
                      <a:pPr>
                        <a:buNone/>
                      </a:pPr>
                      <a:r>
                        <a:rPr lang="es-ES" altLang="en-US"/>
                        <a:t>1.- Determina el precio del producto y agrega la informacioón sobre él a la actual transacción de venta.</a:t>
                      </a:r>
                      <a:endParaRPr lang="es-ES" altLang="en-US"/>
                    </a:p>
                    <a:p>
                      <a:pPr>
                        <a:buNone/>
                      </a:pPr>
                      <a:r>
                        <a:rPr lang="es-ES" altLang="en-US"/>
                        <a:t>Aparecen la descripción y el precio del producto actual.</a:t>
                      </a:r>
                      <a:endParaRPr lang="es-ES" altLang="en-US"/>
                    </a:p>
                    <a:p>
                      <a:pPr>
                        <a:buNone/>
                      </a:pPr>
                      <a:r>
                        <a:rPr lang="es-ES" altLang="en-US"/>
                        <a:t>4.- y así sucesivamente.</a:t>
                      </a:r>
                      <a:endParaRPr lang="es-ES" altLang="en-US"/>
                    </a:p>
                  </a:txBody>
                  <a:tcPr/>
                </a:tc>
              </a:tr>
              <a:tr h="381000">
                <a:tc>
                  <a:txBody>
                    <a:bodyPr/>
                    <a:p>
                      <a:pPr>
                        <a:buNone/>
                      </a:pPr>
                      <a:endParaRPr lang="en-US"/>
                    </a:p>
                  </a:txBody>
                  <a:tcPr/>
                </a:tc>
                <a:tc>
                  <a:txBody>
                    <a:bodyPr/>
                    <a:p>
                      <a:pPr>
                        <a:buNone/>
                      </a:pPr>
                      <a:endParaRPr lang="en-US"/>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El caso real de uso de la compra de productos</a:t>
            </a:r>
            <a:endParaRPr lang="es-ES" altLang="en-US"/>
          </a:p>
        </p:txBody>
      </p:sp>
      <p:sp>
        <p:nvSpPr>
          <p:cNvPr id="3" name="Content Placeholder 2"/>
          <p:cNvSpPr>
            <a:spLocks noGrp="1"/>
          </p:cNvSpPr>
          <p:nvPr>
            <p:ph idx="1"/>
          </p:nvPr>
        </p:nvSpPr>
        <p:spPr/>
        <p:txBody>
          <a:bodyPr/>
          <a:p>
            <a:pPr marL="0" indent="0">
              <a:buNone/>
            </a:pPr>
            <a:r>
              <a:rPr lang="es-ES" altLang="en-US"/>
              <a:t>A diferencia de una versión esencial del caso de uso, una versión real se compremete con el diseño.</a:t>
            </a:r>
            <a:endParaRPr lang="es-ES" altLang="en-US"/>
          </a:p>
          <a:p>
            <a:pPr marL="0" indent="0">
              <a:buNone/>
            </a:pPr>
            <a:r>
              <a:rPr lang="es-ES" altLang="en-US"/>
              <a:t>Real</a:t>
            </a:r>
            <a:endParaRPr lang="es-ES" altLang="en-US"/>
          </a:p>
          <a:p>
            <a:pPr marL="0" indent="0">
              <a:buNone/>
            </a:pPr>
            <a:endParaRPr lang="es-ES" altLang="en-US"/>
          </a:p>
        </p:txBody>
      </p:sp>
      <p:graphicFrame>
        <p:nvGraphicFramePr>
          <p:cNvPr id="4" name="Table 3"/>
          <p:cNvGraphicFramePr/>
          <p:nvPr/>
        </p:nvGraphicFramePr>
        <p:xfrm>
          <a:off x="1131570" y="4090035"/>
          <a:ext cx="10430510" cy="1143000"/>
        </p:xfrm>
        <a:graphic>
          <a:graphicData uri="http://schemas.openxmlformats.org/drawingml/2006/table">
            <a:tbl>
              <a:tblPr firstRow="1" bandRow="1">
                <a:tableStyleId>{5C22544A-7EE6-4342-B048-85BDC9FD1C3A}</a:tableStyleId>
              </a:tblPr>
              <a:tblGrid>
                <a:gridCol w="5215255"/>
                <a:gridCol w="5215255"/>
              </a:tblGrid>
              <a:tr h="381000">
                <a:tc>
                  <a:txBody>
                    <a:bodyPr/>
                    <a:p>
                      <a:pPr>
                        <a:buNone/>
                      </a:pPr>
                      <a:r>
                        <a:rPr lang="es-ES" altLang="en-US"/>
                        <a:t>Acción de los actores</a:t>
                      </a:r>
                      <a:endParaRPr lang="es-ES" altLang="en-US"/>
                    </a:p>
                  </a:txBody>
                  <a:tcPr/>
                </a:tc>
                <a:tc>
                  <a:txBody>
                    <a:bodyPr/>
                    <a:p>
                      <a:pPr>
                        <a:buNone/>
                      </a:pPr>
                      <a:r>
                        <a:rPr lang="es-ES" altLang="en-US"/>
                        <a:t>Respuesta del sistema</a:t>
                      </a:r>
                      <a:endParaRPr lang="es-ES" altLang="en-US"/>
                    </a:p>
                  </a:txBody>
                  <a:tcPr/>
                </a:tc>
              </a:tr>
              <a:tr h="381000">
                <a:tc>
                  <a:txBody>
                    <a:bodyPr/>
                    <a:p>
                      <a:pPr>
                        <a:buNone/>
                      </a:pPr>
                      <a:r>
                        <a:rPr lang="es-ES" altLang="en-US"/>
                        <a:t>1.- En cada producto, el Cajero teclea el Código Universal de Productos (CUP) en el campo de entrada del CUP de la ventana1. Después oprime el botón “Introducir producto” con el ratón u oprimiento la tecla &lt;Enter&gt;</a:t>
                      </a:r>
                      <a:endParaRPr lang="es-ES" altLang="en-US"/>
                    </a:p>
                  </a:txBody>
                  <a:tcPr/>
                </a:tc>
                <a:tc>
                  <a:txBody>
                    <a:bodyPr/>
                    <a:p>
                      <a:pPr>
                        <a:buNone/>
                      </a:pPr>
                      <a:r>
                        <a:rPr lang="es-ES" altLang="en-US"/>
                        <a:t>2.-Muestra el precio del producto y agrega la informción sobre él a la actual transacción de venta. </a:t>
                      </a:r>
                      <a:endParaRPr lang="es-ES" altLang="en-US"/>
                    </a:p>
                    <a:p>
                      <a:pPr>
                        <a:buNone/>
                      </a:pPr>
                      <a:r>
                        <a:rPr lang="es-ES" altLang="en-US"/>
                        <a:t>La descripción y el precio del producto actual se muestran en el cuadro de Texto 2 de la Ventana 1.</a:t>
                      </a:r>
                      <a:endParaRPr lang="es-ES" altLang="en-US"/>
                    </a:p>
                  </a:txBody>
                  <a:tcPr/>
                </a:tc>
              </a:tr>
              <a:tr h="381000">
                <a:tc>
                  <a:txBody>
                    <a:bodyPr/>
                    <a:p>
                      <a:pPr>
                        <a:buNone/>
                      </a:pPr>
                      <a:r>
                        <a:rPr lang="es-ES" altLang="en-US"/>
                        <a:t>3.- etc.</a:t>
                      </a:r>
                      <a:endParaRPr lang="es-ES" altLang="en-US"/>
                    </a:p>
                  </a:txBody>
                  <a:tcPr/>
                </a:tc>
                <a:tc>
                  <a:txBody>
                    <a:bodyPr/>
                    <a:p>
                      <a:pPr>
                        <a:buNone/>
                      </a:pPr>
                      <a:r>
                        <a:rPr lang="es-ES" altLang="en-US"/>
                        <a:t>etc.</a:t>
                      </a:r>
                      <a:endParaRPr lang="es-ES" altLang="en-US"/>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Asignación de nombre a los casos de uso</a:t>
            </a:r>
            <a:endParaRPr lang="es-ES" altLang="en-US"/>
          </a:p>
        </p:txBody>
      </p:sp>
      <p:sp>
        <p:nvSpPr>
          <p:cNvPr id="3" name="Content Placeholder 2"/>
          <p:cNvSpPr>
            <a:spLocks noGrp="1"/>
          </p:cNvSpPr>
          <p:nvPr>
            <p:ph idx="1"/>
          </p:nvPr>
        </p:nvSpPr>
        <p:spPr/>
        <p:txBody>
          <a:bodyPr/>
          <a:p>
            <a:pPr marL="0" indent="0">
              <a:buNone/>
            </a:pPr>
            <a:r>
              <a:rPr lang="es-ES" altLang="en-US"/>
              <a:t>Al caso de uso se le asigna un nombre que comience  con </a:t>
            </a:r>
            <a:r>
              <a:rPr lang="es-ES" altLang="en-US" b="1"/>
              <a:t>un verbo </a:t>
            </a:r>
            <a:r>
              <a:rPr lang="es-ES" altLang="en-US"/>
              <a:t>para subrayar que se trata de un proceso. Por ejemplo:</a:t>
            </a:r>
            <a:endParaRPr lang="es-ES" altLang="en-US"/>
          </a:p>
          <a:p>
            <a:r>
              <a:rPr lang="es-ES" altLang="en-US"/>
              <a:t>Comprar productos</a:t>
            </a:r>
            <a:endParaRPr lang="es-ES" altLang="en-US"/>
          </a:p>
          <a:p>
            <a:r>
              <a:rPr lang="es-ES" altLang="en-US"/>
              <a:t>Introducir un pedido</a:t>
            </a:r>
            <a:endParaRPr lang="es-E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Inicio de un caso expandido de uso</a:t>
            </a:r>
            <a:endParaRPr lang="es-ES" altLang="en-US"/>
          </a:p>
        </p:txBody>
      </p:sp>
      <p:sp>
        <p:nvSpPr>
          <p:cNvPr id="3" name="Content Placeholder 2"/>
          <p:cNvSpPr>
            <a:spLocks noGrp="1"/>
          </p:cNvSpPr>
          <p:nvPr>
            <p:ph idx="1"/>
          </p:nvPr>
        </p:nvSpPr>
        <p:spPr/>
        <p:txBody>
          <a:bodyPr/>
          <a:p>
            <a:pPr marL="0" indent="0">
              <a:buNone/>
            </a:pPr>
            <a:r>
              <a:rPr lang="es-ES" altLang="en-US"/>
              <a:t>Comience un caso expandido con el siguiente esquema:</a:t>
            </a:r>
            <a:endParaRPr lang="es-ES" altLang="en-US"/>
          </a:p>
          <a:p>
            <a:pPr marL="0" indent="0">
              <a:buNone/>
            </a:pPr>
            <a:r>
              <a:rPr lang="es-ES" altLang="en-US"/>
              <a:t>1.- El caso comienza cuando </a:t>
            </a:r>
            <a:r>
              <a:rPr lang="es-ES" altLang="en-US" b="1"/>
              <a:t>&lt;Actor&gt;&lt;inicia un evento&gt;</a:t>
            </a:r>
            <a:endParaRPr lang="es-ES" altLang="en-US" b="1"/>
          </a:p>
          <a:p>
            <a:pPr marL="0" indent="0">
              <a:buNone/>
            </a:pPr>
            <a:r>
              <a:rPr lang="es-ES" altLang="en-US"/>
              <a:t>Por ejemplo:</a:t>
            </a:r>
            <a:endParaRPr lang="es-ES" altLang="en-US"/>
          </a:p>
          <a:p>
            <a:pPr marL="0" indent="0">
              <a:buNone/>
            </a:pPr>
            <a:r>
              <a:rPr lang="es-ES" altLang="en-US"/>
              <a:t>1.- Este caso de uso comienza cuando un Cliente llega a un TPDV con productos que desea comprar.</a:t>
            </a:r>
            <a:endParaRPr lang="es-E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ES" altLang="en-US"/>
              <a:t>Puntos sobre la decisión de notación y sobre la ramificación</a:t>
            </a:r>
            <a:endParaRPr lang="es-ES" altLang="en-US"/>
          </a:p>
        </p:txBody>
      </p:sp>
      <p:sp>
        <p:nvSpPr>
          <p:cNvPr id="3" name="Content Placeholder 2"/>
          <p:cNvSpPr>
            <a:spLocks noGrp="1"/>
          </p:cNvSpPr>
          <p:nvPr>
            <p:ph idx="1"/>
          </p:nvPr>
        </p:nvSpPr>
        <p:spPr/>
        <p:txBody>
          <a:bodyPr/>
          <a:p>
            <a:pPr marL="0" indent="0" algn="just">
              <a:buNone/>
            </a:pPr>
            <a:r>
              <a:rPr lang="es-ES" altLang="en-US"/>
              <a:t>Un caso de uso puede contener puntos de decisión. Por ejemplo, en </a:t>
            </a:r>
            <a:r>
              <a:rPr lang="es-ES" altLang="en-US" i="1"/>
              <a:t>Comprar productos</a:t>
            </a:r>
            <a:r>
              <a:rPr lang="es-ES" altLang="en-US"/>
              <a:t>, el cliente puede optar por pagar con efectivo, a crédito o con cheque en el momento del pago. Si una de estas trayectorias de decisión es un caso muy representativo y si las otras alternativas son raras, inusuales o excepcionales, el caso típico deberá ser el único acerca del cual se escribe en el </a:t>
            </a:r>
            <a:r>
              <a:rPr lang="es-ES" altLang="en-US" i="1"/>
              <a:t>Curso normal de los eventos </a:t>
            </a:r>
            <a:r>
              <a:rPr lang="es-ES" altLang="en-US"/>
              <a:t>y las opciones han de escribirse en la sección titulada </a:t>
            </a:r>
            <a:r>
              <a:rPr lang="es-ES" altLang="en-US" i="1"/>
              <a:t>alternativas</a:t>
            </a:r>
            <a:r>
              <a:rPr lang="es-ES" altLang="en-US"/>
              <a:t>.</a:t>
            </a:r>
            <a:endParaRPr lang="es-E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ES" altLang="en-US">
                <a:sym typeface="+mn-ea"/>
              </a:rPr>
              <a:t>Puntos sobre la decisión de notación y sobre la ramificación</a:t>
            </a:r>
            <a:br>
              <a:rPr lang="es-ES" altLang="en-US"/>
            </a:br>
            <a:endParaRPr lang="en-US"/>
          </a:p>
        </p:txBody>
      </p:sp>
      <p:sp>
        <p:nvSpPr>
          <p:cNvPr id="3" name="Content Placeholder 2"/>
          <p:cNvSpPr>
            <a:spLocks noGrp="1"/>
          </p:cNvSpPr>
          <p:nvPr>
            <p:ph idx="1"/>
          </p:nvPr>
        </p:nvSpPr>
        <p:spPr/>
        <p:txBody>
          <a:bodyPr/>
          <a:p>
            <a:pPr marL="0" indent="0" algn="just">
              <a:buNone/>
            </a:pPr>
            <a:r>
              <a:rPr lang="es-ES" altLang="en-US"/>
              <a:t>Pero en ocaciones el punto de decisión representa opciones cuya probabilidad es relativamente igual y norma; esto sucede con los tipos de pago en efectivo, con tarjeta de crédito y con cheque. En este caso se utiliza la siguiente estructura notacional:</a:t>
            </a:r>
            <a:endParaRPr lang="es-ES" altLang="en-US"/>
          </a:p>
          <a:p>
            <a:pPr marL="0" indent="0" algn="just">
              <a:buNone/>
            </a:pPr>
            <a:r>
              <a:rPr lang="es-ES" altLang="en-US"/>
              <a:t>1.- En la sección principal</a:t>
            </a:r>
            <a:r>
              <a:rPr lang="es-ES" altLang="en-US" i="1"/>
              <a:t> Curso normal de los eventos</a:t>
            </a:r>
            <a:r>
              <a:rPr lang="es-ES" altLang="en-US"/>
              <a:t>, indique las ramas de las subsecciones.</a:t>
            </a:r>
            <a:endParaRPr lang="es-ES" altLang="en-US"/>
          </a:p>
          <a:p>
            <a:pPr marL="0" indent="0" algn="just">
              <a:buNone/>
            </a:pPr>
            <a:r>
              <a:rPr lang="es-ES" altLang="en-US"/>
              <a:t>2.- Escriba una subsección en cada rama, utilizando otra vez un Curso normal de los eventos. Inici el evento numerado en 1 en cada sección.</a:t>
            </a:r>
            <a:endParaRPr lang="es-ES" altLang="en-US"/>
          </a:p>
          <a:p>
            <a:pPr marL="0" indent="0" algn="just">
              <a:buNone/>
            </a:pPr>
            <a:r>
              <a:rPr lang="es-ES" altLang="en-US"/>
              <a:t>3.-Si las subsecciones tienen opciones, escríbalas en una sección de alternativas de cada subsección.</a:t>
            </a:r>
            <a:endParaRPr lang="es-E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Sección: principal</a:t>
            </a:r>
            <a:endParaRPr lang="es-ES" altLang="en-US"/>
          </a:p>
        </p:txBody>
      </p:sp>
      <p:sp>
        <p:nvSpPr>
          <p:cNvPr id="3" name="Content Placeholder 2"/>
          <p:cNvSpPr>
            <a:spLocks noGrp="1"/>
          </p:cNvSpPr>
          <p:nvPr>
            <p:ph idx="1"/>
          </p:nvPr>
        </p:nvSpPr>
        <p:spPr>
          <a:xfrm>
            <a:off x="838200" y="1558925"/>
            <a:ext cx="10515600" cy="4351338"/>
          </a:xfrm>
        </p:spPr>
        <p:txBody>
          <a:bodyPr/>
          <a:p>
            <a:pPr marL="0" indent="0">
              <a:buNone/>
            </a:pPr>
            <a:r>
              <a:rPr lang="es-ES" altLang="en-US"/>
              <a:t>Curso normal de los eventos</a:t>
            </a:r>
            <a:endParaRPr lang="es-ES" altLang="en-US"/>
          </a:p>
          <a:p>
            <a:pPr marL="0" indent="0">
              <a:buNone/>
            </a:pPr>
            <a:endParaRPr lang="es-ES" altLang="en-US"/>
          </a:p>
        </p:txBody>
      </p:sp>
      <p:graphicFrame>
        <p:nvGraphicFramePr>
          <p:cNvPr id="4" name="Table 3"/>
          <p:cNvGraphicFramePr/>
          <p:nvPr/>
        </p:nvGraphicFramePr>
        <p:xfrm>
          <a:off x="970915" y="2476500"/>
          <a:ext cx="10382885" cy="4175760"/>
        </p:xfrm>
        <a:graphic>
          <a:graphicData uri="http://schemas.openxmlformats.org/drawingml/2006/table">
            <a:tbl>
              <a:tblPr firstRow="1" bandRow="1">
                <a:tableStyleId>{5C22544A-7EE6-4342-B048-85BDC9FD1C3A}</a:tableStyleId>
              </a:tblPr>
              <a:tblGrid>
                <a:gridCol w="5166995"/>
                <a:gridCol w="5215890"/>
              </a:tblGrid>
              <a:tr h="381000">
                <a:tc>
                  <a:txBody>
                    <a:bodyPr/>
                    <a:p>
                      <a:pPr algn="ctr">
                        <a:buNone/>
                      </a:pPr>
                      <a:r>
                        <a:rPr lang="es-ES" altLang="en-US"/>
                        <a:t>Acción de los actores</a:t>
                      </a:r>
                      <a:endParaRPr lang="es-ES" altLang="en-US"/>
                    </a:p>
                  </a:txBody>
                  <a:tcPr/>
                </a:tc>
                <a:tc>
                  <a:txBody>
                    <a:bodyPr/>
                    <a:p>
                      <a:pPr algn="ctr">
                        <a:buNone/>
                      </a:pPr>
                      <a:r>
                        <a:rPr lang="es-ES" altLang="en-US"/>
                        <a:t>Respuesta del sistema</a:t>
                      </a:r>
                      <a:endParaRPr lang="es-ES" altLang="en-US"/>
                    </a:p>
                  </a:txBody>
                  <a:tcPr/>
                </a:tc>
              </a:tr>
              <a:tr h="381000">
                <a:tc>
                  <a:txBody>
                    <a:bodyPr/>
                    <a:p>
                      <a:pPr>
                        <a:buNone/>
                      </a:pPr>
                      <a:r>
                        <a:rPr lang="es-ES" altLang="en-US"/>
                        <a:t>1.- Este caso de uso comienza cuando un cliente llega a la TPDV con los productos que comprará.</a:t>
                      </a:r>
                      <a:endParaRPr lang="es-ES" altLang="en-US"/>
                    </a:p>
                  </a:txBody>
                  <a:tcPr/>
                </a:tc>
                <a:tc>
                  <a:txBody>
                    <a:bodyPr/>
                    <a:p>
                      <a:pPr>
                        <a:buNone/>
                      </a:pPr>
                      <a:endParaRPr lang="en-US"/>
                    </a:p>
                  </a:txBody>
                  <a:tcPr/>
                </a:tc>
              </a:tr>
              <a:tr h="381000">
                <a:tc>
                  <a:txBody>
                    <a:bodyPr/>
                    <a:p>
                      <a:pPr>
                        <a:buNone/>
                      </a:pPr>
                      <a:r>
                        <a:rPr lang="es-ES" altLang="en-US"/>
                        <a:t>2.- (Excluídos los pasos intermedios)...</a:t>
                      </a:r>
                      <a:endParaRPr lang="es-ES" altLang="en-US"/>
                    </a:p>
                  </a:txBody>
                  <a:tcPr/>
                </a:tc>
                <a:tc>
                  <a:txBody>
                    <a:bodyPr/>
                    <a:p>
                      <a:pPr>
                        <a:buNone/>
                      </a:pPr>
                      <a:endParaRPr lang="en-US"/>
                    </a:p>
                  </a:txBody>
                  <a:tcPr/>
                </a:tc>
              </a:tr>
              <a:tr h="381000">
                <a:tc>
                  <a:txBody>
                    <a:bodyPr/>
                    <a:p>
                      <a:pPr>
                        <a:buNone/>
                      </a:pPr>
                      <a:r>
                        <a:rPr lang="es-ES" altLang="en-US"/>
                        <a:t>3.- El cliente escoge el tipo de pago:</a:t>
                      </a:r>
                      <a:endParaRPr lang="es-ES" altLang="en-US"/>
                    </a:p>
                    <a:p>
                      <a:pPr>
                        <a:buNone/>
                      </a:pPr>
                      <a:r>
                        <a:rPr lang="es-ES" altLang="en-US"/>
                        <a:t>     a.- Si paga en efectivo, consúltese la sección Pago en Efectivo.</a:t>
                      </a:r>
                      <a:endParaRPr lang="es-ES" altLang="en-US"/>
                    </a:p>
                    <a:p>
                      <a:pPr>
                        <a:buNone/>
                      </a:pPr>
                      <a:r>
                        <a:rPr lang="es-ES" altLang="en-US"/>
                        <a:t>     b.- </a:t>
                      </a:r>
                      <a:r>
                        <a:rPr lang="es-ES" altLang="en-US" sz="1800">
                          <a:sym typeface="+mn-ea"/>
                        </a:rPr>
                        <a:t>Si paga a crédito, consúltese la sección Pago con tarjeta de crédito.</a:t>
                      </a:r>
                      <a:endParaRPr lang="es-ES" altLang="en-US" sz="1800"/>
                    </a:p>
                    <a:p>
                      <a:pPr>
                        <a:buNone/>
                      </a:pPr>
                      <a:r>
                        <a:rPr lang="es-ES" altLang="en-US"/>
                        <a:t>     c.- Si paga con cheque, consúltese la sección Pago con cheque.</a:t>
                      </a:r>
                      <a:endParaRPr lang="es-ES" altLang="en-US"/>
                    </a:p>
                  </a:txBody>
                  <a:tcPr/>
                </a:tc>
                <a:tc>
                  <a:txBody>
                    <a:bodyPr/>
                    <a:p>
                      <a:pPr>
                        <a:buNone/>
                      </a:pPr>
                      <a:endParaRPr lang="en-US"/>
                    </a:p>
                  </a:txBody>
                  <a:tcPr/>
                </a:tc>
              </a:tr>
              <a:tr h="381000">
                <a:tc>
                  <a:txBody>
                    <a:bodyPr/>
                    <a:p>
                      <a:pPr>
                        <a:buNone/>
                      </a:pPr>
                      <a:endParaRPr lang="en-US"/>
                    </a:p>
                  </a:txBody>
                  <a:tcPr/>
                </a:tc>
                <a:tc>
                  <a:txBody>
                    <a:bodyPr/>
                    <a:p>
                      <a:pPr>
                        <a:buNone/>
                      </a:pPr>
                      <a:r>
                        <a:rPr lang="es-ES" altLang="en-US"/>
                        <a:t>4.- Registra la venta terminada.</a:t>
                      </a:r>
                      <a:endParaRPr lang="es-ES" altLang="en-US"/>
                    </a:p>
                    <a:p>
                      <a:pPr>
                        <a:buNone/>
                      </a:pPr>
                      <a:r>
                        <a:rPr lang="es-ES" altLang="en-US"/>
                        <a:t>5.- Imprime un recibo.</a:t>
                      </a:r>
                      <a:endParaRPr lang="es-ES" altLang="en-US"/>
                    </a:p>
                  </a:txBody>
                  <a:tcPr/>
                </a:tc>
              </a:tr>
              <a:tr h="381000">
                <a:tc>
                  <a:txBody>
                    <a:bodyPr/>
                    <a:p>
                      <a:pPr>
                        <a:buNone/>
                      </a:pPr>
                      <a:r>
                        <a:rPr lang="es-ES" altLang="en-US"/>
                        <a:t>......</a:t>
                      </a:r>
                      <a:endParaRPr lang="es-ES" altLang="en-US"/>
                    </a:p>
                  </a:txBody>
                  <a:tcPr/>
                </a:tc>
                <a:tc>
                  <a:txBody>
                    <a:bodyPr/>
                    <a:p>
                      <a:pPr>
                        <a:buNone/>
                      </a:pPr>
                      <a:endParaRPr lang="en-US"/>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s-ES" altLang="en-US"/>
              <a:t>Un aspecto esencial de la sección es que explica la secuencia más común de los eventos: la historia normal de las actividades y la terminación exitosa de un proceso. No incluye situaciones alternas.</a:t>
            </a:r>
            <a:endParaRPr lang="es-ES" altLang="en-US"/>
          </a:p>
          <a:p>
            <a:pPr marL="0" indent="0">
              <a:buNone/>
            </a:pPr>
            <a:endParaRPr lang="es-ES" altLang="en-US"/>
          </a:p>
          <a:p>
            <a:pPr marL="0" indent="0">
              <a:buNone/>
            </a:pPr>
            <a:r>
              <a:rPr lang="es-ES" altLang="en-US"/>
              <a:t>Curso normal de los eventos</a:t>
            </a:r>
            <a:endParaRPr lang="es-ES" altLang="en-US"/>
          </a:p>
          <a:p>
            <a:pPr marL="0" indent="0">
              <a:buNone/>
            </a:pPr>
            <a:endParaRPr lang="es-ES" altLang="en-US"/>
          </a:p>
        </p:txBody>
      </p:sp>
      <p:graphicFrame>
        <p:nvGraphicFramePr>
          <p:cNvPr id="4" name="Table 3"/>
          <p:cNvGraphicFramePr/>
          <p:nvPr/>
        </p:nvGraphicFramePr>
        <p:xfrm>
          <a:off x="1638300" y="4382770"/>
          <a:ext cx="8533765" cy="762000"/>
        </p:xfrm>
        <a:graphic>
          <a:graphicData uri="http://schemas.openxmlformats.org/drawingml/2006/table">
            <a:tbl>
              <a:tblPr firstRow="1" bandRow="1">
                <a:tableStyleId>{5C22544A-7EE6-4342-B048-85BDC9FD1C3A}</a:tableStyleId>
              </a:tblPr>
              <a:tblGrid>
                <a:gridCol w="4266565"/>
                <a:gridCol w="4266565"/>
              </a:tblGrid>
              <a:tr h="381000">
                <a:tc>
                  <a:txBody>
                    <a:bodyPr/>
                    <a:p>
                      <a:pPr algn="ctr">
                        <a:buNone/>
                      </a:pPr>
                      <a:r>
                        <a:rPr lang="es-ES" altLang="en-US"/>
                        <a:t>Acción del actor</a:t>
                      </a:r>
                      <a:endParaRPr lang="es-ES" altLang="en-US"/>
                    </a:p>
                  </a:txBody>
                  <a:tcPr/>
                </a:tc>
                <a:tc>
                  <a:txBody>
                    <a:bodyPr/>
                    <a:p>
                      <a:pPr algn="ctr">
                        <a:buNone/>
                      </a:pPr>
                      <a:r>
                        <a:rPr lang="es-ES" altLang="en-US"/>
                        <a:t>Respuesta del sistema</a:t>
                      </a:r>
                      <a:endParaRPr lang="es-ES" altLang="en-US"/>
                    </a:p>
                  </a:txBody>
                  <a:tcPr/>
                </a:tc>
              </a:tr>
              <a:tr h="381000">
                <a:tc>
                  <a:txBody>
                    <a:bodyPr/>
                    <a:p>
                      <a:pPr>
                        <a:buNone/>
                      </a:pPr>
                      <a:r>
                        <a:rPr lang="es-ES" altLang="en-US"/>
                        <a:t>Acciones numeradas de los actores.</a:t>
                      </a:r>
                      <a:endParaRPr lang="es-ES" altLang="en-US"/>
                    </a:p>
                  </a:txBody>
                  <a:tcPr/>
                </a:tc>
                <a:tc>
                  <a:txBody>
                    <a:bodyPr/>
                    <a:p>
                      <a:pPr>
                        <a:buNone/>
                      </a:pPr>
                      <a:r>
                        <a:rPr lang="es-ES" altLang="en-US"/>
                        <a:t>Descripciones numeradas de as respuestas del sistema.</a:t>
                      </a:r>
                      <a:endParaRPr lang="es-ES" altLang="en-US"/>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Sección: Pago en efectivo</a:t>
            </a:r>
            <a:endParaRPr lang="es-ES" altLang="en-US"/>
          </a:p>
        </p:txBody>
      </p:sp>
      <p:sp>
        <p:nvSpPr>
          <p:cNvPr id="3" name="Content Placeholder 2"/>
          <p:cNvSpPr>
            <a:spLocks noGrp="1"/>
          </p:cNvSpPr>
          <p:nvPr>
            <p:ph idx="1"/>
          </p:nvPr>
        </p:nvSpPr>
        <p:spPr>
          <a:xfrm>
            <a:off x="909320" y="1438275"/>
            <a:ext cx="10444480" cy="5299710"/>
          </a:xfrm>
        </p:spPr>
        <p:txBody>
          <a:bodyPr>
            <a:normAutofit fontScale="90000" lnSpcReduction="20000"/>
          </a:bodyPr>
          <a:p>
            <a:pPr marL="0" indent="0">
              <a:buNone/>
            </a:pPr>
            <a:r>
              <a:rPr lang="es-ES" altLang="en-US"/>
              <a:t>Curso normal de los eventos</a:t>
            </a:r>
            <a:endParaRPr lang="es-ES" altLang="en-US"/>
          </a:p>
          <a:p>
            <a:pPr marL="0" indent="0">
              <a:buNone/>
            </a:pPr>
            <a:endParaRPr lang="es-ES" altLang="en-US"/>
          </a:p>
          <a:p>
            <a:pPr marL="0" indent="0">
              <a:buNone/>
            </a:pPr>
            <a:endParaRPr lang="es-ES" altLang="en-US"/>
          </a:p>
          <a:p>
            <a:pPr marL="0" indent="0">
              <a:buNone/>
            </a:pPr>
            <a:endParaRPr lang="es-ES" altLang="en-US"/>
          </a:p>
          <a:p>
            <a:pPr marL="0" indent="0">
              <a:buNone/>
            </a:pPr>
            <a:endParaRPr lang="es-ES" altLang="en-US"/>
          </a:p>
          <a:p>
            <a:pPr marL="0" indent="0">
              <a:buNone/>
            </a:pPr>
            <a:endParaRPr lang="es-ES" altLang="en-US"/>
          </a:p>
          <a:p>
            <a:pPr marL="0" indent="0">
              <a:buNone/>
            </a:pPr>
            <a:endParaRPr lang="es-ES" altLang="en-US"/>
          </a:p>
          <a:p>
            <a:pPr marL="0" indent="0">
              <a:buNone/>
            </a:pPr>
            <a:endParaRPr lang="es-ES" altLang="en-US"/>
          </a:p>
          <a:p>
            <a:pPr marL="0" indent="0">
              <a:buNone/>
            </a:pPr>
            <a:endParaRPr lang="es-ES" altLang="en-US"/>
          </a:p>
          <a:p>
            <a:pPr marL="0" indent="0">
              <a:buNone/>
            </a:pPr>
            <a:endParaRPr lang="es-ES" altLang="en-US"/>
          </a:p>
          <a:p>
            <a:pPr marL="0" indent="0">
              <a:buNone/>
            </a:pPr>
            <a:endParaRPr lang="es-ES" altLang="en-US"/>
          </a:p>
          <a:p>
            <a:pPr marL="0" indent="0">
              <a:buNone/>
            </a:pPr>
            <a:r>
              <a:rPr lang="es-ES" altLang="en-US" sz="2665"/>
              <a:t>Curso alternativo, Línea 4: efectivo insuficiente en la caja para pagar la diferencia. Se pide efectivo al supervisor o se pide al Cliente un pago más cercano al total de la venta.</a:t>
            </a:r>
            <a:endParaRPr lang="es-ES" altLang="en-US" sz="2665"/>
          </a:p>
        </p:txBody>
      </p:sp>
      <p:graphicFrame>
        <p:nvGraphicFramePr>
          <p:cNvPr id="4" name="Table 3"/>
          <p:cNvGraphicFramePr/>
          <p:nvPr/>
        </p:nvGraphicFramePr>
        <p:xfrm>
          <a:off x="838200" y="2476500"/>
          <a:ext cx="10515600" cy="1905000"/>
        </p:xfrm>
        <a:graphic>
          <a:graphicData uri="http://schemas.openxmlformats.org/drawingml/2006/table">
            <a:tbl>
              <a:tblPr firstRow="1" bandRow="1">
                <a:tableStyleId>{5C22544A-7EE6-4342-B048-85BDC9FD1C3A}</a:tableStyleId>
              </a:tblPr>
              <a:tblGrid>
                <a:gridCol w="5257800"/>
                <a:gridCol w="5257800"/>
              </a:tblGrid>
              <a:tr h="381000">
                <a:tc>
                  <a:txBody>
                    <a:bodyPr/>
                    <a:p>
                      <a:pPr algn="ctr">
                        <a:buNone/>
                      </a:pPr>
                      <a:r>
                        <a:rPr lang="es-ES" altLang="en-US"/>
                        <a:t>Acción de los actores</a:t>
                      </a:r>
                      <a:endParaRPr lang="es-ES" altLang="en-US"/>
                    </a:p>
                  </a:txBody>
                  <a:tcPr/>
                </a:tc>
                <a:tc>
                  <a:txBody>
                    <a:bodyPr/>
                    <a:p>
                      <a:pPr algn="ctr">
                        <a:buNone/>
                      </a:pPr>
                      <a:r>
                        <a:rPr lang="es-ES" altLang="en-US"/>
                        <a:t>Respuesta del sistema</a:t>
                      </a:r>
                      <a:endParaRPr lang="es-ES" altLang="en-US"/>
                    </a:p>
                  </a:txBody>
                  <a:tcPr/>
                </a:tc>
              </a:tr>
              <a:tr h="381000">
                <a:tc>
                  <a:txBody>
                    <a:bodyPr/>
                    <a:p>
                      <a:pPr>
                        <a:buNone/>
                      </a:pPr>
                      <a:r>
                        <a:rPr lang="es-ES" altLang="en-US"/>
                        <a:t>1.- El cliente da un pago en efctivo--- el “efectivo ofrecido” ---, posibleme</a:t>
                      </a:r>
                      <a:r>
                        <a:rPr lang="es-CL" altLang="es-ES"/>
                        <a:t>n</a:t>
                      </a:r>
                      <a:r>
                        <a:rPr lang="es-ES" altLang="en-US"/>
                        <a:t>te mayor que el total de la venta.</a:t>
                      </a:r>
                      <a:endParaRPr lang="es-ES" altLang="en-US"/>
                    </a:p>
                  </a:txBody>
                  <a:tcPr/>
                </a:tc>
                <a:tc>
                  <a:txBody>
                    <a:bodyPr/>
                    <a:p>
                      <a:pPr>
                        <a:buNone/>
                      </a:pPr>
                      <a:endParaRPr lang="en-US"/>
                    </a:p>
                  </a:txBody>
                  <a:tcPr/>
                </a:tc>
              </a:tr>
              <a:tr h="381000">
                <a:tc>
                  <a:txBody>
                    <a:bodyPr/>
                    <a:p>
                      <a:pPr>
                        <a:buNone/>
                      </a:pPr>
                      <a:r>
                        <a:rPr lang="es-ES" altLang="en-US"/>
                        <a:t>2.- El cajero registra el efectivo ofrecid</a:t>
                      </a:r>
                      <a:r>
                        <a:rPr lang="es-CL" altLang="es-ES"/>
                        <a:t>o</a:t>
                      </a:r>
                      <a:r>
                        <a:rPr lang="es-ES" altLang="en-US"/>
                        <a:t>.</a:t>
                      </a:r>
                      <a:endParaRPr lang="es-ES" altLang="en-US"/>
                    </a:p>
                  </a:txBody>
                  <a:tcPr/>
                </a:tc>
                <a:tc>
                  <a:txBody>
                    <a:bodyPr/>
                    <a:p>
                      <a:pPr>
                        <a:buNone/>
                      </a:pPr>
                      <a:endParaRPr lang="en-US"/>
                    </a:p>
                  </a:txBody>
                  <a:tcPr/>
                </a:tc>
              </a:tr>
              <a:tr h="381000">
                <a:tc>
                  <a:txBody>
                    <a:bodyPr/>
                    <a:p>
                      <a:pPr>
                        <a:buNone/>
                      </a:pPr>
                      <a:endParaRPr lang="en-US"/>
                    </a:p>
                  </a:txBody>
                  <a:tcPr/>
                </a:tc>
                <a:tc>
                  <a:txBody>
                    <a:bodyPr/>
                    <a:p>
                      <a:pPr>
                        <a:buNone/>
                      </a:pPr>
                      <a:r>
                        <a:rPr lang="es-ES" altLang="en-US"/>
                        <a:t>3.- Muestra al cliente la diferencia.</a:t>
                      </a:r>
                      <a:endParaRPr lang="es-ES" altLang="en-US"/>
                    </a:p>
                  </a:txBody>
                  <a:tcPr/>
                </a:tc>
              </a:tr>
              <a:tr h="381000">
                <a:tc>
                  <a:txBody>
                    <a:bodyPr/>
                    <a:p>
                      <a:pPr>
                        <a:buNone/>
                      </a:pPr>
                      <a:r>
                        <a:rPr lang="es-ES" altLang="en-US"/>
                        <a:t>4.- El cajero deposita el efectivo recibido y extrae la diferencia.</a:t>
                      </a:r>
                      <a:endParaRPr lang="es-ES" altLang="en-US"/>
                    </a:p>
                    <a:p>
                      <a:pPr>
                        <a:buNone/>
                      </a:pPr>
                      <a:r>
                        <a:rPr lang="es-ES" altLang="en-US"/>
                        <a:t>El cajero entrega al Cliente el cambio del pago.</a:t>
                      </a:r>
                      <a:endParaRPr lang="es-ES" altLang="en-US"/>
                    </a:p>
                  </a:txBody>
                  <a:tcPr/>
                </a:tc>
                <a:tc>
                  <a:txBody>
                    <a:bodyPr/>
                    <a:p>
                      <a:pPr>
                        <a:buNone/>
                      </a:pPr>
                      <a:endParaRPr lang="en-US"/>
                    </a:p>
                  </a:txBody>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s-ES" altLang="en-US"/>
              <a:t>Sección: pago con tarjeta de crédito</a:t>
            </a:r>
            <a:endParaRPr lang="es-ES" altLang="en-US"/>
          </a:p>
          <a:p>
            <a:pPr marL="0" indent="0">
              <a:buNone/>
            </a:pPr>
            <a:r>
              <a:rPr lang="es-ES" altLang="en-US"/>
              <a:t>   Curso normales y alternos de la historia de pago con tarjetas de crédito.</a:t>
            </a:r>
            <a:endParaRPr lang="es-ES" altLang="en-US"/>
          </a:p>
          <a:p>
            <a:r>
              <a:rPr lang="es-ES" altLang="en-US"/>
              <a:t>Sección: pago con cheque</a:t>
            </a:r>
            <a:endParaRPr lang="es-ES" altLang="en-US"/>
          </a:p>
          <a:p>
            <a:pPr marL="0" indent="0">
              <a:buNone/>
            </a:pPr>
            <a:r>
              <a:rPr lang="es-ES" altLang="en-US"/>
              <a:t>  </a:t>
            </a:r>
            <a:r>
              <a:rPr lang="es-ES" altLang="en-US">
                <a:sym typeface="+mn-ea"/>
              </a:rPr>
              <a:t>   Curso normales y alternos de la historia de pago con cheque.</a:t>
            </a:r>
            <a:endParaRPr lang="es-ES" altLang="en-US"/>
          </a:p>
          <a:p>
            <a:pPr marL="0" indent="0">
              <a:buNone/>
            </a:pPr>
            <a:endParaRPr lang="es-E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Actores</a:t>
            </a:r>
            <a:endParaRPr lang="es-ES" altLang="en-US"/>
          </a:p>
        </p:txBody>
      </p:sp>
      <p:sp>
        <p:nvSpPr>
          <p:cNvPr id="3" name="Content Placeholder 2"/>
          <p:cNvSpPr>
            <a:spLocks noGrp="1"/>
          </p:cNvSpPr>
          <p:nvPr>
            <p:ph sz="half" idx="1"/>
          </p:nvPr>
        </p:nvSpPr>
        <p:spPr>
          <a:xfrm>
            <a:off x="838200" y="1825625"/>
            <a:ext cx="10377170" cy="4351655"/>
          </a:xfrm>
        </p:spPr>
        <p:txBody>
          <a:bodyPr/>
          <a:p>
            <a:pPr marL="0" indent="0">
              <a:buNone/>
            </a:pPr>
            <a:r>
              <a:rPr lang="es-ES" altLang="en-US"/>
              <a:t>El actor es una entidad externa del sistema que de alguna manera participa en la historia del caso de uso. Por lo regular el sistema con eventos de entrada o recibe algo de él. Los actores están representados por el papel que desempeñan en el caso: Cliente, Cajero u otro. Convieve escribir su nombre con mayúscula en la narrativa del caso para facilitar la identificación.</a:t>
            </a:r>
            <a:endParaRPr lang="es-ES" altLang="en-US"/>
          </a:p>
        </p:txBody>
      </p:sp>
      <p:graphicFrame>
        <p:nvGraphicFramePr>
          <p:cNvPr id="4" name="Content Placeholder 3"/>
          <p:cNvGraphicFramePr/>
          <p:nvPr>
            <p:ph sz="half" idx="2"/>
          </p:nvPr>
        </p:nvGraphicFramePr>
        <p:xfrm>
          <a:off x="5295265" y="4603750"/>
          <a:ext cx="1309370" cy="1297940"/>
        </p:xfrm>
        <a:graphic>
          <a:graphicData uri="http://schemas.openxmlformats.org/presentationml/2006/ole">
            <mc:AlternateContent xmlns:mc="http://schemas.openxmlformats.org/markup-compatibility/2006">
              <mc:Choice xmlns:v="urn:schemas-microsoft-com:vml" Requires="v">
                <p:oleObj spid="_x0000_s5" name="" r:id="rId1" imgW="784860" imgH="1059180" progId="Paint.Picture">
                  <p:embed/>
                </p:oleObj>
              </mc:Choice>
              <mc:Fallback>
                <p:oleObj name="" r:id="rId1" imgW="784860" imgH="1059180" progId="Paint.Picture">
                  <p:embed/>
                  <p:pic>
                    <p:nvPicPr>
                      <p:cNvPr id="0" name="Picture 4"/>
                      <p:cNvPicPr/>
                      <p:nvPr/>
                    </p:nvPicPr>
                    <p:blipFill>
                      <a:blip r:embed="rId2"/>
                      <a:stretch>
                        <a:fillRect/>
                      </a:stretch>
                    </p:blipFill>
                    <p:spPr>
                      <a:xfrm>
                        <a:off x="5295265" y="4603750"/>
                        <a:ext cx="1309370" cy="129794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ES" altLang="en-US">
                <a:sym typeface="+mn-ea"/>
              </a:rPr>
              <a:t>Actores</a:t>
            </a:r>
            <a:br>
              <a:rPr lang="es-ES" altLang="en-US"/>
            </a:br>
            <a:endParaRPr lang="en-US"/>
          </a:p>
        </p:txBody>
      </p:sp>
      <p:sp>
        <p:nvSpPr>
          <p:cNvPr id="3" name="Content Placeholder 2"/>
          <p:cNvSpPr>
            <a:spLocks noGrp="1"/>
          </p:cNvSpPr>
          <p:nvPr>
            <p:ph idx="1"/>
          </p:nvPr>
        </p:nvSpPr>
        <p:spPr/>
        <p:txBody>
          <a:bodyPr>
            <a:normAutofit lnSpcReduction="10000"/>
          </a:bodyPr>
          <a:p>
            <a:pPr marL="0" indent="0">
              <a:buNone/>
            </a:pPr>
            <a:r>
              <a:rPr lang="es-ES" altLang="en-US"/>
              <a:t>En un caso de uso hay un </a:t>
            </a:r>
            <a:r>
              <a:rPr lang="es-ES" altLang="en-US" b="1"/>
              <a:t>actor iniciador</a:t>
            </a:r>
            <a:r>
              <a:rPr lang="es-ES" altLang="en-US"/>
              <a:t> que produce el evento inicial y, posiblemente, otros</a:t>
            </a:r>
            <a:r>
              <a:rPr lang="es-ES" altLang="en-US" b="1"/>
              <a:t> actores participantes</a:t>
            </a:r>
            <a:r>
              <a:rPr lang="es-ES" altLang="en-US"/>
              <a:t>; tal vez convenga indicar quién es el iniciador.</a:t>
            </a:r>
            <a:endParaRPr lang="es-ES" altLang="en-US"/>
          </a:p>
          <a:p>
            <a:pPr marL="0" indent="0">
              <a:buNone/>
            </a:pPr>
            <a:endParaRPr lang="es-ES" altLang="en-US"/>
          </a:p>
          <a:p>
            <a:pPr marL="0" indent="0">
              <a:buNone/>
            </a:pPr>
            <a:r>
              <a:rPr lang="es-ES" altLang="en-US"/>
              <a:t>Los </a:t>
            </a:r>
            <a:r>
              <a:rPr lang="es-ES" altLang="en-US" b="1"/>
              <a:t>actores suelen ser </a:t>
            </a:r>
            <a:r>
              <a:rPr lang="es-ES" altLang="en-US"/>
              <a:t>los papeles representados por</a:t>
            </a:r>
            <a:r>
              <a:rPr lang="es-ES" altLang="en-US" b="1"/>
              <a:t> seres humanos</a:t>
            </a:r>
            <a:r>
              <a:rPr lang="es-ES" altLang="en-US"/>
              <a:t>, pero </a:t>
            </a:r>
            <a:r>
              <a:rPr lang="es-ES" altLang="en-US" b="1"/>
              <a:t>pueden ser cualquier tipo de sistema</a:t>
            </a:r>
            <a:r>
              <a:rPr lang="es-ES" altLang="en-US"/>
              <a:t>, como un sistema computarizado externo de bancos. Aquí hay algunos tipos:</a:t>
            </a:r>
            <a:endParaRPr lang="es-ES" altLang="en-US"/>
          </a:p>
          <a:p>
            <a:r>
              <a:rPr lang="es-ES" altLang="en-US"/>
              <a:t>papeles que desempeñan las personas</a:t>
            </a:r>
            <a:endParaRPr lang="es-ES" altLang="en-US"/>
          </a:p>
          <a:p>
            <a:r>
              <a:rPr lang="es-ES" altLang="en-US"/>
              <a:t>sistemas de cómputo</a:t>
            </a:r>
            <a:endParaRPr lang="es-ES" altLang="en-US"/>
          </a:p>
          <a:p>
            <a:r>
              <a:rPr lang="es-ES" altLang="en-US"/>
              <a:t>aparatos eléctricos o mecánicos</a:t>
            </a:r>
            <a:endParaRPr lang="es-E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Errores en los casos de uso</a:t>
            </a:r>
            <a:endParaRPr lang="es-ES" altLang="en-US"/>
          </a:p>
        </p:txBody>
      </p:sp>
      <p:sp>
        <p:nvSpPr>
          <p:cNvPr id="3" name="Content Placeholder 2"/>
          <p:cNvSpPr>
            <a:spLocks noGrp="1"/>
          </p:cNvSpPr>
          <p:nvPr>
            <p:ph idx="1"/>
          </p:nvPr>
        </p:nvSpPr>
        <p:spPr/>
        <p:txBody>
          <a:bodyPr/>
          <a:p>
            <a:pPr marL="0" indent="0">
              <a:buNone/>
            </a:pPr>
            <a:r>
              <a:rPr lang="es-ES" altLang="en-US"/>
              <a:t>Un error común en la indentificación de los casos de uso consiste en representar los pasos, las operaciones o las transacciones individuales como pasos. Por ejemplo, en el dominio de la terminal del punto de venta, podemos definir (incorrectamente) un caso denominado “Imprimir el recibo”, cuando en realidad esta operación no es más que un paso de un proceso más amplio del caso </a:t>
            </a:r>
            <a:r>
              <a:rPr lang="es-ES" altLang="en-US" i="1"/>
              <a:t>Comprar productos</a:t>
            </a:r>
            <a:r>
              <a:rPr lang="es-ES" altLang="en-US"/>
              <a:t>.</a:t>
            </a:r>
            <a:endParaRPr lang="es-ES" altLang="en-US"/>
          </a:p>
          <a:p>
            <a:pPr marL="0" indent="0">
              <a:buNone/>
            </a:pPr>
            <a:endParaRPr lang="es-ES" altLang="en-US"/>
          </a:p>
          <a:p>
            <a:pPr marL="0" indent="0">
              <a:buNone/>
            </a:pPr>
            <a:endParaRPr lang="es-ES" altLang="en-US"/>
          </a:p>
        </p:txBody>
      </p:sp>
      <p:graphicFrame>
        <p:nvGraphicFramePr>
          <p:cNvPr id="4" name="Table 3"/>
          <p:cNvGraphicFramePr/>
          <p:nvPr/>
        </p:nvGraphicFramePr>
        <p:xfrm>
          <a:off x="1332865" y="4592955"/>
          <a:ext cx="8533765" cy="381000"/>
        </p:xfrm>
        <a:graphic>
          <a:graphicData uri="http://schemas.openxmlformats.org/drawingml/2006/table">
            <a:tbl>
              <a:tblPr firstRow="1" bandRow="1">
                <a:tableStyleId>{5C22544A-7EE6-4342-B048-85BDC9FD1C3A}</a:tableStyleId>
              </a:tblPr>
              <a:tblGrid>
                <a:gridCol w="8533765"/>
              </a:tblGrid>
              <a:tr h="381000">
                <a:tc>
                  <a:txBody>
                    <a:bodyPr/>
                    <a:p>
                      <a:pPr>
                        <a:buNone/>
                      </a:pPr>
                      <a:r>
                        <a:rPr lang="es-ES" altLang="en-US"/>
                        <a:t>Un caso de uso es una descripción de un proceso de princio a fin relativamente amplia, descripción que suele abarcar muchos pasos o transacciones; normalmente no es un paso ni una actividad individual del proceso.</a:t>
                      </a:r>
                      <a:endParaRPr lang="es-ES" altLang="en-US"/>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Identificación de los casos de uso</a:t>
            </a:r>
            <a:endParaRPr lang="es-ES" altLang="en-US"/>
          </a:p>
        </p:txBody>
      </p:sp>
      <p:graphicFrame>
        <p:nvGraphicFramePr>
          <p:cNvPr id="4" name="Content Placeholder 3"/>
          <p:cNvGraphicFramePr/>
          <p:nvPr>
            <p:ph idx="1"/>
          </p:nvPr>
        </p:nvGraphicFramePr>
        <p:xfrm>
          <a:off x="838200" y="1825625"/>
          <a:ext cx="10515600" cy="381000"/>
        </p:xfrm>
        <a:graphic>
          <a:graphicData uri="http://schemas.openxmlformats.org/drawingml/2006/table">
            <a:tbl>
              <a:tblPr firstRow="1" bandRow="1">
                <a:tableStyleId>{5C22544A-7EE6-4342-B048-85BDC9FD1C3A}</a:tableStyleId>
              </a:tblPr>
              <a:tblGrid>
                <a:gridCol w="10515600"/>
              </a:tblGrid>
              <a:tr h="381000">
                <a:tc>
                  <a:txBody>
                    <a:bodyPr/>
                    <a:p>
                      <a:pPr>
                        <a:buNone/>
                      </a:pPr>
                      <a:r>
                        <a:rPr lang="es-ES" altLang="en-US"/>
                        <a:t>Un método con que se inde</a:t>
                      </a:r>
                      <a:r>
                        <a:rPr lang="es-CL" altLang="es-ES"/>
                        <a:t>n</a:t>
                      </a:r>
                      <a:r>
                        <a:rPr lang="es-ES" altLang="en-US"/>
                        <a:t>tifican los casos de uso se basa en los actores.</a:t>
                      </a:r>
                      <a:endParaRPr lang="es-ES" altLang="en-US"/>
                    </a:p>
                    <a:p>
                      <a:pPr>
                        <a:buNone/>
                      </a:pPr>
                      <a:r>
                        <a:rPr lang="es-ES" altLang="en-US"/>
                        <a:t>1.- Se identifican los actores relacionados con un sistema o empresa.</a:t>
                      </a:r>
                      <a:endParaRPr lang="es-ES" altLang="en-US"/>
                    </a:p>
                    <a:p>
                      <a:pPr>
                        <a:buNone/>
                      </a:pPr>
                      <a:r>
                        <a:rPr lang="es-ES" altLang="en-US"/>
                        <a:t>2.- En cada actor, se identifican los procesos que inician o en que participan.</a:t>
                      </a:r>
                      <a:endParaRPr lang="es-ES" altLang="en-US"/>
                    </a:p>
                    <a:p>
                      <a:pPr>
                        <a:buNone/>
                      </a:pPr>
                      <a:endParaRPr lang="es-ES" altLang="en-US"/>
                    </a:p>
                    <a:p>
                      <a:pPr>
                        <a:buNone/>
                      </a:pPr>
                      <a:r>
                        <a:rPr lang="es-ES" altLang="en-US"/>
                        <a:t>Un segundo método de identificación de los casos de uso se basa en eventos.</a:t>
                      </a:r>
                      <a:endParaRPr lang="es-ES" altLang="en-US"/>
                    </a:p>
                    <a:p>
                      <a:pPr>
                        <a:buNone/>
                      </a:pPr>
                      <a:r>
                        <a:rPr lang="es-ES" altLang="en-US"/>
                        <a:t>1.- Se identifican los eventos externos a los que un sistema ha de responder.</a:t>
                      </a:r>
                      <a:endParaRPr lang="es-ES" altLang="en-US"/>
                    </a:p>
                    <a:p>
                      <a:pPr>
                        <a:buNone/>
                      </a:pPr>
                      <a:r>
                        <a:rPr lang="es-ES" altLang="en-US"/>
                        <a:t>2.- Se relacionan los eventos con los actores y con los casos de uso.</a:t>
                      </a:r>
                      <a:endParaRPr lang="es-ES" altLang="en-US"/>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s-ES" altLang="en-US"/>
              <a:t>En la aplicación del punto de venta, algunos actores posiblemente relevantes y los procesos que in</a:t>
            </a:r>
            <a:r>
              <a:rPr lang="es-CL" altLang="es-ES"/>
              <a:t>i</a:t>
            </a:r>
            <a:r>
              <a:rPr lang="es-ES" altLang="en-US"/>
              <a:t>cian son:</a:t>
            </a:r>
            <a:endParaRPr lang="es-ES" altLang="en-US"/>
          </a:p>
          <a:p>
            <a:pPr marL="0" indent="0">
              <a:buNone/>
            </a:pPr>
            <a:endParaRPr lang="es-ES" altLang="en-US"/>
          </a:p>
          <a:p>
            <a:pPr marL="0" indent="0">
              <a:buNone/>
            </a:pPr>
            <a:endParaRPr lang="es-ES" altLang="en-US"/>
          </a:p>
        </p:txBody>
      </p:sp>
      <p:graphicFrame>
        <p:nvGraphicFramePr>
          <p:cNvPr id="4" name="Table 3"/>
          <p:cNvGraphicFramePr/>
          <p:nvPr/>
        </p:nvGraphicFramePr>
        <p:xfrm>
          <a:off x="1828800" y="3238500"/>
          <a:ext cx="8533765" cy="381000"/>
        </p:xfrm>
        <a:graphic>
          <a:graphicData uri="http://schemas.openxmlformats.org/drawingml/2006/table">
            <a:tbl>
              <a:tblPr firstRow="1" bandRow="1">
                <a:tableStyleId>{5C22544A-7EE6-4342-B048-85BDC9FD1C3A}</a:tableStyleId>
              </a:tblPr>
              <a:tblGrid>
                <a:gridCol w="8533765"/>
              </a:tblGrid>
              <a:tr h="381000">
                <a:tc>
                  <a:txBody>
                    <a:bodyPr/>
                    <a:p>
                      <a:pPr>
                        <a:buNone/>
                      </a:pPr>
                      <a:r>
                        <a:rPr lang="es-ES" altLang="en-US"/>
                        <a:t>Cajero                                    Registra</a:t>
                      </a:r>
                      <a:endParaRPr lang="es-ES" altLang="en-US"/>
                    </a:p>
                    <a:p>
                      <a:pPr>
                        <a:buNone/>
                      </a:pPr>
                      <a:r>
                        <a:rPr lang="es-ES" altLang="en-US"/>
                        <a:t>                                                Entrega efectivo</a:t>
                      </a:r>
                      <a:endParaRPr lang="es-ES" altLang="en-US"/>
                    </a:p>
                    <a:p>
                      <a:pPr>
                        <a:buNone/>
                      </a:pPr>
                      <a:endParaRPr lang="es-ES" altLang="en-US"/>
                    </a:p>
                    <a:p>
                      <a:pPr>
                        <a:buNone/>
                      </a:pPr>
                      <a:endParaRPr lang="es-ES" altLang="en-US"/>
                    </a:p>
                    <a:p>
                      <a:pPr>
                        <a:buNone/>
                      </a:pPr>
                      <a:r>
                        <a:rPr lang="es-ES" altLang="en-US"/>
                        <a:t>Cliente                                   Compra productos</a:t>
                      </a:r>
                      <a:endParaRPr lang="es-ES" altLang="en-US"/>
                    </a:p>
                    <a:p>
                      <a:pPr>
                        <a:buNone/>
                      </a:pPr>
                      <a:r>
                        <a:rPr lang="es-ES" altLang="en-US"/>
                        <a:t>                                                Paga los productos</a:t>
                      </a:r>
                      <a:endParaRPr lang="es-ES" altLang="en-US"/>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Caso de uso y procesos del dominio</a:t>
            </a:r>
            <a:endParaRPr lang="es-ES" altLang="en-US"/>
          </a:p>
        </p:txBody>
      </p:sp>
      <p:sp>
        <p:nvSpPr>
          <p:cNvPr id="3" name="Content Placeholder 2"/>
          <p:cNvSpPr>
            <a:spLocks noGrp="1"/>
          </p:cNvSpPr>
          <p:nvPr>
            <p:ph idx="1"/>
          </p:nvPr>
        </p:nvSpPr>
        <p:spPr/>
        <p:txBody>
          <a:bodyPr>
            <a:normAutofit fontScale="90000" lnSpcReduction="20000"/>
          </a:bodyPr>
          <a:p>
            <a:pPr marL="0" indent="0" algn="just">
              <a:buNone/>
            </a:pPr>
            <a:r>
              <a:rPr lang="es-ES" altLang="en-US"/>
              <a:t>Un caso de uso describe un proceso, un proceso de negocios por ejemplo. Un </a:t>
            </a:r>
            <a:r>
              <a:rPr lang="es-ES" altLang="en-US" b="1"/>
              <a:t>proceso</a:t>
            </a:r>
            <a:r>
              <a:rPr lang="es-ES" altLang="en-US"/>
              <a:t> </a:t>
            </a:r>
            <a:r>
              <a:rPr lang="es-ES" altLang="en-US" b="1"/>
              <a:t>describe, de comienzo a fin</a:t>
            </a:r>
            <a:r>
              <a:rPr lang="es-ES" altLang="en-US"/>
              <a:t>, una secuencia de los eventos, de las acciones y las transacciones que se requieren para producir u obtener algo de valor para una empresa o actor.</a:t>
            </a:r>
            <a:endParaRPr lang="es-ES" altLang="en-US"/>
          </a:p>
          <a:p>
            <a:pPr marL="0" indent="0" algn="just">
              <a:buNone/>
            </a:pPr>
            <a:endParaRPr lang="es-ES" altLang="en-US"/>
          </a:p>
          <a:p>
            <a:pPr marL="0" indent="0" algn="just">
              <a:buNone/>
            </a:pPr>
            <a:r>
              <a:rPr lang="es-ES" altLang="en-US"/>
              <a:t>A continuación se mencionan algunos procesos:</a:t>
            </a:r>
            <a:endParaRPr lang="es-ES" altLang="en-US"/>
          </a:p>
          <a:p>
            <a:pPr algn="just"/>
            <a:r>
              <a:rPr lang="es-ES" altLang="en-US"/>
              <a:t>Retira efectivo en un cajero automático</a:t>
            </a:r>
            <a:endParaRPr lang="es-ES" altLang="en-US"/>
          </a:p>
          <a:p>
            <a:pPr algn="just"/>
            <a:r>
              <a:rPr lang="es-ES" altLang="en-US"/>
              <a:t>Ordena un producto</a:t>
            </a:r>
            <a:endParaRPr lang="es-ES" altLang="en-US"/>
          </a:p>
          <a:p>
            <a:pPr algn="just"/>
            <a:r>
              <a:rPr lang="es-ES" altLang="en-US"/>
              <a:t>Registra los cursos que se imparten en una esuela</a:t>
            </a:r>
            <a:endParaRPr lang="es-ES" altLang="en-US"/>
          </a:p>
          <a:p>
            <a:pPr algn="just"/>
            <a:r>
              <a:rPr lang="es-ES" altLang="en-US"/>
              <a:t>Verifica la ortografía de un documento con un procesador de palabras</a:t>
            </a:r>
            <a:endParaRPr lang="es-ES" altLang="en-US"/>
          </a:p>
          <a:p>
            <a:pPr algn="just"/>
            <a:r>
              <a:rPr lang="es-ES" altLang="en-US"/>
              <a:t>Realiza una llamada telefónica</a:t>
            </a:r>
            <a:endParaRPr lang="es-E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13635</Words>
  <Application>WPS Presentation</Application>
  <PresentationFormat>Widescreen</PresentationFormat>
  <Paragraphs>282</Paragraphs>
  <Slides>31</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4</vt:i4>
      </vt:variant>
      <vt:variant>
        <vt:lpstr>幻灯片标题</vt:lpstr>
      </vt:variant>
      <vt:variant>
        <vt:i4>31</vt:i4>
      </vt:variant>
    </vt:vector>
  </HeadingPairs>
  <TitlesOfParts>
    <vt:vector size="43" baseType="lpstr">
      <vt:lpstr>Arial</vt:lpstr>
      <vt:lpstr>SimSun</vt:lpstr>
      <vt:lpstr>Wingdings</vt:lpstr>
      <vt:lpstr>Calibri Light</vt:lpstr>
      <vt:lpstr>Calibri</vt:lpstr>
      <vt:lpstr>Microsoft YaHei</vt:lpstr>
      <vt:lpstr>Arial Unicode MS</vt:lpstr>
      <vt:lpstr>Office Theme</vt:lpstr>
      <vt:lpstr>Paint.Picture</vt:lpstr>
      <vt:lpstr>Paint.Picture</vt:lpstr>
      <vt:lpstr>Paint.Picture</vt:lpstr>
      <vt:lpstr>Paint.Picture</vt:lpstr>
      <vt:lpstr>Clase 4</vt:lpstr>
      <vt:lpstr>Recomendaciones</vt:lpstr>
      <vt:lpstr>PowerPoint 演示文稿</vt:lpstr>
      <vt:lpstr>Actores</vt:lpstr>
      <vt:lpstr>Actores </vt:lpstr>
      <vt:lpstr>Errores en los casos de uso</vt:lpstr>
      <vt:lpstr>Identificación de los casos de uso</vt:lpstr>
      <vt:lpstr>PowerPoint 演示文稿</vt:lpstr>
      <vt:lpstr>Caso de uso y procesos del dominio</vt:lpstr>
      <vt:lpstr>Casos de uso, funciones del sistema</vt:lpstr>
      <vt:lpstr>Diagramas de los casos de uso</vt:lpstr>
      <vt:lpstr>Diagramas de los casos de uso </vt:lpstr>
      <vt:lpstr>Formatos de los casos de uso</vt:lpstr>
      <vt:lpstr>Los sistemas y sus fronteras</vt:lpstr>
      <vt:lpstr>PowerPoint 演示文稿</vt:lpstr>
      <vt:lpstr>PowerPoint 演示文稿</vt:lpstr>
      <vt:lpstr>PowerPoint 演示文稿</vt:lpstr>
      <vt:lpstr>Casos de uso primarios, secundarios y opcionales</vt:lpstr>
      <vt:lpstr>Casos esenciales de uso</vt:lpstr>
      <vt:lpstr>Esencial</vt:lpstr>
      <vt:lpstr>Casos reales de uso</vt:lpstr>
      <vt:lpstr>Real</vt:lpstr>
      <vt:lpstr>El caso esencial de uso de la compra de productos</vt:lpstr>
      <vt:lpstr>El caso real de uso de la compra de productos</vt:lpstr>
      <vt:lpstr>Asignación de nombre a los casos de uso</vt:lpstr>
      <vt:lpstr>Inicio de un caso expandido de uso</vt:lpstr>
      <vt:lpstr>Puntos sobre la decisión de notación y sobre la ramificación</vt:lpstr>
      <vt:lpstr>Puntos sobre la decisión de notación y sobre la ramificación </vt:lpstr>
      <vt:lpstr>Sección: principal</vt:lpstr>
      <vt:lpstr>Sección: Pago en efectivo</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4</dc:title>
  <dc:creator/>
  <cp:lastModifiedBy>clgut</cp:lastModifiedBy>
  <cp:revision>65</cp:revision>
  <dcterms:created xsi:type="dcterms:W3CDTF">2022-10-18T14:24:00Z</dcterms:created>
  <dcterms:modified xsi:type="dcterms:W3CDTF">2022-11-14T16:58:53Z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D3C00DF91C5D4E88AC1C6D0BA0765790</vt:lpwstr>
  </property>
  <property fmtid="{D5CDD505-2E9C-101B-9397-08002B2CF9AE}" pid="3" name="KSOProductBuildVer">
    <vt:lpwstr>1033-11.2.0.11380</vt:lpwstr>
  </property>
</Properties>
</file>