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1" r:id="rId12"/>
    <p:sldId id="269" r:id="rId13"/>
    <p:sldId id="270" r:id="rId14"/>
    <p:sldId id="272" r:id="rId15"/>
    <p:sldId id="273" r:id="rId16"/>
    <p:sldId id="271" r:id="rId17"/>
    <p:sldId id="278" r:id="rId18"/>
    <p:sldId id="291" r:id="rId19"/>
    <p:sldId id="279" r:id="rId20"/>
    <p:sldId id="280" r:id="rId21"/>
    <p:sldId id="282" r:id="rId22"/>
    <p:sldId id="292" r:id="rId23"/>
    <p:sldId id="283" r:id="rId24"/>
    <p:sldId id="281" r:id="rId25"/>
    <p:sldId id="285" r:id="rId26"/>
    <p:sldId id="286" r:id="rId27"/>
    <p:sldId id="293" r:id="rId28"/>
    <p:sldId id="288" r:id="rId29"/>
    <p:sldId id="289"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4.xml"/><Relationship Id="rId2" Type="http://schemas.openxmlformats.org/officeDocument/2006/relationships/image" Target="../media/image5.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L" altLang="en-US" dirty="0"/>
              <a:t>Clase 5</a:t>
            </a:r>
            <a:endParaRPr lang="es-CL" altLang="en-US" dirty="0"/>
          </a:p>
        </p:txBody>
      </p:sp>
      <p:sp>
        <p:nvSpPr>
          <p:cNvPr id="3" name="Subtitle 2"/>
          <p:cNvSpPr>
            <a:spLocks noGrp="1"/>
          </p:cNvSpPr>
          <p:nvPr>
            <p:ph type="subTitle" idx="1"/>
          </p:nvPr>
        </p:nvSpPr>
        <p:spPr/>
        <p:txBody>
          <a:bodyPr/>
          <a:lstStyle/>
          <a:p>
            <a:r>
              <a:rPr lang="es-CL" altLang="en-US"/>
              <a:t>Claudio Gutiérrez-Soto</a:t>
            </a:r>
            <a:endParaRPr lang="es-CL"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Conceptos</a:t>
            </a:r>
            <a:endParaRPr lang="es-CL" altLang="en-US"/>
          </a:p>
        </p:txBody>
      </p:sp>
      <p:sp>
        <p:nvSpPr>
          <p:cNvPr id="3" name="Content Placeholder 2"/>
          <p:cNvSpPr>
            <a:spLocks noGrp="1"/>
          </p:cNvSpPr>
          <p:nvPr>
            <p:ph idx="1"/>
          </p:nvPr>
        </p:nvSpPr>
        <p:spPr/>
        <p:txBody>
          <a:bodyPr/>
          <a:p>
            <a:pPr marL="0" indent="0" algn="just">
              <a:buNone/>
            </a:pPr>
            <a:r>
              <a:rPr lang="es-CL" altLang="en-US"/>
              <a:t>En términos informales el concepto es una idea, cosa u objeto. En un lenguaje más formal, podemos considerarlo a partir de su símbolo, intensión y extensión.</a:t>
            </a:r>
            <a:endParaRPr lang="es-CL" altLang="en-US"/>
          </a:p>
          <a:p>
            <a:pPr algn="just">
              <a:buFont typeface="Arial" panose="020B0604020202020204" pitchFamily="34" charset="0"/>
              <a:buChar char="•"/>
            </a:pPr>
            <a:r>
              <a:rPr lang="es-CL" altLang="en-US"/>
              <a:t>Símbolo: palabras o imágenes que representan un concepto.</a:t>
            </a:r>
            <a:endParaRPr lang="es-CL" altLang="en-US"/>
          </a:p>
          <a:p>
            <a:pPr algn="just">
              <a:buFont typeface="Arial" panose="020B0604020202020204" pitchFamily="34" charset="0"/>
              <a:buChar char="•"/>
            </a:pPr>
            <a:r>
              <a:rPr lang="es-CL" altLang="en-US"/>
              <a:t>Intensión: la definición del concepto.</a:t>
            </a:r>
            <a:endParaRPr lang="es-CL" altLang="en-US"/>
          </a:p>
          <a:p>
            <a:pPr algn="just">
              <a:buFont typeface="Arial" panose="020B0604020202020204" pitchFamily="34" charset="0"/>
              <a:buChar char="•"/>
            </a:pPr>
            <a:r>
              <a:rPr lang="es-CL" altLang="en-US"/>
              <a:t>Extensión: el conjunto de ejemplos a que se aplica el concepto.</a:t>
            </a:r>
            <a:endParaRPr lang="es-CL"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sym typeface="+mn-ea"/>
              </a:rPr>
              <a:t>Conceptos</a:t>
            </a:r>
            <a:endParaRPr lang="en-US"/>
          </a:p>
        </p:txBody>
      </p:sp>
      <p:sp>
        <p:nvSpPr>
          <p:cNvPr id="3" name="Content Placeholder 2"/>
          <p:cNvSpPr>
            <a:spLocks noGrp="1"/>
          </p:cNvSpPr>
          <p:nvPr>
            <p:ph sz="half" idx="1"/>
          </p:nvPr>
        </p:nvSpPr>
        <p:spPr/>
        <p:txBody>
          <a:bodyPr/>
          <a:p>
            <a:pPr algn="just"/>
            <a:r>
              <a:rPr lang="es-CL" altLang="en-US"/>
              <a:t>El concepto tiene un símbolo, intensión y extensión.</a:t>
            </a:r>
            <a:endParaRPr lang="es-CL" altLang="en-US"/>
          </a:p>
          <a:p>
            <a:pPr algn="just"/>
            <a:endParaRPr lang="es-CL" altLang="en-US"/>
          </a:p>
          <a:p>
            <a:pPr algn="just"/>
            <a:r>
              <a:rPr lang="es-CL" altLang="en-US"/>
              <a:t>Una distinción fundamental entre el análisis orientado a objetos y el análisis estructurado: división por conceptos (objetos) y no por funciones.</a:t>
            </a:r>
            <a:endParaRPr lang="es-CL" altLang="en-US"/>
          </a:p>
        </p:txBody>
      </p:sp>
      <p:graphicFrame>
        <p:nvGraphicFramePr>
          <p:cNvPr id="4" name="Content Placeholder 3"/>
          <p:cNvGraphicFramePr/>
          <p:nvPr>
            <p:ph sz="half" idx="2"/>
          </p:nvPr>
        </p:nvGraphicFramePr>
        <p:xfrm>
          <a:off x="6209030" y="1956435"/>
          <a:ext cx="5051425" cy="4423410"/>
        </p:xfrm>
        <a:graphic>
          <a:graphicData uri="http://schemas.openxmlformats.org/presentationml/2006/ole">
            <mc:AlternateContent xmlns:mc="http://schemas.openxmlformats.org/markup-compatibility/2006">
              <mc:Choice xmlns:v="urn:schemas-microsoft-com:vml" Requires="v">
                <p:oleObj spid="_x0000_s5" name="" r:id="rId1" imgW="5181600" imgH="4495800" progId="Paint.Picture">
                  <p:embed/>
                </p:oleObj>
              </mc:Choice>
              <mc:Fallback>
                <p:oleObj name="" r:id="rId1" imgW="5181600" imgH="4495800" progId="Paint.Picture">
                  <p:embed/>
                  <p:pic>
                    <p:nvPicPr>
                      <p:cNvPr id="0" name="Picture 4"/>
                      <p:cNvPicPr/>
                      <p:nvPr/>
                    </p:nvPicPr>
                    <p:blipFill>
                      <a:blip r:embed="rId2"/>
                      <a:stretch>
                        <a:fillRect/>
                      </a:stretch>
                    </p:blipFill>
                    <p:spPr>
                      <a:xfrm>
                        <a:off x="6209030" y="1956435"/>
                        <a:ext cx="5051425" cy="442341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Estrategias para identificar conceptos</a:t>
            </a:r>
            <a:endParaRPr lang="es-CL" altLang="en-US"/>
          </a:p>
        </p:txBody>
      </p:sp>
      <p:sp>
        <p:nvSpPr>
          <p:cNvPr id="3" name="Content Placeholder 2"/>
          <p:cNvSpPr>
            <a:spLocks noGrp="1"/>
          </p:cNvSpPr>
          <p:nvPr>
            <p:ph idx="1"/>
          </p:nvPr>
        </p:nvSpPr>
        <p:spPr/>
        <p:txBody>
          <a:bodyPr/>
          <a:p>
            <a:r>
              <a:rPr lang="es-CL" altLang="en-US"/>
              <a:t>Es mejor exagerar y especificar un modelo conceptual con muchos conceptos refinados que no específicarlo cabalmente.</a:t>
            </a:r>
            <a:endParaRPr lang="es-CL"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Lista de categorías </a:t>
            </a:r>
            <a:endParaRPr lang="es-CL" altLang="en-US"/>
          </a:p>
        </p:txBody>
      </p:sp>
      <p:graphicFrame>
        <p:nvGraphicFramePr>
          <p:cNvPr id="4" name="Content Placeholder 3"/>
          <p:cNvGraphicFramePr/>
          <p:nvPr>
            <p:ph idx="1"/>
          </p:nvPr>
        </p:nvGraphicFramePr>
        <p:xfrm>
          <a:off x="838200" y="1623060"/>
          <a:ext cx="10515600" cy="4572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CL" altLang="en-US"/>
                        <a:t>Categoría del concepto</a:t>
                      </a:r>
                      <a:endParaRPr lang="es-CL" altLang="en-US"/>
                    </a:p>
                  </a:txBody>
                  <a:tcPr/>
                </a:tc>
                <a:tc>
                  <a:txBody>
                    <a:bodyPr/>
                    <a:p>
                      <a:pPr algn="ctr">
                        <a:buNone/>
                      </a:pPr>
                      <a:r>
                        <a:rPr lang="es-CL" altLang="en-US"/>
                        <a:t>Ejemplos</a:t>
                      </a:r>
                      <a:endParaRPr lang="es-CL" altLang="en-US"/>
                    </a:p>
                  </a:txBody>
                  <a:tcPr/>
                </a:tc>
              </a:tr>
              <a:tr h="381000">
                <a:tc>
                  <a:txBody>
                    <a:bodyPr/>
                    <a:p>
                      <a:pPr>
                        <a:buNone/>
                      </a:pPr>
                      <a:r>
                        <a:rPr lang="es-CL" altLang="en-US"/>
                        <a:t>Objetos físicos o tangibles</a:t>
                      </a:r>
                      <a:endParaRPr lang="es-CL" altLang="en-US"/>
                    </a:p>
                  </a:txBody>
                  <a:tcPr/>
                </a:tc>
                <a:tc>
                  <a:txBody>
                    <a:bodyPr/>
                    <a:p>
                      <a:pPr>
                        <a:buNone/>
                      </a:pPr>
                      <a:r>
                        <a:rPr lang="es-CL" altLang="en-US"/>
                        <a:t>TDPV, Avión</a:t>
                      </a:r>
                      <a:endParaRPr lang="es-CL" altLang="en-US"/>
                    </a:p>
                  </a:txBody>
                  <a:tcPr/>
                </a:tc>
              </a:tr>
              <a:tr h="381000">
                <a:tc>
                  <a:txBody>
                    <a:bodyPr/>
                    <a:p>
                      <a:pPr>
                        <a:buNone/>
                      </a:pPr>
                      <a:r>
                        <a:rPr lang="es-CL" altLang="en-US"/>
                        <a:t>Especificaciones, diseño o descripciones de cosas</a:t>
                      </a:r>
                      <a:endParaRPr lang="es-CL" altLang="en-US"/>
                    </a:p>
                  </a:txBody>
                  <a:tcPr/>
                </a:tc>
                <a:tc>
                  <a:txBody>
                    <a:bodyPr/>
                    <a:p>
                      <a:pPr>
                        <a:buNone/>
                      </a:pPr>
                      <a:r>
                        <a:rPr lang="es-CL" altLang="en-US"/>
                        <a:t>EspecificacionesdeProducto, DescripcióndeVuelo</a:t>
                      </a:r>
                      <a:endParaRPr lang="es-CL" altLang="en-US"/>
                    </a:p>
                  </a:txBody>
                  <a:tcPr/>
                </a:tc>
              </a:tr>
              <a:tr h="381000">
                <a:tc>
                  <a:txBody>
                    <a:bodyPr/>
                    <a:p>
                      <a:pPr>
                        <a:buNone/>
                      </a:pPr>
                      <a:r>
                        <a:rPr lang="es-CL" altLang="en-US"/>
                        <a:t>Lugares</a:t>
                      </a:r>
                      <a:endParaRPr lang="es-CL" altLang="en-US"/>
                    </a:p>
                  </a:txBody>
                  <a:tcPr/>
                </a:tc>
                <a:tc>
                  <a:txBody>
                    <a:bodyPr/>
                    <a:p>
                      <a:pPr>
                        <a:buNone/>
                      </a:pPr>
                      <a:r>
                        <a:rPr lang="es-CL" altLang="en-US"/>
                        <a:t>Tienda, Aeropuerto</a:t>
                      </a:r>
                      <a:endParaRPr lang="es-CL" altLang="en-US"/>
                    </a:p>
                  </a:txBody>
                  <a:tcPr/>
                </a:tc>
              </a:tr>
              <a:tr h="381000">
                <a:tc>
                  <a:txBody>
                    <a:bodyPr/>
                    <a:p>
                      <a:pPr>
                        <a:buNone/>
                      </a:pPr>
                      <a:r>
                        <a:rPr lang="es-CL" altLang="en-US"/>
                        <a:t>Transacciones</a:t>
                      </a:r>
                      <a:endParaRPr lang="es-CL" altLang="en-US"/>
                    </a:p>
                  </a:txBody>
                  <a:tcPr/>
                </a:tc>
                <a:tc>
                  <a:txBody>
                    <a:bodyPr/>
                    <a:p>
                      <a:pPr>
                        <a:buNone/>
                      </a:pPr>
                      <a:r>
                        <a:rPr lang="es-CL" altLang="en-US"/>
                        <a:t>Venta, Pago, reservación</a:t>
                      </a:r>
                      <a:endParaRPr lang="es-CL" altLang="en-US"/>
                    </a:p>
                  </a:txBody>
                  <a:tcPr/>
                </a:tc>
              </a:tr>
              <a:tr h="381000">
                <a:tc>
                  <a:txBody>
                    <a:bodyPr/>
                    <a:p>
                      <a:pPr>
                        <a:buNone/>
                      </a:pPr>
                      <a:r>
                        <a:rPr lang="es-CL" altLang="en-US"/>
                        <a:t>Línea o reglón de elementos de transacciones</a:t>
                      </a:r>
                      <a:endParaRPr lang="es-CL" altLang="en-US"/>
                    </a:p>
                  </a:txBody>
                  <a:tcPr/>
                </a:tc>
                <a:tc>
                  <a:txBody>
                    <a:bodyPr/>
                    <a:p>
                      <a:pPr>
                        <a:buNone/>
                      </a:pPr>
                      <a:r>
                        <a:rPr lang="es-CL" altLang="en-US"/>
                        <a:t>VentasLineasdeProducto</a:t>
                      </a:r>
                      <a:endParaRPr lang="es-CL" altLang="en-US"/>
                    </a:p>
                  </a:txBody>
                  <a:tcPr/>
                </a:tc>
              </a:tr>
              <a:tr h="381000">
                <a:tc>
                  <a:txBody>
                    <a:bodyPr/>
                    <a:p>
                      <a:pPr>
                        <a:buNone/>
                      </a:pPr>
                      <a:r>
                        <a:rPr lang="es-CL" altLang="en-US"/>
                        <a:t>Papel de las personas</a:t>
                      </a:r>
                      <a:endParaRPr lang="es-CL" altLang="en-US"/>
                    </a:p>
                  </a:txBody>
                  <a:tcPr/>
                </a:tc>
                <a:tc>
                  <a:txBody>
                    <a:bodyPr/>
                    <a:p>
                      <a:pPr>
                        <a:buNone/>
                      </a:pPr>
                      <a:r>
                        <a:rPr lang="es-CL" altLang="en-US"/>
                        <a:t>Cajero, Piloto</a:t>
                      </a:r>
                      <a:endParaRPr lang="es-CL" altLang="en-US"/>
                    </a:p>
                  </a:txBody>
                  <a:tcPr/>
                </a:tc>
              </a:tr>
              <a:tr h="381000">
                <a:tc>
                  <a:txBody>
                    <a:bodyPr/>
                    <a:p>
                      <a:pPr>
                        <a:buNone/>
                      </a:pPr>
                      <a:r>
                        <a:rPr lang="es-CL" altLang="en-US"/>
                        <a:t>Contenedores de otras cosas</a:t>
                      </a:r>
                      <a:endParaRPr lang="es-CL" altLang="en-US"/>
                    </a:p>
                  </a:txBody>
                  <a:tcPr/>
                </a:tc>
                <a:tc>
                  <a:txBody>
                    <a:bodyPr/>
                    <a:p>
                      <a:pPr>
                        <a:buNone/>
                      </a:pPr>
                      <a:r>
                        <a:rPr lang="es-CL" altLang="en-US"/>
                        <a:t>Producto, Pasajero</a:t>
                      </a:r>
                      <a:endParaRPr lang="es-CL" altLang="en-US"/>
                    </a:p>
                  </a:txBody>
                  <a:tcPr/>
                </a:tc>
              </a:tr>
              <a:tr h="381000">
                <a:tc>
                  <a:txBody>
                    <a:bodyPr/>
                    <a:p>
                      <a:pPr>
                        <a:buNone/>
                      </a:pPr>
                      <a:r>
                        <a:rPr lang="es-CL" altLang="en-US"/>
                        <a:t>Otros sistemas de cómputo o electromecánicos externos al sistema</a:t>
                      </a:r>
                      <a:endParaRPr lang="es-CL" altLang="en-US"/>
                    </a:p>
                  </a:txBody>
                  <a:tcPr/>
                </a:tc>
                <a:tc>
                  <a:txBody>
                    <a:bodyPr/>
                    <a:p>
                      <a:pPr>
                        <a:buNone/>
                      </a:pPr>
                      <a:r>
                        <a:rPr lang="es-CL" altLang="en-US"/>
                        <a:t>SistemadeAutorizaciónTarjetasdeCredito</a:t>
                      </a:r>
                      <a:endParaRPr lang="es-CL" altLang="en-US"/>
                    </a:p>
                    <a:p>
                      <a:pPr>
                        <a:buNone/>
                      </a:pPr>
                      <a:r>
                        <a:rPr lang="es-CL" altLang="en-US"/>
                        <a:t>ControlTRáficoAéreo</a:t>
                      </a:r>
                      <a:endParaRPr lang="es-CL" altLang="en-US"/>
                    </a:p>
                  </a:txBody>
                  <a:tcPr/>
                </a:tc>
              </a:tr>
              <a:tr h="381000">
                <a:tc>
                  <a:txBody>
                    <a:bodyPr/>
                    <a:p>
                      <a:pPr>
                        <a:buNone/>
                      </a:pPr>
                      <a:r>
                        <a:rPr lang="es-CL" altLang="en-US"/>
                        <a:t>Conceptos de nombres abstractos</a:t>
                      </a:r>
                      <a:endParaRPr lang="es-CL" altLang="en-US"/>
                    </a:p>
                  </a:txBody>
                  <a:tcPr/>
                </a:tc>
                <a:tc>
                  <a:txBody>
                    <a:bodyPr/>
                    <a:p>
                      <a:pPr>
                        <a:buNone/>
                      </a:pPr>
                      <a:r>
                        <a:rPr lang="es-CL" altLang="en-US"/>
                        <a:t>Hambre, Acrofóbia</a:t>
                      </a:r>
                      <a:endParaRPr lang="es-CL" altLang="en-US"/>
                    </a:p>
                  </a:txBody>
                  <a:tcPr/>
                </a:tc>
              </a:tr>
              <a:tr h="381000">
                <a:tc>
                  <a:txBody>
                    <a:bodyPr/>
                    <a:p>
                      <a:pPr>
                        <a:buNone/>
                      </a:pPr>
                      <a:r>
                        <a:rPr lang="es-CL" altLang="en-US"/>
                        <a:t>Organizaciones</a:t>
                      </a:r>
                      <a:endParaRPr lang="es-CL" altLang="en-US"/>
                    </a:p>
                  </a:txBody>
                  <a:tcPr/>
                </a:tc>
                <a:tc>
                  <a:txBody>
                    <a:bodyPr/>
                    <a:p>
                      <a:pPr>
                        <a:buNone/>
                      </a:pPr>
                      <a:r>
                        <a:rPr lang="es-CL" altLang="en-US"/>
                        <a:t>Departamentodeventas</a:t>
                      </a:r>
                      <a:endParaRPr lang="es-CL" altLang="en-US"/>
                    </a:p>
                    <a:p>
                      <a:pPr>
                        <a:buNone/>
                      </a:pPr>
                      <a:r>
                        <a:rPr lang="es-CL" altLang="en-US"/>
                        <a:t>ObjetoL</a:t>
                      </a:r>
                      <a:r>
                        <a:rPr lang="es-ES" altLang="es-CL"/>
                        <a:t>í</a:t>
                      </a:r>
                      <a:r>
                        <a:rPr lang="es-CL" altLang="en-US"/>
                        <a:t>neaAérea</a:t>
                      </a:r>
                      <a:endParaRPr lang="es-CL" altLang="en-US"/>
                    </a:p>
                  </a:txBody>
                  <a:tcPr/>
                </a:tc>
              </a:tr>
              <a:tr h="381000">
                <a:tc>
                  <a:txBody>
                    <a:bodyPr/>
                    <a:p>
                      <a:pPr>
                        <a:buNone/>
                      </a:pPr>
                      <a:r>
                        <a:rPr lang="es-CL" altLang="en-US"/>
                        <a:t>Eventos</a:t>
                      </a:r>
                      <a:endParaRPr lang="es-CL" altLang="en-US"/>
                    </a:p>
                  </a:txBody>
                  <a:tcPr/>
                </a:tc>
                <a:tc>
                  <a:txBody>
                    <a:bodyPr/>
                    <a:p>
                      <a:pPr>
                        <a:buNone/>
                      </a:pPr>
                      <a:r>
                        <a:rPr lang="es-CL" altLang="en-US"/>
                        <a:t>Venta, Robo, Junta, Vuelo, Accidente, Aterrizaje</a:t>
                      </a:r>
                      <a:endParaRPr lang="es-CL" alt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Lista de categorías </a:t>
            </a:r>
            <a:br>
              <a:rPr lang="es-CL" altLang="en-US"/>
            </a:br>
            <a:endParaRPr lang="en-US"/>
          </a:p>
        </p:txBody>
      </p:sp>
      <p:graphicFrame>
        <p:nvGraphicFramePr>
          <p:cNvPr id="4" name="Content Placeholder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s-CL" altLang="en-US"/>
                        <a:t>Categoría del concepto</a:t>
                      </a:r>
                      <a:endParaRPr lang="es-CL" altLang="en-US"/>
                    </a:p>
                  </a:txBody>
                  <a:tcPr/>
                </a:tc>
                <a:tc>
                  <a:txBody>
                    <a:bodyPr/>
                    <a:p>
                      <a:pPr algn="ctr">
                        <a:buNone/>
                      </a:pPr>
                      <a:r>
                        <a:rPr lang="es-CL" altLang="en-US"/>
                        <a:t>Ejemplos</a:t>
                      </a:r>
                      <a:endParaRPr lang="es-CL" altLang="en-US"/>
                    </a:p>
                  </a:txBody>
                  <a:tcPr/>
                </a:tc>
              </a:tr>
              <a:tr h="381000">
                <a:tc>
                  <a:txBody>
                    <a:bodyPr/>
                    <a:p>
                      <a:pPr>
                        <a:buNone/>
                      </a:pPr>
                      <a:r>
                        <a:rPr lang="es-CL" altLang="en-US"/>
                        <a:t>Procesos (a menudo no están representados como conceptos, pero pueden serlo)</a:t>
                      </a:r>
                      <a:endParaRPr lang="es-CL" altLang="en-US"/>
                    </a:p>
                  </a:txBody>
                  <a:tcPr/>
                </a:tc>
                <a:tc>
                  <a:txBody>
                    <a:bodyPr/>
                    <a:p>
                      <a:pPr>
                        <a:buNone/>
                      </a:pPr>
                      <a:r>
                        <a:rPr lang="es-CL" altLang="en-US"/>
                        <a:t>VentaUnProducto</a:t>
                      </a:r>
                      <a:endParaRPr lang="es-CL" altLang="en-US"/>
                    </a:p>
                    <a:p>
                      <a:pPr>
                        <a:buNone/>
                      </a:pPr>
                      <a:r>
                        <a:rPr lang="es-CL" altLang="en-US"/>
                        <a:t>ReservaciónAsiento</a:t>
                      </a:r>
                      <a:endParaRPr lang="es-CL" altLang="en-US"/>
                    </a:p>
                  </a:txBody>
                  <a:tcPr/>
                </a:tc>
              </a:tr>
              <a:tr h="381000">
                <a:tc>
                  <a:txBody>
                    <a:bodyPr/>
                    <a:p>
                      <a:pPr>
                        <a:buNone/>
                      </a:pPr>
                      <a:r>
                        <a:rPr lang="es-CL" altLang="en-US"/>
                        <a:t>Reglas y políticas</a:t>
                      </a:r>
                      <a:endParaRPr lang="es-CL" altLang="en-US"/>
                    </a:p>
                  </a:txBody>
                  <a:tcPr/>
                </a:tc>
                <a:tc>
                  <a:txBody>
                    <a:bodyPr/>
                    <a:p>
                      <a:pPr>
                        <a:buNone/>
                      </a:pPr>
                      <a:r>
                        <a:rPr lang="es-CL" altLang="en-US"/>
                        <a:t>PolíticasdeReembolso</a:t>
                      </a:r>
                      <a:endParaRPr lang="es-CL" altLang="en-US"/>
                    </a:p>
                    <a:p>
                      <a:pPr>
                        <a:buNone/>
                      </a:pPr>
                      <a:r>
                        <a:rPr lang="es-CL" altLang="en-US"/>
                        <a:t>PolíticadeCancelaciones</a:t>
                      </a:r>
                      <a:endParaRPr lang="es-CL" altLang="en-US"/>
                    </a:p>
                  </a:txBody>
                  <a:tcPr/>
                </a:tc>
              </a:tr>
              <a:tr h="381000">
                <a:tc>
                  <a:txBody>
                    <a:bodyPr/>
                    <a:p>
                      <a:pPr>
                        <a:buNone/>
                      </a:pPr>
                      <a:r>
                        <a:rPr lang="es-CL" altLang="en-US"/>
                        <a:t>Catálogos</a:t>
                      </a:r>
                      <a:endParaRPr lang="es-CL" altLang="en-US"/>
                    </a:p>
                  </a:txBody>
                  <a:tcPr/>
                </a:tc>
                <a:tc>
                  <a:txBody>
                    <a:bodyPr/>
                    <a:p>
                      <a:pPr>
                        <a:buNone/>
                      </a:pPr>
                      <a:r>
                        <a:rPr lang="es-CL" altLang="en-US"/>
                        <a:t>CatálogodeProducto</a:t>
                      </a:r>
                      <a:endParaRPr lang="es-CL" altLang="en-US"/>
                    </a:p>
                    <a:p>
                      <a:pPr>
                        <a:buNone/>
                      </a:pPr>
                      <a:r>
                        <a:rPr lang="es-CL" altLang="en-US"/>
                        <a:t>CatálogodePartes</a:t>
                      </a:r>
                      <a:endParaRPr lang="es-CL" altLang="en-US"/>
                    </a:p>
                  </a:txBody>
                  <a:tcPr/>
                </a:tc>
              </a:tr>
              <a:tr h="381000">
                <a:tc>
                  <a:txBody>
                    <a:bodyPr/>
                    <a:p>
                      <a:pPr>
                        <a:buNone/>
                      </a:pPr>
                      <a:r>
                        <a:rPr lang="es-CL" altLang="en-US"/>
                        <a:t>Registro de finanzas, de trabajo, de contrato de asuntos legales</a:t>
                      </a:r>
                      <a:endParaRPr lang="es-CL" altLang="en-US"/>
                    </a:p>
                  </a:txBody>
                  <a:tcPr/>
                </a:tc>
                <a:tc>
                  <a:txBody>
                    <a:bodyPr/>
                    <a:p>
                      <a:pPr>
                        <a:buNone/>
                      </a:pPr>
                      <a:r>
                        <a:rPr lang="es-CL" altLang="en-US"/>
                        <a:t>Recibo, ContratodeEmpleo</a:t>
                      </a:r>
                      <a:endParaRPr lang="es-CL" altLang="en-US"/>
                    </a:p>
                    <a:p>
                      <a:pPr>
                        <a:buNone/>
                      </a:pPr>
                      <a:r>
                        <a:rPr lang="es-CL" altLang="en-US"/>
                        <a:t>BitacoradeMantenimiento</a:t>
                      </a:r>
                      <a:endParaRPr lang="es-CL" altLang="en-US"/>
                    </a:p>
                  </a:txBody>
                  <a:tcPr/>
                </a:tc>
              </a:tr>
              <a:tr h="381000">
                <a:tc>
                  <a:txBody>
                    <a:bodyPr/>
                    <a:p>
                      <a:pPr>
                        <a:buNone/>
                      </a:pPr>
                      <a:r>
                        <a:rPr lang="es-CL" altLang="en-US"/>
                        <a:t>Instrumentos y servicios finacieros</a:t>
                      </a:r>
                      <a:endParaRPr lang="es-CL" altLang="en-US"/>
                    </a:p>
                  </a:txBody>
                  <a:tcPr/>
                </a:tc>
                <a:tc>
                  <a:txBody>
                    <a:bodyPr/>
                    <a:p>
                      <a:pPr>
                        <a:buNone/>
                      </a:pPr>
                      <a:r>
                        <a:rPr lang="es-CL" altLang="en-US"/>
                        <a:t>LíneasdeCrédito</a:t>
                      </a:r>
                      <a:endParaRPr lang="es-CL" altLang="en-US"/>
                    </a:p>
                    <a:p>
                      <a:pPr>
                        <a:buNone/>
                      </a:pPr>
                      <a:r>
                        <a:rPr lang="es-CL" altLang="en-US"/>
                        <a:t>Existencia</a:t>
                      </a:r>
                      <a:endParaRPr lang="es-CL" altLang="en-US"/>
                    </a:p>
                  </a:txBody>
                  <a:tcPr/>
                </a:tc>
              </a:tr>
              <a:tr h="381000">
                <a:tc>
                  <a:txBody>
                    <a:bodyPr/>
                    <a:p>
                      <a:pPr>
                        <a:buNone/>
                      </a:pPr>
                      <a:r>
                        <a:rPr lang="es-CL" altLang="en-US"/>
                        <a:t>Manuales, libros</a:t>
                      </a:r>
                      <a:endParaRPr lang="es-CL" altLang="en-US"/>
                    </a:p>
                  </a:txBody>
                  <a:tcPr/>
                </a:tc>
                <a:tc>
                  <a:txBody>
                    <a:bodyPr/>
                    <a:p>
                      <a:pPr>
                        <a:buNone/>
                      </a:pPr>
                      <a:r>
                        <a:rPr lang="es-CL" altLang="en-US"/>
                        <a:t>ManualdePersonal</a:t>
                      </a:r>
                      <a:endParaRPr lang="es-CL" altLang="en-US"/>
                    </a:p>
                    <a:p>
                      <a:pPr>
                        <a:buNone/>
                      </a:pPr>
                      <a:r>
                        <a:rPr lang="es-CL" altLang="en-US"/>
                        <a:t>ManualdeReparaciones</a:t>
                      </a:r>
                      <a:endParaRPr lang="es-CL" alt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just"/>
            <a:r>
              <a:rPr lang="es-CL" altLang="en-US"/>
              <a:t>Obtención de conceptos a partir de la indentificación de frases nominales</a:t>
            </a:r>
            <a:endParaRPr lang="es-CL" altLang="en-US"/>
          </a:p>
        </p:txBody>
      </p:sp>
      <p:sp>
        <p:nvSpPr>
          <p:cNvPr id="3" name="Content Placeholder 2"/>
          <p:cNvSpPr>
            <a:spLocks noGrp="1"/>
          </p:cNvSpPr>
          <p:nvPr>
            <p:ph sz="half" idx="1"/>
          </p:nvPr>
        </p:nvSpPr>
        <p:spPr>
          <a:xfrm>
            <a:off x="838200" y="1825625"/>
            <a:ext cx="10455275" cy="4351655"/>
          </a:xfrm>
        </p:spPr>
        <p:txBody>
          <a:bodyPr/>
          <a:p>
            <a:pPr marL="0" indent="0" algn="just">
              <a:buNone/>
            </a:pPr>
            <a:r>
              <a:rPr lang="es-CL" altLang="en-US"/>
              <a:t>Este método hay que utilizarlo con mucha prudencia; no es posible encontrar mecánicamente correspondencias entre sustantivo y conceptos, y además las palabras del lenguaje natural son ambiguas.</a:t>
            </a:r>
            <a:endParaRPr lang="es-CL" altLang="en-US"/>
          </a:p>
        </p:txBody>
      </p:sp>
      <p:graphicFrame>
        <p:nvGraphicFramePr>
          <p:cNvPr id="4" name="Content Placeholder 3"/>
          <p:cNvGraphicFramePr/>
          <p:nvPr>
            <p:ph sz="half" idx="2"/>
          </p:nvPr>
        </p:nvGraphicFramePr>
        <p:xfrm>
          <a:off x="2470150" y="3114675"/>
          <a:ext cx="6438900" cy="3618230"/>
        </p:xfrm>
        <a:graphic>
          <a:graphicData uri="http://schemas.openxmlformats.org/presentationml/2006/ole">
            <mc:AlternateContent xmlns:mc="http://schemas.openxmlformats.org/markup-compatibility/2006">
              <mc:Choice xmlns:v="urn:schemas-microsoft-com:vml" Requires="v">
                <p:oleObj spid="_x0000_s5" name="" r:id="rId1" imgW="6911340" imgH="3040380" progId="Paint.Picture">
                  <p:embed/>
                </p:oleObj>
              </mc:Choice>
              <mc:Fallback>
                <p:oleObj name="" r:id="rId1" imgW="6911340" imgH="3040380" progId="Paint.Picture">
                  <p:embed/>
                  <p:pic>
                    <p:nvPicPr>
                      <p:cNvPr id="0" name="Picture 4"/>
                      <p:cNvPicPr/>
                      <p:nvPr/>
                    </p:nvPicPr>
                    <p:blipFill>
                      <a:blip r:embed="rId2"/>
                      <a:stretch>
                        <a:fillRect/>
                      </a:stretch>
                    </p:blipFill>
                    <p:spPr>
                      <a:xfrm>
                        <a:off x="2470150" y="3114675"/>
                        <a:ext cx="6438900" cy="361823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Obtención de conceptos a partir de la indentificación de frases nominales</a:t>
            </a:r>
            <a:br>
              <a:rPr lang="es-CL" altLang="en-US"/>
            </a:br>
            <a:endParaRPr lang="en-US"/>
          </a:p>
        </p:txBody>
      </p:sp>
      <p:sp>
        <p:nvSpPr>
          <p:cNvPr id="3" name="Content Placeholder 2"/>
          <p:cNvSpPr>
            <a:spLocks noGrp="1"/>
          </p:cNvSpPr>
          <p:nvPr>
            <p:ph idx="1"/>
          </p:nvPr>
        </p:nvSpPr>
        <p:spPr/>
        <p:txBody>
          <a:bodyPr>
            <a:normAutofit fontScale="80000"/>
          </a:bodyPr>
          <a:p>
            <a:pPr marL="0" indent="0" algn="just">
              <a:buNone/>
            </a:pPr>
            <a:r>
              <a:rPr lang="es-CL" altLang="en-US"/>
              <a:t>Una debilidad de este enfoque es la imprecisión del lenguaje natural; varias frases nominales pueden designar el mismo concepto o atributo, entre otras ambiguedades que pueden presentarse. Pese a ello, no dudamos en recomendar usarlo en combinación con el método de </a:t>
            </a:r>
            <a:r>
              <a:rPr lang="es-CL" altLang="en-US" i="1"/>
              <a:t>Lista de categoría de conceptos</a:t>
            </a:r>
            <a:r>
              <a:rPr lang="es-CL" altLang="en-US"/>
              <a:t>.</a:t>
            </a:r>
            <a:endParaRPr lang="es-CL" altLang="en-US"/>
          </a:p>
          <a:p>
            <a:pPr marL="0" indent="0" algn="just">
              <a:buNone/>
            </a:pPr>
            <a:r>
              <a:rPr lang="es-CL" altLang="en-US"/>
              <a:t>TDPV                                                 EspecificacióndeProducto</a:t>
            </a:r>
            <a:endParaRPr lang="es-CL" altLang="en-US"/>
          </a:p>
          <a:p>
            <a:pPr marL="0" indent="0" algn="just">
              <a:buNone/>
            </a:pPr>
            <a:r>
              <a:rPr lang="es-CL" altLang="en-US"/>
              <a:t>Producto                                           VentaLineasdeProducto </a:t>
            </a:r>
            <a:endParaRPr lang="es-CL" altLang="en-US"/>
          </a:p>
          <a:p>
            <a:pPr marL="0" indent="0" algn="just">
              <a:buNone/>
            </a:pPr>
            <a:r>
              <a:rPr lang="es-CL" altLang="en-US"/>
              <a:t>Tienda                                               Cajero </a:t>
            </a:r>
            <a:endParaRPr lang="es-CL" altLang="en-US"/>
          </a:p>
          <a:p>
            <a:pPr marL="0" indent="0" algn="just">
              <a:buNone/>
            </a:pPr>
            <a:r>
              <a:rPr lang="es-CL" altLang="en-US"/>
              <a:t>Venta                                                 Cliente</a:t>
            </a:r>
            <a:endParaRPr lang="es-CL" altLang="en-US"/>
          </a:p>
          <a:p>
            <a:pPr marL="0" indent="0" algn="just">
              <a:buNone/>
            </a:pPr>
            <a:r>
              <a:rPr lang="es-CL" altLang="en-US"/>
              <a:t>Pago                                                   Gerente</a:t>
            </a:r>
            <a:endParaRPr lang="es-CL" altLang="en-US"/>
          </a:p>
          <a:p>
            <a:pPr marL="0" indent="0" algn="just">
              <a:buNone/>
            </a:pPr>
            <a:r>
              <a:rPr lang="es-CL" altLang="en-US"/>
              <a:t>CatálogodeProductos</a:t>
            </a:r>
            <a:endParaRPr lang="es-CL" altLang="en-US"/>
          </a:p>
          <a:p>
            <a:pPr algn="just"/>
            <a:r>
              <a:rPr lang="es-CL" altLang="en-US"/>
              <a:t>El recibo de producto se excluye porque no se considera la devolución de productos.</a:t>
            </a:r>
            <a:endParaRPr lang="es-CL"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Ejercicio</a:t>
            </a:r>
            <a:endParaRPr lang="es-CL" altLang="en-US"/>
          </a:p>
        </p:txBody>
      </p:sp>
      <p:sp>
        <p:nvSpPr>
          <p:cNvPr id="3" name="Content Placeholder 2"/>
          <p:cNvSpPr>
            <a:spLocks noGrp="1"/>
          </p:cNvSpPr>
          <p:nvPr>
            <p:ph idx="1"/>
          </p:nvPr>
        </p:nvSpPr>
        <p:spPr/>
        <p:txBody>
          <a:bodyPr/>
          <a:p>
            <a:r>
              <a:rPr lang="es-CL" altLang="en-US"/>
              <a:t>Identifique los conceptos del TDPV</a:t>
            </a:r>
            <a:endParaRPr lang="es-CL"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El modelo conceptual del TPDV</a:t>
            </a:r>
            <a:endParaRPr lang="es-CL" altLang="en-US"/>
          </a:p>
        </p:txBody>
      </p:sp>
      <p:graphicFrame>
        <p:nvGraphicFramePr>
          <p:cNvPr id="4" name="Content Placeholder 3"/>
          <p:cNvGraphicFramePr>
            <a:graphicFrameLocks noChangeAspect="1"/>
          </p:cNvGraphicFramePr>
          <p:nvPr>
            <p:ph idx="1"/>
          </p:nvPr>
        </p:nvGraphicFramePr>
        <p:xfrm>
          <a:off x="2437130" y="2201545"/>
          <a:ext cx="6965315" cy="3508375"/>
        </p:xfrm>
        <a:graphic>
          <a:graphicData uri="http://schemas.openxmlformats.org/presentationml/2006/ole">
            <mc:AlternateContent xmlns:mc="http://schemas.openxmlformats.org/markup-compatibility/2006">
              <mc:Choice xmlns:v="urn:schemas-microsoft-com:vml" Requires="v">
                <p:oleObj spid="_x0000_s5" name="" r:id="rId1" imgW="5173980" imgH="2606040" progId="Paint.Picture">
                  <p:embed/>
                </p:oleObj>
              </mc:Choice>
              <mc:Fallback>
                <p:oleObj name="" r:id="rId1" imgW="5173980" imgH="2606040" progId="Paint.Picture">
                  <p:embed/>
                  <p:pic>
                    <p:nvPicPr>
                      <p:cNvPr id="0" name="Picture 4"/>
                      <p:cNvPicPr/>
                      <p:nvPr/>
                    </p:nvPicPr>
                    <p:blipFill>
                      <a:blip r:embed="rId2"/>
                      <a:stretch>
                        <a:fillRect/>
                      </a:stretch>
                    </p:blipFill>
                    <p:spPr>
                      <a:xfrm>
                        <a:off x="2437130" y="2201545"/>
                        <a:ext cx="6965315" cy="350837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Cómo construir un modelo conceptual</a:t>
            </a:r>
            <a:endParaRPr lang="es-CL" altLang="en-US"/>
          </a:p>
        </p:txBody>
      </p:sp>
      <p:sp>
        <p:nvSpPr>
          <p:cNvPr id="3" name="Content Placeholder 2"/>
          <p:cNvSpPr>
            <a:spLocks noGrp="1"/>
          </p:cNvSpPr>
          <p:nvPr>
            <p:ph idx="1"/>
          </p:nvPr>
        </p:nvSpPr>
        <p:spPr/>
        <p:txBody>
          <a:bodyPr/>
          <a:p>
            <a:pPr marL="0" indent="0">
              <a:buNone/>
            </a:pPr>
            <a:r>
              <a:rPr lang="es-CL" altLang="en-US"/>
              <a:t>Aplique los siguientes pasos para crear un modelo conceptual:</a:t>
            </a:r>
            <a:endParaRPr lang="es-CL" altLang="en-US"/>
          </a:p>
          <a:p>
            <a:pPr marL="514350" indent="-514350">
              <a:buAutoNum type="arabicPeriod"/>
            </a:pPr>
            <a:r>
              <a:rPr lang="es-CL" altLang="en-US"/>
              <a:t>Liste los conceptos idóneos usando la Lista de categorías de conceptos y la identificación de la frase nominal relacionadas con los requerimientos en cuestión.</a:t>
            </a:r>
            <a:endParaRPr lang="es-CL" altLang="en-US"/>
          </a:p>
          <a:p>
            <a:pPr marL="514350" indent="-514350">
              <a:buAutoNum type="arabicPeriod"/>
            </a:pPr>
            <a:r>
              <a:rPr lang="es-CL" altLang="en-US"/>
              <a:t>Dibújelos en un modelo conceptual.</a:t>
            </a:r>
            <a:endParaRPr lang="es-CL" altLang="en-US"/>
          </a:p>
          <a:p>
            <a:pPr marL="514350" indent="-514350">
              <a:buAutoNum type="arabicPeriod"/>
            </a:pPr>
            <a:r>
              <a:rPr lang="es-CL" altLang="en-US"/>
              <a:t>Incorpore las asociaciones necesarios para registrar las relaciones para las cuales debe reservar un espacion en la memoria.</a:t>
            </a:r>
            <a:endParaRPr lang="es-CL" altLang="en-US"/>
          </a:p>
          <a:p>
            <a:pPr marL="514350" indent="-514350">
              <a:buAutoNum type="arabicPeriod"/>
            </a:pPr>
            <a:r>
              <a:rPr lang="es-CL" altLang="en-US"/>
              <a:t>Agregue los atributos necesarios para cumplir con las necesidades de información.</a:t>
            </a:r>
            <a:endParaRPr lang="es-CL"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Ejemplo de casos de uso de alto nivel</a:t>
            </a:r>
            <a:endParaRPr lang="es-CL" altLang="en-US"/>
          </a:p>
        </p:txBody>
      </p:sp>
      <p:graphicFrame>
        <p:nvGraphicFramePr>
          <p:cNvPr id="4" name="Content Placeholder 3"/>
          <p:cNvGraphicFramePr>
            <a:graphicFrameLocks noChangeAspect="1"/>
          </p:cNvGraphicFramePr>
          <p:nvPr>
            <p:ph idx="1"/>
          </p:nvPr>
        </p:nvGraphicFramePr>
        <p:xfrm>
          <a:off x="2521585" y="1829435"/>
          <a:ext cx="7147560" cy="4343400"/>
        </p:xfrm>
        <a:graphic>
          <a:graphicData uri="http://schemas.openxmlformats.org/presentationml/2006/ole">
            <mc:AlternateContent xmlns:mc="http://schemas.openxmlformats.org/markup-compatibility/2006">
              <mc:Choice xmlns:v="urn:schemas-microsoft-com:vml" Requires="v">
                <p:oleObj spid="_x0000_s5" name="" r:id="rId1" imgW="7147560" imgH="4343400" progId="Paint.Picture">
                  <p:embed/>
                </p:oleObj>
              </mc:Choice>
              <mc:Fallback>
                <p:oleObj name="" r:id="rId1" imgW="7147560" imgH="4343400" progId="Paint.Picture">
                  <p:embed/>
                  <p:pic>
                    <p:nvPicPr>
                      <p:cNvPr id="0" name="Picture 4"/>
                      <p:cNvPicPr/>
                      <p:nvPr/>
                    </p:nvPicPr>
                    <p:blipFill>
                      <a:blip r:embed="rId2"/>
                      <a:stretch>
                        <a:fillRect/>
                      </a:stretch>
                    </p:blipFill>
                    <p:spPr>
                      <a:xfrm>
                        <a:off x="2521585" y="1829435"/>
                        <a:ext cx="7147560" cy="4343400"/>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Nota</a:t>
            </a:r>
            <a:endParaRPr lang="es-CL" altLang="en-US"/>
          </a:p>
        </p:txBody>
      </p:sp>
      <p:sp>
        <p:nvSpPr>
          <p:cNvPr id="3" name="Content Placeholder 2"/>
          <p:cNvSpPr>
            <a:spLocks noGrp="1"/>
          </p:cNvSpPr>
          <p:nvPr>
            <p:ph idx="1"/>
          </p:nvPr>
        </p:nvSpPr>
        <p:spPr/>
        <p:txBody>
          <a:bodyPr>
            <a:normAutofit lnSpcReduction="20000"/>
          </a:bodyPr>
          <a:p>
            <a:pPr marL="0" indent="0">
              <a:buNone/>
            </a:pPr>
            <a:r>
              <a:rPr lang="es-CL" altLang="en-US"/>
              <a:t>De manera general, todo aquello que </a:t>
            </a:r>
            <a:r>
              <a:rPr lang="es-CL" altLang="en-US" b="1"/>
              <a:t>ocupa espacio es un concepto</a:t>
            </a:r>
            <a:r>
              <a:rPr lang="es-CL" altLang="en-US"/>
              <a:t>, esta estrategia se aplica tanto en la cartografía como en los modelos conceptuales.</a:t>
            </a:r>
            <a:endParaRPr lang="es-CL" altLang="en-US"/>
          </a:p>
          <a:p>
            <a:pPr marL="0" indent="0">
              <a:buNone/>
            </a:pPr>
            <a:r>
              <a:rPr lang="es-CL" altLang="en-US"/>
              <a:t>Por ejemplo, pongamos el caso del dominio de las reservaciones en líneas aéreas. ¿Debería ser un atributo de Vuelo o un concepto aparte Aeropuerto?</a:t>
            </a:r>
            <a:endParaRPr lang="es-CL" altLang="en-US"/>
          </a:p>
          <a:p>
            <a:pPr marL="0" indent="0">
              <a:buNone/>
            </a:pPr>
            <a:endParaRPr lang="es-CL" altLang="en-US"/>
          </a:p>
          <a:p>
            <a:pPr marL="0" indent="0">
              <a:buNone/>
            </a:pPr>
            <a:endParaRPr lang="es-CL"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s-CL" altLang="en-US">
                <a:sym typeface="+mn-ea"/>
              </a:rPr>
              <a:t>En el mundo real, un aeropuerto de destino no considera número ni texto: es una cosa masiva que ocupa espacio. Por tanto, Aeropuerto debería ser un concepto.</a:t>
            </a:r>
            <a:endParaRPr lang="es-CL" alt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Especificación o descripción de conceptos</a:t>
            </a:r>
            <a:endParaRPr lang="es-CL" altLang="en-US"/>
          </a:p>
        </p:txBody>
      </p:sp>
      <p:sp>
        <p:nvSpPr>
          <p:cNvPr id="3" name="Content Placeholder 2"/>
          <p:cNvSpPr>
            <a:spLocks noGrp="1"/>
          </p:cNvSpPr>
          <p:nvPr>
            <p:ph idx="1"/>
          </p:nvPr>
        </p:nvSpPr>
        <p:spPr/>
        <p:txBody>
          <a:bodyPr/>
          <a:p>
            <a:pPr marL="0" indent="0">
              <a:buNone/>
            </a:pPr>
            <a:r>
              <a:rPr lang="es-CL" altLang="en-US"/>
              <a:t>Suponga lo siguiente:</a:t>
            </a:r>
            <a:endParaRPr lang="es-CL" altLang="en-US"/>
          </a:p>
          <a:p>
            <a:r>
              <a:rPr lang="es-CL" altLang="en-US"/>
              <a:t>La instancia de </a:t>
            </a:r>
            <a:r>
              <a:rPr lang="es-CL" altLang="en-US" i="1"/>
              <a:t>Elemento</a:t>
            </a:r>
            <a:r>
              <a:rPr lang="es-CL" altLang="en-US"/>
              <a:t> representa una entidad física de una tienda; puede ser incluso un número serial.</a:t>
            </a:r>
            <a:endParaRPr lang="es-CL" altLang="en-US"/>
          </a:p>
          <a:p>
            <a:r>
              <a:rPr lang="es-CL" altLang="en-US"/>
              <a:t>Un </a:t>
            </a:r>
            <a:r>
              <a:rPr lang="es-CL" altLang="en-US" i="1"/>
              <a:t>Elemento</a:t>
            </a:r>
            <a:r>
              <a:rPr lang="es-CL" altLang="en-US"/>
              <a:t> tiene una descripción, precio y código universal de producto, los cuales no están registrados en ninguna otra parte.</a:t>
            </a:r>
            <a:endParaRPr lang="es-CL" altLang="en-US"/>
          </a:p>
          <a:p>
            <a:r>
              <a:rPr lang="es-CL" altLang="en-US"/>
              <a:t>Todos los que trabajan en la tienda sufren amnesia.</a:t>
            </a:r>
            <a:endParaRPr lang="es-CL" altLang="en-US"/>
          </a:p>
          <a:p>
            <a:r>
              <a:rPr lang="es-CL" altLang="en-US"/>
              <a:t>Cada vez que se vende un elemento físico, en “terreno del software” se elimina una instancia del software correspondiente a </a:t>
            </a:r>
            <a:r>
              <a:rPr lang="es-CL" altLang="en-US" i="1"/>
              <a:t>Elemento</a:t>
            </a:r>
            <a:r>
              <a:rPr lang="es-CL" altLang="en-US"/>
              <a:t>.</a:t>
            </a:r>
            <a:endParaRPr lang="es-CL"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Con estos supuestos ¿Qué sucede?</a:t>
            </a:r>
            <a:endParaRPr lang="es-CL" altLang="en-US"/>
          </a:p>
        </p:txBody>
      </p:sp>
      <p:sp>
        <p:nvSpPr>
          <p:cNvPr id="3" name="Content Placeholder 2"/>
          <p:cNvSpPr>
            <a:spLocks noGrp="1"/>
          </p:cNvSpPr>
          <p:nvPr>
            <p:ph idx="1"/>
          </p:nvPr>
        </p:nvSpPr>
        <p:spPr/>
        <p:txBody>
          <a:bodyPr>
            <a:normAutofit fontScale="90000" lnSpcReduction="20000"/>
          </a:bodyPr>
          <a:p>
            <a:pPr marL="0" indent="0" algn="just">
              <a:buNone/>
            </a:pPr>
            <a:r>
              <a:rPr lang="es-CL" altLang="en-US"/>
              <a:t>Existe gran demanda de una nueva hamburguesa: ObjetoHambu</a:t>
            </a:r>
            <a:r>
              <a:rPr lang="es-ES" altLang="es-CL"/>
              <a:t>r</a:t>
            </a:r>
            <a:r>
              <a:rPr lang="es-CL" altLang="en-US"/>
              <a:t>guesa. La tienda vende todas sus existencias, lo cual significa que todas las instancias de Elemento de </a:t>
            </a:r>
            <a:r>
              <a:rPr lang="es-CL" altLang="en-US">
                <a:sym typeface="+mn-ea"/>
              </a:rPr>
              <a:t>ObjetoHambuerguesa se cancelan en la memoria de la computadora.</a:t>
            </a:r>
            <a:endParaRPr lang="es-CL" altLang="en-US">
              <a:sym typeface="+mn-ea"/>
            </a:endParaRPr>
          </a:p>
          <a:p>
            <a:pPr marL="0" indent="0" algn="just">
              <a:buNone/>
            </a:pPr>
            <a:endParaRPr lang="es-CL" altLang="en-US"/>
          </a:p>
          <a:p>
            <a:pPr marL="0" indent="0" algn="just">
              <a:buNone/>
            </a:pPr>
            <a:r>
              <a:rPr lang="es-CL" altLang="en-US"/>
              <a:t>Ahora bien, ésta es la esencia del problema: si alguien pregunta:¿Cuánto cuesta el </a:t>
            </a:r>
            <a:r>
              <a:rPr lang="es-CL" altLang="en-US">
                <a:sym typeface="+mn-ea"/>
              </a:rPr>
              <a:t>ObjetoHamburguesa?, nadie podrá constestarle porque la memoria de su precio se anexó a las instancia inventariadas, que fueron eliminándose conforme se vendían. Nótese asímismo que el modelo actual, si se implementa en el software tal como se describe, posee datos duplicados y maneja ineficientemente el espacio, porque la descripción, el precio y el código universal de producto se duplica en cada instancia de</a:t>
            </a:r>
            <a:r>
              <a:rPr lang="es-CL" altLang="en-US" i="1">
                <a:sym typeface="+mn-ea"/>
              </a:rPr>
              <a:t> Elemento</a:t>
            </a:r>
            <a:r>
              <a:rPr lang="es-CL" altLang="en-US">
                <a:sym typeface="+mn-ea"/>
              </a:rPr>
              <a:t> del mismo producto.</a:t>
            </a:r>
            <a:endParaRPr lang="es-CL"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Necesidad de las especificaciones</a:t>
            </a:r>
            <a:endParaRPr lang="es-ES" altLang="en-US"/>
          </a:p>
        </p:txBody>
      </p:sp>
      <p:sp>
        <p:nvSpPr>
          <p:cNvPr id="3" name="Content Placeholder 2"/>
          <p:cNvSpPr>
            <a:spLocks noGrp="1"/>
          </p:cNvSpPr>
          <p:nvPr>
            <p:ph idx="1"/>
          </p:nvPr>
        </p:nvSpPr>
        <p:spPr/>
        <p:txBody>
          <a:bodyPr/>
          <a:p>
            <a:pPr marL="0" indent="0" algn="just">
              <a:buNone/>
            </a:pPr>
            <a:r>
              <a:rPr lang="es-ES" altLang="en-US"/>
              <a:t>El problema anterior demuestra la </a:t>
            </a:r>
            <a:r>
              <a:rPr lang="es-ES" altLang="en-US" b="1"/>
              <a:t>necesidad de un concepto</a:t>
            </a:r>
            <a:r>
              <a:rPr lang="es-ES" altLang="en-US"/>
              <a:t> de objetos que </a:t>
            </a:r>
            <a:r>
              <a:rPr lang="es-ES" altLang="en-US" b="1"/>
              <a:t>son especificaciones o descripciones de otras cosas</a:t>
            </a:r>
            <a:r>
              <a:rPr lang="es-ES" altLang="en-US"/>
              <a:t>. Para resolver el problema del </a:t>
            </a:r>
            <a:r>
              <a:rPr lang="es-ES" altLang="en-US" i="1"/>
              <a:t>Elemento</a:t>
            </a:r>
            <a:r>
              <a:rPr lang="es-ES" altLang="en-US"/>
              <a:t> lo que se necesita es una </a:t>
            </a:r>
            <a:r>
              <a:rPr lang="es-ES" altLang="en-US" b="1" i="1"/>
              <a:t>EspecificacióndeProducto</a:t>
            </a:r>
            <a:r>
              <a:rPr lang="es-ES" altLang="en-US"/>
              <a:t> (o EspecificacióndeElemento, DescripcióndeProducto, ...) concepto que registra la información sobre los elementos. Una </a:t>
            </a:r>
            <a:r>
              <a:rPr lang="es-ES" altLang="en-US" i="1">
                <a:sym typeface="+mn-ea"/>
              </a:rPr>
              <a:t>EspecificacióndeProducto</a:t>
            </a:r>
            <a:r>
              <a:rPr lang="es-ES" altLang="en-US">
                <a:sym typeface="+mn-ea"/>
              </a:rPr>
              <a:t> no representa un </a:t>
            </a:r>
            <a:r>
              <a:rPr lang="es-ES" altLang="en-US" i="1">
                <a:sym typeface="+mn-ea"/>
              </a:rPr>
              <a:t>Elemento</a:t>
            </a:r>
            <a:r>
              <a:rPr lang="es-ES" altLang="en-US">
                <a:sym typeface="+mn-ea"/>
              </a:rPr>
              <a:t>, sino una descripción acerca de ellos. Nótese que, aunque todos los elementos inventariados se vendan y se eliminen sus instancias correspondientes de software, se conserva la </a:t>
            </a:r>
            <a:r>
              <a:rPr lang="es-ES" altLang="en-US" i="1">
                <a:sym typeface="+mn-ea"/>
              </a:rPr>
              <a:t>EspecificacióndeProducto</a:t>
            </a:r>
            <a:r>
              <a:rPr lang="es-ES" altLang="en-US">
                <a:sym typeface="+mn-ea"/>
              </a:rPr>
              <a:t>.</a:t>
            </a:r>
            <a:endParaRPr lang="es-E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sym typeface="+mn-ea"/>
              </a:rPr>
              <a:t>Necesidad de las especificaciones</a:t>
            </a:r>
            <a:endParaRPr lang="en-US"/>
          </a:p>
        </p:txBody>
      </p:sp>
      <p:sp>
        <p:nvSpPr>
          <p:cNvPr id="3" name="Content Placeholder 2"/>
          <p:cNvSpPr>
            <a:spLocks noGrp="1"/>
          </p:cNvSpPr>
          <p:nvPr>
            <p:ph idx="1"/>
          </p:nvPr>
        </p:nvSpPr>
        <p:spPr/>
        <p:txBody>
          <a:bodyPr/>
          <a:p>
            <a:pPr marL="0" indent="0" algn="just">
              <a:buNone/>
            </a:pPr>
            <a:r>
              <a:rPr lang="es-ES" altLang="en-US"/>
              <a:t>La descripción o especificación de objetos se relacionan bastante con aquellas que describen. </a:t>
            </a:r>
            <a:r>
              <a:rPr lang="es-ES" altLang="en-US" b="1"/>
              <a:t>En un modelo conceptual, se acostumbra estipular que una </a:t>
            </a:r>
            <a:r>
              <a:rPr lang="es-ES" altLang="en-US" b="1" i="1"/>
              <a:t>EspecificaciónX </a:t>
            </a:r>
            <a:r>
              <a:rPr lang="es-ES" altLang="en-US" b="1"/>
              <a:t>describe una </a:t>
            </a:r>
            <a:r>
              <a:rPr lang="es-ES" altLang="en-US" b="1" i="1"/>
              <a:t>X</a:t>
            </a:r>
            <a:r>
              <a:rPr lang="es-ES" altLang="en-US"/>
              <a:t>.</a:t>
            </a:r>
            <a:endParaRPr lang="es-E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Ejercicio</a:t>
            </a:r>
            <a:endParaRPr lang="es-CL" altLang="en-US"/>
          </a:p>
        </p:txBody>
      </p:sp>
      <p:sp>
        <p:nvSpPr>
          <p:cNvPr id="3" name="Content Placeholder 2"/>
          <p:cNvSpPr>
            <a:spLocks noGrp="1"/>
          </p:cNvSpPr>
          <p:nvPr>
            <p:ph idx="1"/>
          </p:nvPr>
        </p:nvSpPr>
        <p:spPr/>
        <p:txBody>
          <a:bodyPr/>
          <a:p>
            <a:r>
              <a:rPr lang="es-CL" altLang="en-US"/>
              <a:t>Cómo sería el modelo conceptual de los elementos involucrados en la especificación de los productos en la TDPV?</a:t>
            </a:r>
            <a:endParaRPr lang="es-CL"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sym typeface="+mn-ea"/>
              </a:rPr>
              <a:t>Necesidad de las especificaciones</a:t>
            </a:r>
            <a:br>
              <a:rPr lang="en-US"/>
            </a:br>
            <a:endParaRPr lang="en-US"/>
          </a:p>
        </p:txBody>
      </p:sp>
      <p:graphicFrame>
        <p:nvGraphicFramePr>
          <p:cNvPr id="4" name="Content Placeholder 3"/>
          <p:cNvGraphicFramePr>
            <a:graphicFrameLocks noChangeAspect="1"/>
          </p:cNvGraphicFramePr>
          <p:nvPr>
            <p:ph idx="1"/>
          </p:nvPr>
        </p:nvGraphicFramePr>
        <p:xfrm>
          <a:off x="2359660" y="1850390"/>
          <a:ext cx="6747510" cy="3884930"/>
        </p:xfrm>
        <a:graphic>
          <a:graphicData uri="http://schemas.openxmlformats.org/presentationml/2006/ole">
            <mc:AlternateContent xmlns:mc="http://schemas.openxmlformats.org/markup-compatibility/2006">
              <mc:Choice xmlns:v="urn:schemas-microsoft-com:vml" Requires="v">
                <p:oleObj spid="_x0000_s5" name="" r:id="rId1" imgW="5638800" imgH="3246120" progId="Paint.Picture">
                  <p:embed/>
                </p:oleObj>
              </mc:Choice>
              <mc:Fallback>
                <p:oleObj name="" r:id="rId1" imgW="5638800" imgH="3246120" progId="Paint.Picture">
                  <p:embed/>
                  <p:pic>
                    <p:nvPicPr>
                      <p:cNvPr id="0" name="Picture 4"/>
                      <p:cNvPicPr/>
                      <p:nvPr/>
                    </p:nvPicPr>
                    <p:blipFill>
                      <a:blip r:embed="rId2"/>
                      <a:stretch>
                        <a:fillRect/>
                      </a:stretch>
                    </p:blipFill>
                    <p:spPr>
                      <a:xfrm>
                        <a:off x="2359660" y="1850390"/>
                        <a:ext cx="6747510" cy="388493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ES" altLang="en-US"/>
              <a:t>¿Cuándo se requiere especificar los conceptos?</a:t>
            </a:r>
            <a:endParaRPr lang="es-ES" altLang="en-US"/>
          </a:p>
        </p:txBody>
      </p:sp>
      <p:sp>
        <p:nvSpPr>
          <p:cNvPr id="3" name="Content Placeholder 2"/>
          <p:cNvSpPr>
            <a:spLocks noGrp="1"/>
          </p:cNvSpPr>
          <p:nvPr>
            <p:ph idx="1"/>
          </p:nvPr>
        </p:nvSpPr>
        <p:spPr/>
        <p:txBody>
          <a:bodyPr/>
          <a:p>
            <a:pPr marL="0" indent="0">
              <a:buNone/>
            </a:pPr>
            <a:r>
              <a:rPr lang="es-ES" altLang="en-US"/>
              <a:t>Incorpore una especificación o descripción de conceptos (por ejemplo, </a:t>
            </a:r>
            <a:r>
              <a:rPr lang="es-ES" altLang="en-US" i="1"/>
              <a:t>EspecificacióndeProducto</a:t>
            </a:r>
            <a:r>
              <a:rPr lang="es-ES" altLang="en-US"/>
              <a:t>) cuando:</a:t>
            </a:r>
            <a:endParaRPr lang="es-ES" altLang="en-US"/>
          </a:p>
          <a:p>
            <a:r>
              <a:rPr lang="es-ES" altLang="en-US"/>
              <a:t>La eliminación de las instancias de las cosas que describen Elemento, por ejemplo, da por resultado una pérdida de la información que ha de conservarse, debido a la asociación incorrecta de la información con lo eliminado.</a:t>
            </a:r>
            <a:endParaRPr lang="es-ES" altLang="en-US"/>
          </a:p>
          <a:p>
            <a:r>
              <a:rPr lang="es-ES" altLang="en-US"/>
              <a:t>Reduce información redundante o duplicada.</a:t>
            </a:r>
            <a:endParaRPr lang="es-E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ES" altLang="en-US"/>
              <a:t>Otro ejemplo</a:t>
            </a:r>
            <a:endParaRPr lang="es-ES" altLang="en-US"/>
          </a:p>
        </p:txBody>
      </p:sp>
      <p:graphicFrame>
        <p:nvGraphicFramePr>
          <p:cNvPr id="4" name="Content Placeholder 3"/>
          <p:cNvGraphicFramePr>
            <a:graphicFrameLocks noChangeAspect="1"/>
          </p:cNvGraphicFramePr>
          <p:nvPr>
            <p:ph idx="1"/>
          </p:nvPr>
        </p:nvGraphicFramePr>
        <p:xfrm>
          <a:off x="3410585" y="1501775"/>
          <a:ext cx="5366385" cy="4996180"/>
        </p:xfrm>
        <a:graphic>
          <a:graphicData uri="http://schemas.openxmlformats.org/presentationml/2006/ole">
            <mc:AlternateContent xmlns:mc="http://schemas.openxmlformats.org/markup-compatibility/2006">
              <mc:Choice xmlns:v="urn:schemas-microsoft-com:vml" Requires="v">
                <p:oleObj spid="_x0000_s5" name="" r:id="rId1" imgW="4953000" imgH="4610100" progId="Paint.Picture">
                  <p:embed/>
                </p:oleObj>
              </mc:Choice>
              <mc:Fallback>
                <p:oleObj name="" r:id="rId1" imgW="4953000" imgH="4610100" progId="Paint.Picture">
                  <p:embed/>
                  <p:pic>
                    <p:nvPicPr>
                      <p:cNvPr id="0" name="Picture 4"/>
                      <p:cNvPicPr/>
                      <p:nvPr/>
                    </p:nvPicPr>
                    <p:blipFill>
                      <a:blip r:embed="rId2"/>
                      <a:stretch>
                        <a:fillRect/>
                      </a:stretch>
                    </p:blipFill>
                    <p:spPr>
                      <a:xfrm>
                        <a:off x="3410585" y="1501775"/>
                        <a:ext cx="5366385" cy="499618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Ejemplo de casos de uso de alto nivel</a:t>
            </a:r>
            <a:br>
              <a:rPr lang="es-CL" altLang="en-US"/>
            </a:br>
            <a:endParaRPr lang="en-US"/>
          </a:p>
        </p:txBody>
      </p:sp>
      <p:graphicFrame>
        <p:nvGraphicFramePr>
          <p:cNvPr id="4" name="Content Placeholder 3"/>
          <p:cNvGraphicFramePr>
            <a:graphicFrameLocks noChangeAspect="1"/>
          </p:cNvGraphicFramePr>
          <p:nvPr>
            <p:ph idx="1"/>
          </p:nvPr>
        </p:nvGraphicFramePr>
        <p:xfrm>
          <a:off x="3724275" y="1409065"/>
          <a:ext cx="4361180" cy="4768215"/>
        </p:xfrm>
        <a:graphic>
          <a:graphicData uri="http://schemas.openxmlformats.org/presentationml/2006/ole">
            <mc:AlternateContent xmlns:mc="http://schemas.openxmlformats.org/markup-compatibility/2006">
              <mc:Choice xmlns:v="urn:schemas-microsoft-com:vml" Requires="v">
                <p:oleObj spid="_x0000_s5" name="" r:id="rId1" imgW="4983480" imgH="5448300" progId="Paint.Picture">
                  <p:embed/>
                </p:oleObj>
              </mc:Choice>
              <mc:Fallback>
                <p:oleObj name="" r:id="rId1" imgW="4983480" imgH="5448300" progId="Paint.Picture">
                  <p:embed/>
                  <p:pic>
                    <p:nvPicPr>
                      <p:cNvPr id="0" name="Picture 4"/>
                      <p:cNvPicPr/>
                      <p:nvPr/>
                    </p:nvPicPr>
                    <p:blipFill>
                      <a:blip r:embed="rId2"/>
                      <a:stretch>
                        <a:fillRect/>
                      </a:stretch>
                    </p:blipFill>
                    <p:spPr>
                      <a:xfrm>
                        <a:off x="3724275" y="1409065"/>
                        <a:ext cx="4361180" cy="476821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Modelo Conceptual</a:t>
            </a:r>
            <a:endParaRPr lang="es-CL" altLang="en-US"/>
          </a:p>
        </p:txBody>
      </p:sp>
      <p:sp>
        <p:nvSpPr>
          <p:cNvPr id="3" name="Content Placeholder 2"/>
          <p:cNvSpPr>
            <a:spLocks noGrp="1"/>
          </p:cNvSpPr>
          <p:nvPr>
            <p:ph idx="1"/>
          </p:nvPr>
        </p:nvSpPr>
        <p:spPr/>
        <p:txBody>
          <a:bodyPr>
            <a:normAutofit lnSpcReduction="10000"/>
          </a:bodyPr>
          <a:p>
            <a:pPr marL="0" indent="0" algn="just">
              <a:buNone/>
            </a:pPr>
            <a:r>
              <a:rPr lang="es-CL" altLang="en-US"/>
              <a:t>Un modelo conceptual explica los conceptos significativos en un dominio del problema; es el artefacto más importante a crear durante el análisis orientado a objetos. </a:t>
            </a:r>
            <a:endParaRPr lang="es-CL" altLang="en-US"/>
          </a:p>
          <a:p>
            <a:pPr marL="0" indent="0" algn="just">
              <a:buNone/>
            </a:pPr>
            <a:endParaRPr lang="es-CL" altLang="en-US"/>
          </a:p>
          <a:p>
            <a:pPr marL="0" indent="0" algn="just">
              <a:buNone/>
            </a:pPr>
            <a:r>
              <a:rPr lang="es-CL" altLang="en-US"/>
              <a:t>Identificar muchos objetos o conceptos constituye la esencia del análisis orientado a objetos, y el esfuerzo se compensa con los resultados durante la fase de implementación.</a:t>
            </a:r>
            <a:endParaRPr lang="es-CL" altLang="en-US"/>
          </a:p>
          <a:p>
            <a:pPr marL="0" indent="0" algn="just">
              <a:buNone/>
            </a:pPr>
            <a:endParaRPr lang="es-CL" altLang="en-US"/>
          </a:p>
          <a:p>
            <a:pPr marL="0" indent="0" algn="just">
              <a:buNone/>
            </a:pPr>
            <a:r>
              <a:rPr lang="es-CL" altLang="en-US" b="1"/>
              <a:t>Una cualidad esencial que debe ofrecer un modelo conceptual es que representa cosas del mundo real, no componentes de software.</a:t>
            </a:r>
            <a:endParaRPr lang="es-CL"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Modelos Conceptuales</a:t>
            </a:r>
            <a:br>
              <a:rPr lang="es-CL" altLang="en-US"/>
            </a:br>
            <a:endParaRPr lang="en-US"/>
          </a:p>
        </p:txBody>
      </p:sp>
      <p:sp>
        <p:nvSpPr>
          <p:cNvPr id="3" name="Content Placeholder 2"/>
          <p:cNvSpPr>
            <a:spLocks noGrp="1"/>
          </p:cNvSpPr>
          <p:nvPr>
            <p:ph idx="1"/>
          </p:nvPr>
        </p:nvSpPr>
        <p:spPr/>
        <p:txBody>
          <a:bodyPr/>
          <a:p>
            <a:pPr marL="0" indent="0" algn="just">
              <a:buNone/>
            </a:pPr>
            <a:r>
              <a:rPr lang="es-CL" altLang="en-US"/>
              <a:t>El paso esencial de un análisis o investigación orientados a objetos es descompner el problema en conceptos u objetos individuales: las cosas que sabemos. Un </a:t>
            </a:r>
            <a:r>
              <a:rPr lang="es-CL" altLang="en-US" b="1"/>
              <a:t>modelo conceptual</a:t>
            </a:r>
            <a:r>
              <a:rPr lang="es-CL" altLang="en-US"/>
              <a:t> es una representación de conceptos del dominio del problema. En UML, se ilustra con un grupo de diagramas de estructura estática donde no se define ninguna operación.  La designación de modelo conceptual ofrece la ventaja de subrayar fuertemente una concentración en los conceptos del dominio, no en las entidades del software.</a:t>
            </a:r>
            <a:endParaRPr lang="es-CL"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sym typeface="+mn-ea"/>
              </a:rPr>
              <a:t>Modelos Conceptuales</a:t>
            </a:r>
            <a:endParaRPr lang="en-US"/>
          </a:p>
        </p:txBody>
      </p:sp>
      <p:sp>
        <p:nvSpPr>
          <p:cNvPr id="3" name="Content Placeholder 2"/>
          <p:cNvSpPr>
            <a:spLocks noGrp="1"/>
          </p:cNvSpPr>
          <p:nvPr>
            <p:ph idx="1"/>
          </p:nvPr>
        </p:nvSpPr>
        <p:spPr/>
        <p:txBody>
          <a:bodyPr/>
          <a:p>
            <a:pPr marL="0" indent="0">
              <a:buNone/>
            </a:pPr>
            <a:r>
              <a:rPr lang="es-CL" altLang="en-US"/>
              <a:t>Éste puede mostrarnos:</a:t>
            </a:r>
            <a:endParaRPr lang="es-CL" altLang="en-US"/>
          </a:p>
          <a:p>
            <a:r>
              <a:rPr lang="es-CL" altLang="en-US"/>
              <a:t>Conceptos</a:t>
            </a:r>
            <a:endParaRPr lang="es-CL" altLang="en-US"/>
          </a:p>
          <a:p>
            <a:r>
              <a:rPr lang="es-CL" altLang="en-US"/>
              <a:t>Asociaciones entre conceptos</a:t>
            </a:r>
            <a:endParaRPr lang="es-CL" altLang="en-US"/>
          </a:p>
          <a:p>
            <a:r>
              <a:rPr lang="es-CL" altLang="en-US"/>
              <a:t>atributos de conceptos</a:t>
            </a:r>
            <a:endParaRPr lang="es-CL" altLang="en-US"/>
          </a:p>
          <a:p>
            <a:endParaRPr lang="es-CL"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t>Modelos Conceptuales</a:t>
            </a:r>
            <a:endParaRPr lang="es-CL" altLang="en-US"/>
          </a:p>
        </p:txBody>
      </p:sp>
      <p:graphicFrame>
        <p:nvGraphicFramePr>
          <p:cNvPr id="4" name="Content Placeholder 3"/>
          <p:cNvGraphicFramePr>
            <a:graphicFrameLocks noChangeAspect="1"/>
          </p:cNvGraphicFramePr>
          <p:nvPr>
            <p:ph idx="1"/>
          </p:nvPr>
        </p:nvGraphicFramePr>
        <p:xfrm>
          <a:off x="3094990" y="1825625"/>
          <a:ext cx="6001385" cy="4351655"/>
        </p:xfrm>
        <a:graphic>
          <a:graphicData uri="http://schemas.openxmlformats.org/presentationml/2006/ole">
            <mc:AlternateContent xmlns:mc="http://schemas.openxmlformats.org/markup-compatibility/2006">
              <mc:Choice xmlns:v="urn:schemas-microsoft-com:vml" Requires="v">
                <p:oleObj spid="_x0000_s5" name="" r:id="rId1" imgW="6957060" imgH="5044440" progId="Paint.Picture">
                  <p:embed/>
                </p:oleObj>
              </mc:Choice>
              <mc:Fallback>
                <p:oleObj name="" r:id="rId1" imgW="6957060" imgH="5044440" progId="Paint.Picture">
                  <p:embed/>
                  <p:pic>
                    <p:nvPicPr>
                      <p:cNvPr id="0" name="Picture 4"/>
                      <p:cNvPicPr/>
                      <p:nvPr/>
                    </p:nvPicPr>
                    <p:blipFill>
                      <a:blip r:embed="rId2"/>
                      <a:stretch>
                        <a:fillRect/>
                      </a:stretch>
                    </p:blipFill>
                    <p:spPr>
                      <a:xfrm>
                        <a:off x="3094990" y="1825625"/>
                        <a:ext cx="6001385" cy="43516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s-CL" altLang="en-US">
                <a:sym typeface="+mn-ea"/>
              </a:rPr>
              <a:t>Modelos Conceptuales</a:t>
            </a:r>
            <a:endParaRPr lang="en-US"/>
          </a:p>
        </p:txBody>
      </p:sp>
      <p:sp>
        <p:nvSpPr>
          <p:cNvPr id="3" name="Content Placeholder 2"/>
          <p:cNvSpPr>
            <a:spLocks noGrp="1"/>
          </p:cNvSpPr>
          <p:nvPr>
            <p:ph sz="half" idx="1"/>
          </p:nvPr>
        </p:nvSpPr>
        <p:spPr>
          <a:xfrm>
            <a:off x="838200" y="1825625"/>
            <a:ext cx="6736080" cy="4432935"/>
          </a:xfrm>
        </p:spPr>
        <p:txBody>
          <a:bodyPr>
            <a:normAutofit fontScale="80000"/>
          </a:bodyPr>
          <a:p>
            <a:pPr marL="0" indent="0" algn="just">
              <a:buNone/>
            </a:pPr>
            <a:r>
              <a:rPr lang="es-CL" altLang="en-US"/>
              <a:t>Un modelo conceptual es una descripción del dominio de un problema real, </a:t>
            </a:r>
            <a:r>
              <a:rPr lang="es-CL" altLang="en-US" b="1"/>
              <a:t>no es una descripción del diseño del software, como una clase de Java o de C++</a:t>
            </a:r>
            <a:r>
              <a:rPr lang="es-CL" altLang="en-US"/>
              <a:t>.</a:t>
            </a:r>
            <a:endParaRPr lang="es-CL" altLang="en-US"/>
          </a:p>
          <a:p>
            <a:pPr marL="0" indent="0" algn="just">
              <a:buNone/>
            </a:pPr>
            <a:endParaRPr lang="es-CL" altLang="en-US"/>
          </a:p>
          <a:p>
            <a:pPr algn="just"/>
            <a:r>
              <a:rPr lang="es-CL" altLang="en-US"/>
              <a:t>Las responsabilidades o métodos. Las responsabilidades normalmente se relacionan con entidades del software y los métodos siempre lo hacen; pero el modelo conceptual describe los conceptos reales, no entidades de sotware. Durante la fase del diseño es muy importante tener en cuenta las responsabilidades; ya que no sólo forman parte del modelo.</a:t>
            </a:r>
            <a:endParaRPr lang="es-CL" altLang="en-US"/>
          </a:p>
          <a:p>
            <a:pPr marL="0" indent="0" algn="just">
              <a:buNone/>
            </a:pPr>
            <a:endParaRPr lang="es-CL" altLang="en-US"/>
          </a:p>
          <a:p>
            <a:pPr marL="0" indent="0" algn="just">
              <a:buNone/>
            </a:pPr>
            <a:endParaRPr lang="es-CL" altLang="en-US"/>
          </a:p>
        </p:txBody>
      </p:sp>
      <p:graphicFrame>
        <p:nvGraphicFramePr>
          <p:cNvPr id="4" name="Content Placeholder 3"/>
          <p:cNvGraphicFramePr/>
          <p:nvPr>
            <p:ph sz="half" idx="2"/>
          </p:nvPr>
        </p:nvGraphicFramePr>
        <p:xfrm>
          <a:off x="7674928" y="1825467"/>
          <a:ext cx="4346575" cy="1097915"/>
        </p:xfrm>
        <a:graphic>
          <a:graphicData uri="http://schemas.openxmlformats.org/presentationml/2006/ole">
            <mc:AlternateContent xmlns:mc="http://schemas.openxmlformats.org/markup-compatibility/2006">
              <mc:Choice xmlns:v="urn:schemas-microsoft-com:vml" Requires="v">
                <p:oleObj spid="_x0000_s5" name="" r:id="rId1" imgW="4343400" imgH="1097280" progId="Paint.Picture">
                  <p:embed/>
                </p:oleObj>
              </mc:Choice>
              <mc:Fallback>
                <p:oleObj name="" r:id="rId1" imgW="4343400" imgH="1097280" progId="Paint.Picture">
                  <p:embed/>
                  <p:pic>
                    <p:nvPicPr>
                      <p:cNvPr id="0" name="Picture 4"/>
                      <p:cNvPicPr/>
                      <p:nvPr/>
                    </p:nvPicPr>
                    <p:blipFill>
                      <a:blip r:embed="rId2"/>
                      <a:stretch>
                        <a:fillRect/>
                      </a:stretch>
                    </p:blipFill>
                    <p:spPr>
                      <a:xfrm>
                        <a:off x="7674928" y="1825467"/>
                        <a:ext cx="4346575" cy="109791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s-CL" altLang="en-US">
                <a:sym typeface="+mn-ea"/>
              </a:rPr>
              <a:t>Modelos Conceptuales</a:t>
            </a:r>
            <a:br>
              <a:rPr lang="en-US"/>
            </a:br>
            <a:endParaRPr lang="en-US"/>
          </a:p>
        </p:txBody>
      </p:sp>
      <p:sp>
        <p:nvSpPr>
          <p:cNvPr id="3" name="Content Placeholder 2"/>
          <p:cNvSpPr>
            <a:spLocks noGrp="1"/>
          </p:cNvSpPr>
          <p:nvPr>
            <p:ph sz="half" idx="1"/>
          </p:nvPr>
        </p:nvSpPr>
        <p:spPr>
          <a:xfrm>
            <a:off x="838200" y="1825625"/>
            <a:ext cx="9380220" cy="4351655"/>
          </a:xfrm>
        </p:spPr>
        <p:txBody>
          <a:bodyPr/>
          <a:p>
            <a:r>
              <a:rPr lang="es-CL" altLang="en-US"/>
              <a:t>Un modelo conceptual no muestra los artefactos o clases del software.</a:t>
            </a:r>
            <a:endParaRPr lang="es-CL" altLang="en-US"/>
          </a:p>
        </p:txBody>
      </p:sp>
      <p:graphicFrame>
        <p:nvGraphicFramePr>
          <p:cNvPr id="4" name="Content Placeholder 3"/>
          <p:cNvGraphicFramePr/>
          <p:nvPr>
            <p:ph sz="half" idx="2"/>
          </p:nvPr>
        </p:nvGraphicFramePr>
        <p:xfrm>
          <a:off x="2186305" y="3448050"/>
          <a:ext cx="7270750" cy="3103245"/>
        </p:xfrm>
        <a:graphic>
          <a:graphicData uri="http://schemas.openxmlformats.org/presentationml/2006/ole">
            <mc:AlternateContent xmlns:mc="http://schemas.openxmlformats.org/markup-compatibility/2006">
              <mc:Choice xmlns:v="urn:schemas-microsoft-com:vml" Requires="v">
                <p:oleObj spid="_x0000_s5" name="" r:id="rId1" imgW="6012180" imgH="2766060" progId="Paint.Picture">
                  <p:embed/>
                </p:oleObj>
              </mc:Choice>
              <mc:Fallback>
                <p:oleObj name="" r:id="rId1" imgW="6012180" imgH="2766060" progId="Paint.Picture">
                  <p:embed/>
                  <p:pic>
                    <p:nvPicPr>
                      <p:cNvPr id="0" name="Picture 4"/>
                      <p:cNvPicPr/>
                      <p:nvPr/>
                    </p:nvPicPr>
                    <p:blipFill>
                      <a:blip r:embed="rId2"/>
                      <a:stretch>
                        <a:fillRect/>
                      </a:stretch>
                    </p:blipFill>
                    <p:spPr>
                      <a:xfrm>
                        <a:off x="2186305" y="3448050"/>
                        <a:ext cx="7270750" cy="310324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8447</Words>
  <Application>WPS Presentation</Application>
  <PresentationFormat>Widescreen</PresentationFormat>
  <Paragraphs>222</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29</vt:i4>
      </vt:variant>
    </vt:vector>
  </HeadingPairs>
  <TitlesOfParts>
    <vt:vector size="47"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Clase 5</vt:lpstr>
      <vt:lpstr>Ejemplo de casos de uso de alto nivel</vt:lpstr>
      <vt:lpstr>Ejemplo de casos de uso de alto nivel </vt:lpstr>
      <vt:lpstr>Modelo Conceptual</vt:lpstr>
      <vt:lpstr>Modelos Conceptuales </vt:lpstr>
      <vt:lpstr>Modelos Conceptuales</vt:lpstr>
      <vt:lpstr>Modelos Conceptuales</vt:lpstr>
      <vt:lpstr>Modelos Conceptuales</vt:lpstr>
      <vt:lpstr>Modelos Conceptuales </vt:lpstr>
      <vt:lpstr>Conceptos</vt:lpstr>
      <vt:lpstr>Conceptos</vt:lpstr>
      <vt:lpstr>Estrategias para identificar conceptos</vt:lpstr>
      <vt:lpstr>Lista de categorías </vt:lpstr>
      <vt:lpstr>Lista de categorías  </vt:lpstr>
      <vt:lpstr>Obtención de conceptos a partir de la indentificación de frases nominales</vt:lpstr>
      <vt:lpstr>Obtención de conceptos a partir de la indentificación de frases nominales </vt:lpstr>
      <vt:lpstr>Ejercicio</vt:lpstr>
      <vt:lpstr>El modelo conceptual del TPDV</vt:lpstr>
      <vt:lpstr>Cómo construir un modelo conceptual</vt:lpstr>
      <vt:lpstr>Nota</vt:lpstr>
      <vt:lpstr>PowerPoint 演示文稿</vt:lpstr>
      <vt:lpstr>Especificación o descripción de conceptos</vt:lpstr>
      <vt:lpstr>Con estos supuestos ¿Qué sucede?</vt:lpstr>
      <vt:lpstr>Necesidad de las especificaciones</vt:lpstr>
      <vt:lpstr>Necesidad de las especificaciones</vt:lpstr>
      <vt:lpstr>Ejercicio</vt:lpstr>
      <vt:lpstr>Necesidad de las especificaciones </vt:lpstr>
      <vt:lpstr>¿Cuándo se requiere especificar los conceptos?</vt:lpstr>
      <vt:lpstr>Otro ejemplo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5</dc:title>
  <dc:creator/>
  <cp:lastModifiedBy>clgut</cp:lastModifiedBy>
  <cp:revision>53</cp:revision>
  <dcterms:created xsi:type="dcterms:W3CDTF">2022-10-25T14:21:00Z</dcterms:created>
  <dcterms:modified xsi:type="dcterms:W3CDTF">2022-11-30T19:39:50Z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779314B6002F483D951E99133A85D4E2</vt:lpwstr>
  </property>
  <property fmtid="{D5CDD505-2E9C-101B-9397-08002B2CF9AE}" pid="3" name="KSOProductBuildVer">
    <vt:lpwstr>1033-11.2.0.11417</vt:lpwstr>
  </property>
</Properties>
</file>