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3" r:id="rId10"/>
    <p:sldId id="264" r:id="rId11"/>
    <p:sldId id="270" r:id="rId12"/>
    <p:sldId id="269" r:id="rId13"/>
    <p:sldId id="271" r:id="rId14"/>
    <p:sldId id="267" r:id="rId15"/>
    <p:sldId id="276" r:id="rId16"/>
    <p:sldId id="268" r:id="rId17"/>
    <p:sldId id="285"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altLang="en-US" dirty="0"/>
              <a:t>Clase 6</a:t>
            </a:r>
            <a:endParaRPr lang="es-ES" altLang="en-US" dirty="0"/>
          </a:p>
        </p:txBody>
      </p:sp>
      <p:sp>
        <p:nvSpPr>
          <p:cNvPr id="3" name="Subtitle 2"/>
          <p:cNvSpPr>
            <a:spLocks noGrp="1"/>
          </p:cNvSpPr>
          <p:nvPr>
            <p:ph type="subTitle" idx="1"/>
          </p:nvPr>
        </p:nvSpPr>
        <p:spPr/>
        <p:txBody>
          <a:bodyPr/>
          <a:lstStyle/>
          <a:p>
            <a:r>
              <a:rPr lang="es-ES" altLang="en-US"/>
              <a:t>Claudio Gutiérrez-Soto</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t>¿Qué grado de detalle deberían tener las asociaciones?</a:t>
            </a:r>
            <a:endParaRPr lang="es-CL" altLang="en-US"/>
          </a:p>
        </p:txBody>
      </p:sp>
      <p:graphicFrame>
        <p:nvGraphicFramePr>
          <p:cNvPr id="4" name="Content Placeholder 3"/>
          <p:cNvGraphicFramePr/>
          <p:nvPr>
            <p:ph idx="1"/>
          </p:nvPr>
        </p:nvGraphicFramePr>
        <p:xfrm>
          <a:off x="838200" y="1825625"/>
          <a:ext cx="10515600" cy="381000"/>
        </p:xfrm>
        <a:graphic>
          <a:graphicData uri="http://schemas.openxmlformats.org/drawingml/2006/table">
            <a:tbl>
              <a:tblPr firstRow="1" bandRow="1">
                <a:tableStyleId>{5C22544A-7EE6-4342-B048-85BDC9FD1C3A}</a:tableStyleId>
              </a:tblPr>
              <a:tblGrid>
                <a:gridCol w="10515600"/>
              </a:tblGrid>
              <a:tr h="381000">
                <a:tc>
                  <a:txBody>
                    <a:bodyPr/>
                    <a:p>
                      <a:pPr>
                        <a:buNone/>
                      </a:pPr>
                      <a:r>
                        <a:rPr lang="es-CL" altLang="en-US"/>
                        <a:t>Es mucho más importante identificar los conceptos que las asociaciones. El tiempo consagrado a la creación del modelo conceptual debería destinarse a identificar los conceptos, no las asociaciones.</a:t>
                      </a:r>
                      <a:endParaRPr lang="es-CL" altLang="en-US"/>
                    </a:p>
                  </a:txBody>
                  <a:tcPr/>
                </a:tc>
              </a:tr>
            </a:tbl>
          </a:graphicData>
        </a:graphic>
      </p:graphicFrame>
      <p:sp>
        <p:nvSpPr>
          <p:cNvPr id="5" name="Text Box 4"/>
          <p:cNvSpPr txBox="1"/>
          <p:nvPr/>
        </p:nvSpPr>
        <p:spPr>
          <a:xfrm>
            <a:off x="861695" y="2708275"/>
            <a:ext cx="10507980" cy="2306955"/>
          </a:xfrm>
          <a:prstGeom prst="rect">
            <a:avLst/>
          </a:prstGeom>
          <a:noFill/>
        </p:spPr>
        <p:txBody>
          <a:bodyPr wrap="square" rtlCol="0">
            <a:spAutoFit/>
          </a:bodyPr>
          <a:p>
            <a:r>
              <a:rPr lang="es-CL" altLang="en-US"/>
              <a:t>Directrices de las asociaciones:</a:t>
            </a:r>
            <a:endParaRPr lang="es-CL" altLang="en-US"/>
          </a:p>
          <a:p>
            <a:pPr marL="285750" indent="-285750">
              <a:buFont typeface="Arial" panose="020B0604020202020204" pitchFamily="34" charset="0"/>
              <a:buChar char="•"/>
            </a:pPr>
            <a:r>
              <a:rPr lang="es-CL" altLang="en-US"/>
              <a:t>Concentrarse en las asociaciones en que el conocimiento de la relación ha de preservarse durante algún tiempo (asociaciones que es “necesario conocer”).</a:t>
            </a:r>
            <a:endParaRPr lang="es-CL" altLang="en-US"/>
          </a:p>
          <a:p>
            <a:pPr marL="285750" indent="-285750">
              <a:buFont typeface="Arial" panose="020B0604020202020204" pitchFamily="34" charset="0"/>
              <a:buChar char="•"/>
            </a:pPr>
            <a:r>
              <a:rPr lang="es-CL" altLang="en-US"/>
              <a:t>Es más importante identificar los conceptos que las asociaciones.</a:t>
            </a:r>
            <a:endParaRPr lang="es-CL" altLang="en-US"/>
          </a:p>
          <a:p>
            <a:pPr marL="285750" indent="-285750">
              <a:buFont typeface="Arial" panose="020B0604020202020204" pitchFamily="34" charset="0"/>
              <a:buChar char="•"/>
            </a:pPr>
            <a:r>
              <a:rPr lang="es-CL" altLang="en-US"/>
              <a:t>Muchas asociaciones tienden a confundir el modelo conceptual eb vez de aclararlo. A veces se requiere mucho tiempo para descrubrirla, y los beneficios son escasos.</a:t>
            </a:r>
            <a:endParaRPr lang="es-CL" altLang="en-US"/>
          </a:p>
          <a:p>
            <a:pPr marL="285750" indent="-285750">
              <a:buFont typeface="Arial" panose="020B0604020202020204" pitchFamily="34" charset="0"/>
              <a:buChar char="•"/>
            </a:pPr>
            <a:r>
              <a:rPr lang="es-CL" altLang="en-US"/>
              <a:t>No incluir las asociaciones redundantes ni las derivables.</a:t>
            </a:r>
            <a:endParaRPr lang="es-CL" altLang="en-US"/>
          </a:p>
          <a:p>
            <a:pPr indent="0">
              <a:buFont typeface="Arial" panose="020B0604020202020204" pitchFamily="34" charset="0"/>
              <a:buNone/>
            </a:pPr>
            <a:endParaRPr lang="es-CL"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Papeles</a:t>
            </a:r>
            <a:endParaRPr lang="es-CL" altLang="en-US"/>
          </a:p>
        </p:txBody>
      </p:sp>
      <p:sp>
        <p:nvSpPr>
          <p:cNvPr id="3" name="Content Placeholder 2"/>
          <p:cNvSpPr>
            <a:spLocks noGrp="1"/>
          </p:cNvSpPr>
          <p:nvPr>
            <p:ph idx="1"/>
          </p:nvPr>
        </p:nvSpPr>
        <p:spPr/>
        <p:txBody>
          <a:bodyPr/>
          <a:p>
            <a:pPr marL="0" indent="0">
              <a:buNone/>
            </a:pPr>
            <a:r>
              <a:rPr lang="es-CL" altLang="en-US"/>
              <a:t>A los extrems de una asociación se les llama papeles. Éstos pueden tener:</a:t>
            </a:r>
            <a:endParaRPr lang="es-CL" altLang="en-US"/>
          </a:p>
          <a:p>
            <a:r>
              <a:rPr lang="es-CL" altLang="en-US"/>
              <a:t>Nombre</a:t>
            </a:r>
            <a:endParaRPr lang="es-CL" altLang="en-US"/>
          </a:p>
          <a:p>
            <a:r>
              <a:rPr lang="es-CL" altLang="en-US"/>
              <a:t>expresión de multiplicidad</a:t>
            </a:r>
            <a:endParaRPr lang="es-CL" altLang="en-US"/>
          </a:p>
          <a:p>
            <a:r>
              <a:rPr lang="es-CL" altLang="en-US"/>
              <a:t>navegabilidad</a:t>
            </a:r>
            <a:endParaRPr lang="es-CL"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Multiplicidad</a:t>
            </a:r>
            <a:endParaRPr lang="es-CL" altLang="en-US"/>
          </a:p>
        </p:txBody>
      </p:sp>
      <p:sp>
        <p:nvSpPr>
          <p:cNvPr id="3" name="Content Placeholder 2"/>
          <p:cNvSpPr>
            <a:spLocks noGrp="1"/>
          </p:cNvSpPr>
          <p:nvPr>
            <p:ph sz="half" idx="1"/>
          </p:nvPr>
        </p:nvSpPr>
        <p:spPr/>
        <p:txBody>
          <a:bodyPr/>
          <a:p>
            <a:pPr marL="0" indent="0" algn="just">
              <a:buNone/>
            </a:pPr>
            <a:r>
              <a:rPr lang="es-CL" altLang="en-US"/>
              <a:t>La multiplicidad define cuántas instancias de un tipo A pueden asociarse a una instancia del tipo B en determinado momento.</a:t>
            </a:r>
            <a:endParaRPr lang="es-CL" altLang="en-US"/>
          </a:p>
        </p:txBody>
      </p:sp>
      <p:graphicFrame>
        <p:nvGraphicFramePr>
          <p:cNvPr id="4" name="Content Placeholder 3"/>
          <p:cNvGraphicFramePr/>
          <p:nvPr>
            <p:ph sz="half" idx="2"/>
          </p:nvPr>
        </p:nvGraphicFramePr>
        <p:xfrm>
          <a:off x="6543040" y="2407920"/>
          <a:ext cx="4429760" cy="2042795"/>
        </p:xfrm>
        <a:graphic>
          <a:graphicData uri="http://schemas.openxmlformats.org/presentationml/2006/ole">
            <mc:AlternateContent xmlns:mc="http://schemas.openxmlformats.org/markup-compatibility/2006">
              <mc:Choice xmlns:v="urn:schemas-microsoft-com:vml" Requires="v">
                <p:oleObj spid="_x0000_s5" name="" r:id="rId1" imgW="4030980" imgH="1737360" progId="Paint.Picture">
                  <p:embed/>
                </p:oleObj>
              </mc:Choice>
              <mc:Fallback>
                <p:oleObj name="" r:id="rId1" imgW="4030980" imgH="1737360" progId="Paint.Picture">
                  <p:embed/>
                  <p:pic>
                    <p:nvPicPr>
                      <p:cNvPr id="0" name="Picture 4"/>
                      <p:cNvPicPr/>
                      <p:nvPr/>
                    </p:nvPicPr>
                    <p:blipFill>
                      <a:blip r:embed="rId2"/>
                      <a:stretch>
                        <a:fillRect/>
                      </a:stretch>
                    </p:blipFill>
                    <p:spPr>
                      <a:xfrm>
                        <a:off x="6543040" y="2407920"/>
                        <a:ext cx="4429760" cy="204279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Valores de multiplicidad</a:t>
            </a:r>
            <a:endParaRPr lang="es-ES" altLang="en-US"/>
          </a:p>
        </p:txBody>
      </p:sp>
      <p:graphicFrame>
        <p:nvGraphicFramePr>
          <p:cNvPr id="4" name="Content Placeholder 3"/>
          <p:cNvGraphicFramePr>
            <a:graphicFrameLocks noChangeAspect="1"/>
          </p:cNvGraphicFramePr>
          <p:nvPr>
            <p:ph idx="1"/>
          </p:nvPr>
        </p:nvGraphicFramePr>
        <p:xfrm>
          <a:off x="3978910" y="2018665"/>
          <a:ext cx="3930015" cy="4168775"/>
        </p:xfrm>
        <a:graphic>
          <a:graphicData uri="http://schemas.openxmlformats.org/presentationml/2006/ole">
            <mc:AlternateContent xmlns:mc="http://schemas.openxmlformats.org/markup-compatibility/2006">
              <mc:Choice xmlns:v="urn:schemas-microsoft-com:vml" Requires="v">
                <p:oleObj spid="_x0000_s5" name="" r:id="rId1" imgW="3261360" imgH="3459480" progId="Paint.Picture">
                  <p:embed/>
                </p:oleObj>
              </mc:Choice>
              <mc:Fallback>
                <p:oleObj name="" r:id="rId1" imgW="3261360" imgH="3459480" progId="Paint.Picture">
                  <p:embed/>
                  <p:pic>
                    <p:nvPicPr>
                      <p:cNvPr id="0" name="Picture 4"/>
                      <p:cNvPicPr/>
                      <p:nvPr/>
                    </p:nvPicPr>
                    <p:blipFill>
                      <a:blip r:embed="rId2"/>
                      <a:stretch>
                        <a:fillRect/>
                      </a:stretch>
                    </p:blipFill>
                    <p:spPr>
                      <a:xfrm>
                        <a:off x="3978910" y="2018665"/>
                        <a:ext cx="3930015" cy="416877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Asignación de nombre a las asociaciones</a:t>
            </a:r>
            <a:endParaRPr lang="es-ES" altLang="en-US"/>
          </a:p>
        </p:txBody>
      </p:sp>
      <p:graphicFrame>
        <p:nvGraphicFramePr>
          <p:cNvPr id="4" name="Content Placeholder 3"/>
          <p:cNvGraphicFramePr/>
          <p:nvPr>
            <p:ph sz="half" idx="1"/>
          </p:nvPr>
        </p:nvGraphicFramePr>
        <p:xfrm>
          <a:off x="838200" y="1825625"/>
          <a:ext cx="9952990" cy="914400"/>
        </p:xfrm>
        <a:graphic>
          <a:graphicData uri="http://schemas.openxmlformats.org/drawingml/2006/table">
            <a:tbl>
              <a:tblPr firstRow="1" bandRow="1">
                <a:tableStyleId>{5C22544A-7EE6-4342-B048-85BDC9FD1C3A}</a:tableStyleId>
              </a:tblPr>
              <a:tblGrid>
                <a:gridCol w="9952990"/>
              </a:tblGrid>
              <a:tr h="381000">
                <a:tc>
                  <a:txBody>
                    <a:bodyPr/>
                    <a:p>
                      <a:pPr>
                        <a:buNone/>
                      </a:pPr>
                      <a:r>
                        <a:rPr lang="es-ES" altLang="en-US"/>
                        <a:t>Se asigna nombre a una asociación basándose en el formato de NombredeTipo-Frase-Nominal-NombredeTipo, donde la frase nominal genera una secuencia que es legible y significativa dentro del contexto del modelo.</a:t>
                      </a:r>
                      <a:endParaRPr lang="es-ES" altLang="en-US"/>
                    </a:p>
                  </a:txBody>
                  <a:tcPr/>
                </a:tc>
              </a:tr>
            </a:tbl>
          </a:graphicData>
        </a:graphic>
      </p:graphicFrame>
      <p:graphicFrame>
        <p:nvGraphicFramePr>
          <p:cNvPr id="5" name="Content Placeholder 4"/>
          <p:cNvGraphicFramePr/>
          <p:nvPr>
            <p:ph sz="half" idx="2"/>
          </p:nvPr>
        </p:nvGraphicFramePr>
        <p:xfrm>
          <a:off x="384175" y="2971800"/>
          <a:ext cx="5337810" cy="2381250"/>
        </p:xfrm>
        <a:graphic>
          <a:graphicData uri="http://schemas.openxmlformats.org/presentationml/2006/ole">
            <mc:AlternateContent xmlns:mc="http://schemas.openxmlformats.org/markup-compatibility/2006">
              <mc:Choice xmlns:v="urn:schemas-microsoft-com:vml" Requires="v">
                <p:oleObj spid="_x0000_s6" name="" r:id="rId1" imgW="6050280" imgH="1943100" progId="Paint.Picture">
                  <p:embed/>
                </p:oleObj>
              </mc:Choice>
              <mc:Fallback>
                <p:oleObj name="" r:id="rId1" imgW="6050280" imgH="1943100" progId="Paint.Picture">
                  <p:embed/>
                  <p:pic>
                    <p:nvPicPr>
                      <p:cNvPr id="0" name="Picture 5"/>
                      <p:cNvPicPr/>
                      <p:nvPr/>
                    </p:nvPicPr>
                    <p:blipFill>
                      <a:blip r:embed="rId2"/>
                      <a:stretch>
                        <a:fillRect/>
                      </a:stretch>
                    </p:blipFill>
                    <p:spPr>
                      <a:xfrm>
                        <a:off x="384175" y="2971800"/>
                        <a:ext cx="5337810" cy="2381250"/>
                      </a:xfrm>
                      <a:prstGeom prst="rect">
                        <a:avLst/>
                      </a:prstGeom>
                    </p:spPr>
                  </p:pic>
                </p:oleObj>
              </mc:Fallback>
            </mc:AlternateContent>
          </a:graphicData>
        </a:graphic>
      </p:graphicFrame>
      <p:graphicFrame>
        <p:nvGraphicFramePr>
          <p:cNvPr id="7" name="Object 6"/>
          <p:cNvGraphicFramePr/>
          <p:nvPr/>
        </p:nvGraphicFramePr>
        <p:xfrm>
          <a:off x="6021705" y="2971800"/>
          <a:ext cx="6032500" cy="2623185"/>
        </p:xfrm>
        <a:graphic>
          <a:graphicData uri="http://schemas.openxmlformats.org/presentationml/2006/ole">
            <mc:AlternateContent xmlns:mc="http://schemas.openxmlformats.org/markup-compatibility/2006">
              <mc:Choice xmlns:v="urn:schemas-microsoft-com:vml" Requires="v">
                <p:oleObj spid="_x0000_s8" name="" r:id="rId3" imgW="6027420" imgH="2621280" progId="Paint.Picture">
                  <p:embed/>
                </p:oleObj>
              </mc:Choice>
              <mc:Fallback>
                <p:oleObj name="" r:id="rId3" imgW="6027420" imgH="2621280" progId="Paint.Picture">
                  <p:embed/>
                  <p:pic>
                    <p:nvPicPr>
                      <p:cNvPr id="0" name="Picture 7"/>
                      <p:cNvPicPr/>
                      <p:nvPr/>
                    </p:nvPicPr>
                    <p:blipFill>
                      <a:blip r:embed="rId4"/>
                      <a:stretch>
                        <a:fillRect/>
                      </a:stretch>
                    </p:blipFill>
                    <p:spPr>
                      <a:xfrm>
                        <a:off x="6021705" y="2971800"/>
                        <a:ext cx="6032500" cy="262318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Asociaciones múltiples entre dos tipos</a:t>
            </a:r>
            <a:endParaRPr lang="es-ES" altLang="en-US"/>
          </a:p>
        </p:txBody>
      </p:sp>
      <p:sp>
        <p:nvSpPr>
          <p:cNvPr id="3" name="Content Placeholder 2"/>
          <p:cNvSpPr>
            <a:spLocks noGrp="1"/>
          </p:cNvSpPr>
          <p:nvPr>
            <p:ph sz="half" idx="1"/>
          </p:nvPr>
        </p:nvSpPr>
        <p:spPr/>
        <p:txBody>
          <a:bodyPr/>
          <a:p>
            <a:pPr marL="0" indent="0" algn="just">
              <a:buNone/>
            </a:pPr>
            <a:r>
              <a:rPr lang="es-ES" altLang="en-US"/>
              <a:t>Dos tipos pueden tener varias asociaciones entre ellos; esto sucede con frecuencia. No hay un ejemplo sobresaliente en nuestro sistema TPDV, pero en el dominio de la línea aérea encontramos uno en las relaciones entre </a:t>
            </a:r>
            <a:r>
              <a:rPr lang="es-ES" altLang="en-US" i="1"/>
              <a:t>Vuelo</a:t>
            </a:r>
            <a:r>
              <a:rPr lang="es-ES" altLang="en-US"/>
              <a:t> y </a:t>
            </a:r>
            <a:r>
              <a:rPr lang="es-ES" altLang="en-US" i="1"/>
              <a:t>Aeropuerto</a:t>
            </a:r>
            <a:r>
              <a:rPr lang="es-ES" altLang="en-US"/>
              <a:t>.</a:t>
            </a:r>
            <a:endParaRPr lang="es-ES" altLang="en-US"/>
          </a:p>
        </p:txBody>
      </p:sp>
      <p:graphicFrame>
        <p:nvGraphicFramePr>
          <p:cNvPr id="4" name="Content Placeholder 3"/>
          <p:cNvGraphicFramePr/>
          <p:nvPr>
            <p:ph sz="half" idx="2"/>
          </p:nvPr>
        </p:nvGraphicFramePr>
        <p:xfrm>
          <a:off x="6577330" y="2033905"/>
          <a:ext cx="4684395" cy="1424940"/>
        </p:xfrm>
        <a:graphic>
          <a:graphicData uri="http://schemas.openxmlformats.org/presentationml/2006/ole">
            <mc:AlternateContent xmlns:mc="http://schemas.openxmlformats.org/markup-compatibility/2006">
              <mc:Choice xmlns:v="urn:schemas-microsoft-com:vml" Requires="v">
                <p:oleObj spid="_x0000_s5" name="" r:id="rId1" imgW="4038600" imgH="1066800" progId="Paint.Picture">
                  <p:embed/>
                </p:oleObj>
              </mc:Choice>
              <mc:Fallback>
                <p:oleObj name="" r:id="rId1" imgW="4038600" imgH="1066800" progId="Paint.Picture">
                  <p:embed/>
                  <p:pic>
                    <p:nvPicPr>
                      <p:cNvPr id="0" name="Picture 4"/>
                      <p:cNvPicPr/>
                      <p:nvPr/>
                    </p:nvPicPr>
                    <p:blipFill>
                      <a:blip r:embed="rId2"/>
                      <a:stretch>
                        <a:fillRect/>
                      </a:stretch>
                    </p:blipFill>
                    <p:spPr>
                      <a:xfrm>
                        <a:off x="6577330" y="2033905"/>
                        <a:ext cx="4684395" cy="142494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Asociaciones e implementación</a:t>
            </a:r>
            <a:endParaRPr lang="es-ES" altLang="en-US"/>
          </a:p>
        </p:txBody>
      </p:sp>
      <p:sp>
        <p:nvSpPr>
          <p:cNvPr id="3" name="Content Placeholder 2"/>
          <p:cNvSpPr>
            <a:spLocks noGrp="1"/>
          </p:cNvSpPr>
          <p:nvPr>
            <p:ph idx="1"/>
          </p:nvPr>
        </p:nvSpPr>
        <p:spPr/>
        <p:txBody>
          <a:bodyPr/>
          <a:p>
            <a:pPr marL="0" indent="0" algn="just">
              <a:buNone/>
            </a:pPr>
            <a:r>
              <a:rPr lang="es-ES" altLang="en-US"/>
              <a:t>Durante la fase de análisis, una asociación no es una proposición sobre los flujos de datos, variables de instancia ni conexiones de objetos en una solución de software; es una proposición de que en una relación es significativa en un sentido puramente analítico: en el mundo real. En la práctica, muchas de estas relaciones suelen implementarse en los programas como trayectorías de navegación y visibilidad; pero su presencia en una vista investigadora o analítica de un </a:t>
            </a:r>
            <a:r>
              <a:rPr lang="es-ES" altLang="en-US" b="1"/>
              <a:t>modo conceptual no requiere la implementación.</a:t>
            </a:r>
            <a:endParaRPr lang="es-ES"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Asociaciones e implementación</a:t>
            </a:r>
            <a:br>
              <a:rPr lang="es-ES" altLang="en-US"/>
            </a:br>
            <a:endParaRPr lang="en-US"/>
          </a:p>
        </p:txBody>
      </p:sp>
      <p:sp>
        <p:nvSpPr>
          <p:cNvPr id="3" name="Content Placeholder 2"/>
          <p:cNvSpPr>
            <a:spLocks noGrp="1"/>
          </p:cNvSpPr>
          <p:nvPr>
            <p:ph idx="1"/>
          </p:nvPr>
        </p:nvSpPr>
        <p:spPr/>
        <p:txBody>
          <a:bodyPr/>
          <a:p>
            <a:pPr marL="0" indent="0" algn="just">
              <a:buNone/>
            </a:pPr>
            <a:r>
              <a:rPr lang="es-ES" altLang="en-US"/>
              <a:t>Cuando se crea un modelo conceptual, podemos definir asociaciones que no se necesitarán en la construcción. Y a la inversa; podemos descubrir asociaciones que han de ser implementadas pero que se omitieron durante la fase de análisis. En tal caso, habría que actualizar el modelo para que se incluyan esos descubrimientos.</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Relaciones</a:t>
            </a:r>
            <a:endParaRPr lang="es-ES" altLang="en-US"/>
          </a:p>
        </p:txBody>
      </p:sp>
      <p:sp>
        <p:nvSpPr>
          <p:cNvPr id="3" name="Content Placeholder 2"/>
          <p:cNvSpPr>
            <a:spLocks noGrp="1"/>
          </p:cNvSpPr>
          <p:nvPr>
            <p:ph idx="1"/>
          </p:nvPr>
        </p:nvSpPr>
        <p:spPr/>
        <p:txBody>
          <a:bodyPr/>
          <a:p>
            <a:pPr marL="0" indent="0" algn="just">
              <a:buNone/>
            </a:pPr>
            <a:r>
              <a:rPr lang="es-ES" altLang="en-US"/>
              <a:t>La siguiente muestra de asociaciones se </a:t>
            </a:r>
            <a:r>
              <a:rPr lang="es-ES" altLang="en-US" b="1"/>
              <a:t>justifica</a:t>
            </a:r>
            <a:r>
              <a:rPr lang="es-ES" altLang="en-US"/>
              <a:t> por </a:t>
            </a:r>
            <a:r>
              <a:rPr lang="es-ES" altLang="en-US" b="1"/>
              <a:t>la necesidad de conocerlas</a:t>
            </a:r>
            <a:r>
              <a:rPr lang="es-ES" altLang="en-US"/>
              <a:t>. Se funda en los casos de uso que hemos examinado.</a:t>
            </a:r>
            <a:endParaRPr lang="es-ES" altLang="en-US"/>
          </a:p>
          <a:p>
            <a:pPr marL="0" indent="0" algn="just">
              <a:buNone/>
            </a:pPr>
            <a:endParaRPr lang="es-ES" altLang="en-US"/>
          </a:p>
          <a:p>
            <a:pPr marL="0" indent="0" algn="just">
              <a:buNone/>
            </a:pPr>
            <a:endParaRPr lang="es-ES" altLang="en-US"/>
          </a:p>
        </p:txBody>
      </p:sp>
      <p:graphicFrame>
        <p:nvGraphicFramePr>
          <p:cNvPr id="4" name="Table 3"/>
          <p:cNvGraphicFramePr/>
          <p:nvPr/>
        </p:nvGraphicFramePr>
        <p:xfrm>
          <a:off x="955040" y="3164205"/>
          <a:ext cx="10281920" cy="1143000"/>
        </p:xfrm>
        <a:graphic>
          <a:graphicData uri="http://schemas.openxmlformats.org/drawingml/2006/table">
            <a:tbl>
              <a:tblPr firstRow="1" bandRow="1">
                <a:tableStyleId>{5C22544A-7EE6-4342-B048-85BDC9FD1C3A}</a:tableStyleId>
              </a:tblPr>
              <a:tblGrid>
                <a:gridCol w="5140960"/>
                <a:gridCol w="5140960"/>
              </a:tblGrid>
              <a:tr h="381000">
                <a:tc>
                  <a:txBody>
                    <a:bodyPr/>
                    <a:p>
                      <a:pPr>
                        <a:buNone/>
                      </a:pPr>
                      <a:r>
                        <a:rPr lang="es-ES" altLang="en-US"/>
                        <a:t>TPDV captura Venta</a:t>
                      </a:r>
                      <a:endParaRPr lang="es-ES" altLang="en-US"/>
                    </a:p>
                  </a:txBody>
                  <a:tcPr/>
                </a:tc>
                <a:tc>
                  <a:txBody>
                    <a:bodyPr/>
                    <a:p>
                      <a:pPr>
                        <a:buNone/>
                      </a:pPr>
                      <a:r>
                        <a:rPr lang="es-ES" altLang="en-US"/>
                        <a:t>Para conocer la venta actual genera  un total, e imprime un recibo.</a:t>
                      </a:r>
                      <a:endParaRPr lang="es-ES" altLang="en-US"/>
                    </a:p>
                  </a:txBody>
                  <a:tcPr/>
                </a:tc>
              </a:tr>
              <a:tr h="381000">
                <a:tc>
                  <a:txBody>
                    <a:bodyPr/>
                    <a:p>
                      <a:pPr>
                        <a:buNone/>
                      </a:pPr>
                      <a:r>
                        <a:rPr lang="es-ES" altLang="en-US"/>
                        <a:t>Venta pagada en efectivo</a:t>
                      </a:r>
                      <a:endParaRPr lang="es-ES" altLang="en-US"/>
                    </a:p>
                  </a:txBody>
                  <a:tcPr/>
                </a:tc>
                <a:tc>
                  <a:txBody>
                    <a:bodyPr/>
                    <a:p>
                      <a:pPr>
                        <a:buNone/>
                      </a:pPr>
                      <a:r>
                        <a:rPr lang="es-ES" altLang="en-US"/>
                        <a:t>Para saber si se pagó la venta, relaciona la cantidad ofrecida con el total de la venta e imprime un recibo.</a:t>
                      </a:r>
                      <a:endParaRPr lang="es-ES" altLang="en-US"/>
                    </a:p>
                  </a:txBody>
                  <a:tcPr/>
                </a:tc>
              </a:tr>
              <a:tr h="381000">
                <a:tc>
                  <a:txBody>
                    <a:bodyPr/>
                    <a:p>
                      <a:pPr>
                        <a:buNone/>
                      </a:pPr>
                      <a:r>
                        <a:rPr lang="es-ES" altLang="en-US"/>
                        <a:t>CatalogodeProductos registra EspecificacióndeProducto</a:t>
                      </a:r>
                      <a:endParaRPr lang="es-ES" altLang="en-US"/>
                    </a:p>
                  </a:txBody>
                  <a:tcPr/>
                </a:tc>
                <a:tc>
                  <a:txBody>
                    <a:bodyPr/>
                    <a:p>
                      <a:pPr>
                        <a:buNone/>
                      </a:pPr>
                      <a:r>
                        <a:rPr lang="es-ES" altLang="en-US"/>
                        <a:t>Para recuperar una EspecificacióndeProducto, con un código universal de producto.</a:t>
                      </a:r>
                      <a:endParaRPr lang="es-ES" alt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Aplicación de la categoría de la lista de comprobación de las asociaciones</a:t>
            </a:r>
            <a:endParaRPr lang="es-ES" altLang="en-US"/>
          </a:p>
        </p:txBody>
      </p:sp>
      <p:graphicFrame>
        <p:nvGraphicFramePr>
          <p:cNvPr id="4" name="Content Placeholder 3"/>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ES" altLang="en-US"/>
                        <a:t>Categoría</a:t>
                      </a:r>
                      <a:endParaRPr lang="es-ES" altLang="en-US"/>
                    </a:p>
                  </a:txBody>
                  <a:tcPr/>
                </a:tc>
                <a:tc>
                  <a:txBody>
                    <a:bodyPr/>
                    <a:p>
                      <a:pPr algn="ctr">
                        <a:buNone/>
                      </a:pPr>
                      <a:r>
                        <a:rPr lang="es-ES" altLang="en-US"/>
                        <a:t>Sistema TPDV</a:t>
                      </a:r>
                      <a:endParaRPr lang="es-ES" altLang="en-US"/>
                    </a:p>
                  </a:txBody>
                  <a:tcPr/>
                </a:tc>
              </a:tr>
              <a:tr h="381000">
                <a:tc>
                  <a:txBody>
                    <a:bodyPr/>
                    <a:p>
                      <a:pPr>
                        <a:buNone/>
                      </a:pPr>
                      <a:r>
                        <a:rPr lang="es-ES" altLang="en-US"/>
                        <a:t>A es una parte física de B</a:t>
                      </a:r>
                      <a:endParaRPr lang="es-ES" altLang="en-US"/>
                    </a:p>
                  </a:txBody>
                  <a:tcPr/>
                </a:tc>
                <a:tc>
                  <a:txBody>
                    <a:bodyPr/>
                    <a:p>
                      <a:pPr>
                        <a:buNone/>
                      </a:pPr>
                      <a:r>
                        <a:rPr lang="es-ES" altLang="en-US"/>
                        <a:t>no aplicable</a:t>
                      </a:r>
                      <a:endParaRPr lang="es-ES" altLang="en-US"/>
                    </a:p>
                  </a:txBody>
                  <a:tcPr/>
                </a:tc>
              </a:tr>
              <a:tr h="381000">
                <a:tc>
                  <a:txBody>
                    <a:bodyPr/>
                    <a:p>
                      <a:pPr>
                        <a:buNone/>
                      </a:pPr>
                      <a:r>
                        <a:rPr lang="es-ES" altLang="en-US"/>
                        <a:t>A es una parte lógica de B</a:t>
                      </a:r>
                      <a:endParaRPr lang="es-ES" altLang="en-US"/>
                    </a:p>
                  </a:txBody>
                  <a:tcPr/>
                </a:tc>
                <a:tc>
                  <a:txBody>
                    <a:bodyPr/>
                    <a:p>
                      <a:pPr>
                        <a:buNone/>
                      </a:pPr>
                      <a:r>
                        <a:rPr lang="es-ES" altLang="en-US"/>
                        <a:t>VentasLíneadeProduco --- Venta</a:t>
                      </a:r>
                      <a:endParaRPr lang="es-ES" altLang="en-US"/>
                    </a:p>
                  </a:txBody>
                  <a:tcPr/>
                </a:tc>
              </a:tr>
              <a:tr h="381000">
                <a:tc>
                  <a:txBody>
                    <a:bodyPr/>
                    <a:p>
                      <a:pPr>
                        <a:buNone/>
                      </a:pPr>
                      <a:r>
                        <a:rPr lang="es-ES" altLang="en-US"/>
                        <a:t>A está contenido físicamente en B</a:t>
                      </a:r>
                      <a:endParaRPr lang="es-ES" altLang="en-US"/>
                    </a:p>
                  </a:txBody>
                  <a:tcPr/>
                </a:tc>
                <a:tc>
                  <a:txBody>
                    <a:bodyPr/>
                    <a:p>
                      <a:pPr>
                        <a:buNone/>
                      </a:pPr>
                      <a:r>
                        <a:rPr lang="es-ES" altLang="en-US"/>
                        <a:t>TPDV --- Tienda</a:t>
                      </a:r>
                      <a:endParaRPr lang="es-ES" altLang="en-US"/>
                    </a:p>
                    <a:p>
                      <a:pPr>
                        <a:buNone/>
                      </a:pPr>
                      <a:r>
                        <a:rPr lang="es-ES" altLang="en-US"/>
                        <a:t>Producto --- Tienda</a:t>
                      </a:r>
                      <a:endParaRPr lang="es-ES" altLang="en-US"/>
                    </a:p>
                  </a:txBody>
                  <a:tcPr/>
                </a:tc>
              </a:tr>
              <a:tr h="381000">
                <a:tc>
                  <a:txBody>
                    <a:bodyPr/>
                    <a:p>
                      <a:pPr>
                        <a:buNone/>
                      </a:pPr>
                      <a:r>
                        <a:rPr lang="es-ES" altLang="en-US"/>
                        <a:t>A está contenudo lógicamente en B</a:t>
                      </a:r>
                      <a:endParaRPr lang="es-ES" altLang="en-US"/>
                    </a:p>
                  </a:txBody>
                  <a:tcPr/>
                </a:tc>
                <a:tc>
                  <a:txBody>
                    <a:bodyPr/>
                    <a:p>
                      <a:pPr>
                        <a:buNone/>
                      </a:pPr>
                      <a:r>
                        <a:rPr lang="es-ES" altLang="en-US"/>
                        <a:t>EspecificacióndeProducto --- CatálogodeProductos</a:t>
                      </a:r>
                      <a:endParaRPr lang="es-ES" altLang="en-US"/>
                    </a:p>
                  </a:txBody>
                  <a:tcPr/>
                </a:tc>
              </a:tr>
              <a:tr h="381000">
                <a:tc>
                  <a:txBody>
                    <a:bodyPr/>
                    <a:p>
                      <a:pPr>
                        <a:buNone/>
                      </a:pPr>
                      <a:r>
                        <a:rPr lang="es-ES" altLang="en-US"/>
                        <a:t>A es una descripción de B</a:t>
                      </a:r>
                      <a:endParaRPr lang="es-ES" altLang="en-US"/>
                    </a:p>
                  </a:txBody>
                  <a:tcPr/>
                </a:tc>
                <a:tc>
                  <a:txBody>
                    <a:bodyPr/>
                    <a:p>
                      <a:pPr>
                        <a:buNone/>
                      </a:pPr>
                      <a:r>
                        <a:rPr lang="es-ES" altLang="en-US"/>
                        <a:t>EspecificacióndeProducto --- Producto</a:t>
                      </a:r>
                      <a:endParaRPr lang="es-ES" altLang="en-US"/>
                    </a:p>
                  </a:txBody>
                  <a:tcPr/>
                </a:tc>
              </a:tr>
              <a:tr h="381000">
                <a:tc>
                  <a:txBody>
                    <a:bodyPr/>
                    <a:p>
                      <a:pPr>
                        <a:buNone/>
                      </a:pPr>
                      <a:r>
                        <a:rPr lang="es-ES" altLang="en-US"/>
                        <a:t>A es una línea de una transacción o reporte B</a:t>
                      </a:r>
                      <a:endParaRPr lang="es-ES" altLang="en-US"/>
                    </a:p>
                  </a:txBody>
                  <a:tcPr/>
                </a:tc>
                <a:tc>
                  <a:txBody>
                    <a:bodyPr/>
                    <a:p>
                      <a:pPr>
                        <a:buNone/>
                      </a:pPr>
                      <a:r>
                        <a:rPr lang="es-ES" altLang="en-US"/>
                        <a:t>VentaLíneadeProducto --- Venta</a:t>
                      </a:r>
                      <a:endParaRPr lang="es-ES" altLang="en-US"/>
                    </a:p>
                  </a:txBody>
                  <a:tcPr/>
                </a:tc>
              </a:tr>
              <a:tr h="381000">
                <a:tc>
                  <a:txBody>
                    <a:bodyPr/>
                    <a:p>
                      <a:pPr>
                        <a:buNone/>
                      </a:pPr>
                      <a:r>
                        <a:rPr lang="es-ES" altLang="en-US"/>
                        <a:t>A se introduce/registra/presenta/captura en B</a:t>
                      </a:r>
                      <a:endParaRPr lang="es-ES" altLang="en-US"/>
                    </a:p>
                  </a:txBody>
                  <a:tcPr/>
                </a:tc>
                <a:tc>
                  <a:txBody>
                    <a:bodyPr/>
                    <a:p>
                      <a:pPr>
                        <a:buNone/>
                      </a:pPr>
                      <a:r>
                        <a:rPr lang="es-ES" altLang="en-US"/>
                        <a:t>ventas (terminadas) --- Tienda</a:t>
                      </a:r>
                      <a:endParaRPr lang="es-ES" altLang="en-US"/>
                    </a:p>
                  </a:txBody>
                  <a:tcPr/>
                </a:tc>
              </a:tr>
              <a:tr h="381000">
                <a:tc>
                  <a:txBody>
                    <a:bodyPr/>
                    <a:p>
                      <a:pPr>
                        <a:buNone/>
                      </a:pPr>
                      <a:r>
                        <a:rPr lang="es-ES" altLang="en-US"/>
                        <a:t>A es miembro de B</a:t>
                      </a:r>
                      <a:endParaRPr lang="es-ES" altLang="en-US"/>
                    </a:p>
                  </a:txBody>
                  <a:tcPr/>
                </a:tc>
                <a:tc>
                  <a:txBody>
                    <a:bodyPr/>
                    <a:p>
                      <a:pPr>
                        <a:buNone/>
                      </a:pPr>
                      <a:r>
                        <a:rPr lang="es-ES" altLang="en-US"/>
                        <a:t>Cajero --- Tienda</a:t>
                      </a:r>
                      <a:endParaRPr lang="es-ES" altLang="en-US"/>
                    </a:p>
                  </a:txBody>
                  <a:tcPr/>
                </a:tc>
              </a:tr>
              <a:tr h="381000">
                <a:tc>
                  <a:txBody>
                    <a:bodyPr/>
                    <a:p>
                      <a:pPr>
                        <a:buNone/>
                      </a:pPr>
                      <a:r>
                        <a:rPr lang="es-ES" altLang="en-US"/>
                        <a:t>A es una bubunidad organizacional de B</a:t>
                      </a:r>
                      <a:endParaRPr lang="es-ES" altLang="en-US"/>
                    </a:p>
                  </a:txBody>
                  <a:tcPr/>
                </a:tc>
                <a:tc>
                  <a:txBody>
                    <a:bodyPr/>
                    <a:p>
                      <a:pPr>
                        <a:buNone/>
                      </a:pPr>
                      <a:r>
                        <a:rPr lang="es-ES" altLang="en-US"/>
                        <a:t>No aplicable</a:t>
                      </a:r>
                      <a:endParaRPr lang="es-ES"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Definición de términos en el lenguage UML</a:t>
            </a:r>
            <a:endParaRPr lang="es-ES" altLang="en-US"/>
          </a:p>
        </p:txBody>
      </p:sp>
      <p:sp>
        <p:nvSpPr>
          <p:cNvPr id="3" name="Content Placeholder 2"/>
          <p:cNvSpPr>
            <a:spLocks noGrp="1"/>
          </p:cNvSpPr>
          <p:nvPr>
            <p:ph idx="1"/>
          </p:nvPr>
        </p:nvSpPr>
        <p:spPr/>
        <p:txBody>
          <a:bodyPr/>
          <a:p>
            <a:pPr marL="0" indent="0" algn="just">
              <a:buNone/>
            </a:pPr>
            <a:r>
              <a:rPr lang="es-ES" altLang="en-US"/>
              <a:t>En UML, se emplean los términos “clase” y “tipo”, no así “concepto”. No existe un consenso unánime respecto al significado de clase y tipo.</a:t>
            </a:r>
            <a:endParaRPr lang="es-ES" altLang="en-US"/>
          </a:p>
          <a:p>
            <a:pPr marL="0" indent="0" algn="just">
              <a:buNone/>
            </a:pPr>
            <a:endParaRPr lang="es-ES" altLang="en-US"/>
          </a:p>
          <a:p>
            <a:pPr marL="0" indent="0" algn="just">
              <a:buNone/>
            </a:pPr>
            <a:r>
              <a:rPr lang="es-ES" altLang="en-US"/>
              <a:t>La definición de </a:t>
            </a:r>
            <a:r>
              <a:rPr lang="es-ES" altLang="en-US" b="1"/>
              <a:t>clase</a:t>
            </a:r>
            <a:r>
              <a:rPr lang="es-ES" altLang="en-US"/>
              <a:t> en UML es “una descripción de un conjunto de objetos que comparten los mismo atributos, operaciones, métodos, relaciones y semántica”.</a:t>
            </a:r>
            <a:endParaRPr lang="es-ES" altLang="en-US"/>
          </a:p>
          <a:p>
            <a:pPr marL="0" indent="0" algn="just">
              <a:buNone/>
            </a:pPr>
            <a:r>
              <a:rPr lang="es-ES" altLang="en-US"/>
              <a:t>En UML, una </a:t>
            </a:r>
            <a:r>
              <a:rPr lang="es-ES" altLang="en-US" b="1"/>
              <a:t>operación</a:t>
            </a:r>
            <a:r>
              <a:rPr lang="es-ES" altLang="en-US"/>
              <a:t> es “un servicio que puede solicitarse a un objeto para que se realice un comportamiento”, y </a:t>
            </a:r>
            <a:r>
              <a:rPr lang="es-ES" altLang="en-US" b="1"/>
              <a:t>método</a:t>
            </a:r>
            <a:r>
              <a:rPr lang="es-ES" altLang="en-US"/>
              <a:t> es la implementación de una operación que especifica el algoritmo o procedimiento de esta última.</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Aplicación de la categoría de la lista de comprobación de las asociaciones</a:t>
            </a:r>
            <a:br>
              <a:rPr lang="es-ES" altLang="en-US"/>
            </a:br>
            <a:endParaRPr lang="en-US"/>
          </a:p>
        </p:txBody>
      </p:sp>
      <p:graphicFrame>
        <p:nvGraphicFramePr>
          <p:cNvPr id="4" name="Content Placeholder 3"/>
          <p:cNvGraphicFramePr/>
          <p:nvPr>
            <p:ph idx="1"/>
          </p:nvPr>
        </p:nvGraphicFramePr>
        <p:xfrm>
          <a:off x="838200" y="1825625"/>
          <a:ext cx="10515600" cy="409956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ES" altLang="en-US"/>
                        <a:t>Categoría</a:t>
                      </a:r>
                      <a:endParaRPr lang="es-ES" altLang="en-US"/>
                    </a:p>
                  </a:txBody>
                  <a:tcPr/>
                </a:tc>
                <a:tc>
                  <a:txBody>
                    <a:bodyPr/>
                    <a:p>
                      <a:pPr algn="ctr">
                        <a:buNone/>
                      </a:pPr>
                      <a:r>
                        <a:rPr lang="es-ES" altLang="en-US"/>
                        <a:t>Sistema TPDV</a:t>
                      </a:r>
                      <a:endParaRPr lang="es-ES" altLang="en-US"/>
                    </a:p>
                  </a:txBody>
                  <a:tcPr/>
                </a:tc>
              </a:tr>
              <a:tr h="381000">
                <a:tc>
                  <a:txBody>
                    <a:bodyPr/>
                    <a:p>
                      <a:pPr>
                        <a:buNone/>
                      </a:pPr>
                      <a:r>
                        <a:rPr lang="es-ES" altLang="en-US"/>
                        <a:t>A usa o dirige a B</a:t>
                      </a:r>
                      <a:endParaRPr lang="es-ES" altLang="en-US"/>
                    </a:p>
                  </a:txBody>
                  <a:tcPr/>
                </a:tc>
                <a:tc>
                  <a:txBody>
                    <a:bodyPr/>
                    <a:p>
                      <a:pPr>
                        <a:buNone/>
                      </a:pPr>
                      <a:r>
                        <a:rPr lang="es-ES" altLang="en-US"/>
                        <a:t>Cajero --- TPDV</a:t>
                      </a:r>
                      <a:endParaRPr lang="es-ES" altLang="en-US"/>
                    </a:p>
                    <a:p>
                      <a:pPr>
                        <a:buNone/>
                      </a:pPr>
                      <a:r>
                        <a:rPr lang="es-ES" altLang="en-US"/>
                        <a:t>Gerente --- TPDV</a:t>
                      </a:r>
                      <a:endParaRPr lang="es-ES" altLang="en-US"/>
                    </a:p>
                    <a:p>
                      <a:pPr>
                        <a:buNone/>
                      </a:pPr>
                      <a:r>
                        <a:rPr lang="es-ES" altLang="en-US"/>
                        <a:t>Gerente --- Cajero, pero probablemente no aplicable.</a:t>
                      </a:r>
                      <a:endParaRPr lang="es-ES" altLang="en-US"/>
                    </a:p>
                  </a:txBody>
                  <a:tcPr/>
                </a:tc>
              </a:tr>
              <a:tr h="381000">
                <a:tc>
                  <a:txBody>
                    <a:bodyPr/>
                    <a:p>
                      <a:pPr>
                        <a:buNone/>
                      </a:pPr>
                      <a:r>
                        <a:rPr lang="es-ES" altLang="en-US"/>
                        <a:t>A se comunica con B</a:t>
                      </a:r>
                      <a:endParaRPr lang="es-ES" altLang="en-US"/>
                    </a:p>
                  </a:txBody>
                  <a:tcPr/>
                </a:tc>
                <a:tc>
                  <a:txBody>
                    <a:bodyPr/>
                    <a:p>
                      <a:pPr>
                        <a:buNone/>
                      </a:pPr>
                      <a:r>
                        <a:rPr lang="es-ES" altLang="en-US"/>
                        <a:t>Cliente --- Cajero</a:t>
                      </a:r>
                      <a:endParaRPr lang="es-ES" altLang="en-US"/>
                    </a:p>
                  </a:txBody>
                  <a:tcPr/>
                </a:tc>
              </a:tr>
              <a:tr h="381000">
                <a:tc>
                  <a:txBody>
                    <a:bodyPr/>
                    <a:p>
                      <a:pPr>
                        <a:buNone/>
                      </a:pPr>
                      <a:r>
                        <a:rPr lang="es-ES" altLang="en-US"/>
                        <a:t>A se relaciona con una transacción B</a:t>
                      </a:r>
                      <a:endParaRPr lang="es-ES" altLang="en-US"/>
                    </a:p>
                  </a:txBody>
                  <a:tcPr/>
                </a:tc>
                <a:tc>
                  <a:txBody>
                    <a:bodyPr/>
                    <a:p>
                      <a:pPr>
                        <a:buNone/>
                      </a:pPr>
                      <a:r>
                        <a:rPr lang="es-ES" altLang="en-US"/>
                        <a:t>Cliente --- Pago</a:t>
                      </a:r>
                      <a:endParaRPr lang="es-ES" altLang="en-US"/>
                    </a:p>
                    <a:p>
                      <a:pPr>
                        <a:buNone/>
                      </a:pPr>
                      <a:r>
                        <a:rPr lang="es-ES" altLang="en-US"/>
                        <a:t>Cajero --- Pago</a:t>
                      </a:r>
                      <a:endParaRPr lang="es-ES" altLang="en-US"/>
                    </a:p>
                  </a:txBody>
                  <a:tcPr/>
                </a:tc>
              </a:tr>
              <a:tr h="381000">
                <a:tc>
                  <a:txBody>
                    <a:bodyPr/>
                    <a:p>
                      <a:pPr>
                        <a:buNone/>
                      </a:pPr>
                      <a:r>
                        <a:rPr lang="es-ES" altLang="en-US"/>
                        <a:t>A es una transacciòn relacionada con otra transacción B</a:t>
                      </a:r>
                      <a:endParaRPr lang="es-ES" altLang="en-US"/>
                    </a:p>
                  </a:txBody>
                  <a:tcPr/>
                </a:tc>
                <a:tc>
                  <a:txBody>
                    <a:bodyPr/>
                    <a:p>
                      <a:pPr>
                        <a:buNone/>
                      </a:pPr>
                      <a:r>
                        <a:rPr lang="es-ES" altLang="en-US"/>
                        <a:t>Pago --- Venta</a:t>
                      </a:r>
                      <a:endParaRPr lang="es-ES" altLang="en-US"/>
                    </a:p>
                  </a:txBody>
                  <a:tcPr/>
                </a:tc>
              </a:tr>
              <a:tr h="381000">
                <a:tc>
                  <a:txBody>
                    <a:bodyPr/>
                    <a:p>
                      <a:pPr>
                        <a:buNone/>
                      </a:pPr>
                      <a:r>
                        <a:rPr lang="es-ES" altLang="en-US"/>
                        <a:t>A sigue a B</a:t>
                      </a:r>
                      <a:endParaRPr lang="es-ES" altLang="en-US"/>
                    </a:p>
                  </a:txBody>
                  <a:tcPr/>
                </a:tc>
                <a:tc>
                  <a:txBody>
                    <a:bodyPr/>
                    <a:p>
                      <a:pPr>
                        <a:buNone/>
                      </a:pPr>
                      <a:r>
                        <a:rPr lang="es-ES" altLang="en-US"/>
                        <a:t>TPDV---TPDV, pero probablemente no aplicable</a:t>
                      </a:r>
                      <a:endParaRPr lang="es-ES" altLang="en-US"/>
                    </a:p>
                  </a:txBody>
                  <a:tcPr/>
                </a:tc>
              </a:tr>
              <a:tr h="381000">
                <a:tc>
                  <a:txBody>
                    <a:bodyPr/>
                    <a:p>
                      <a:pPr>
                        <a:buNone/>
                      </a:pPr>
                      <a:r>
                        <a:rPr lang="es-ES" altLang="en-US"/>
                        <a:t>A es propiedad de B</a:t>
                      </a:r>
                      <a:endParaRPr lang="es-ES" altLang="en-US"/>
                    </a:p>
                  </a:txBody>
                  <a:tcPr/>
                </a:tc>
                <a:tc>
                  <a:txBody>
                    <a:bodyPr/>
                    <a:p>
                      <a:pPr>
                        <a:buNone/>
                      </a:pPr>
                      <a:r>
                        <a:rPr lang="es-ES" altLang="en-US"/>
                        <a:t>TPDV --- Tienda</a:t>
                      </a:r>
                      <a:endParaRPr lang="es-ES"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Definición de términos en el lenguage UML</a:t>
            </a:r>
            <a:endParaRPr lang="en-US"/>
          </a:p>
        </p:txBody>
      </p:sp>
      <p:sp>
        <p:nvSpPr>
          <p:cNvPr id="3" name="Content Placeholder 2"/>
          <p:cNvSpPr>
            <a:spLocks noGrp="1"/>
          </p:cNvSpPr>
          <p:nvPr>
            <p:ph idx="1"/>
          </p:nvPr>
        </p:nvSpPr>
        <p:spPr/>
        <p:txBody>
          <a:bodyPr/>
          <a:p>
            <a:pPr marL="0" indent="0">
              <a:buNone/>
            </a:pPr>
            <a:r>
              <a:rPr lang="es-ES" altLang="en-US"/>
              <a:t>El término </a:t>
            </a:r>
            <a:r>
              <a:rPr lang="es-ES" altLang="en-US" b="1"/>
              <a:t>interfaz</a:t>
            </a:r>
            <a:r>
              <a:rPr lang="es-ES" altLang="en-US"/>
              <a:t> se define como un conjunto de operaciones visibles en el exterior.</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Asociaciones</a:t>
            </a:r>
            <a:endParaRPr lang="es-ES" altLang="en-US"/>
          </a:p>
        </p:txBody>
      </p:sp>
      <p:sp>
        <p:nvSpPr>
          <p:cNvPr id="3" name="Content Placeholder 2"/>
          <p:cNvSpPr>
            <a:spLocks noGrp="1"/>
          </p:cNvSpPr>
          <p:nvPr>
            <p:ph sz="half" idx="1"/>
          </p:nvPr>
        </p:nvSpPr>
        <p:spPr/>
        <p:txBody>
          <a:bodyPr/>
          <a:p>
            <a:pPr marL="0" indent="0" algn="just">
              <a:buNone/>
            </a:pPr>
            <a:r>
              <a:rPr lang="es-ES" altLang="en-US"/>
              <a:t>La asociación es una relación entre dos conceptos que indica alguna conexión significativa e interesante entre ellos.</a:t>
            </a:r>
            <a:endParaRPr lang="es-ES" altLang="en-US"/>
          </a:p>
          <a:p>
            <a:pPr marL="0" indent="0" algn="just">
              <a:buNone/>
            </a:pPr>
            <a:endParaRPr lang="es-ES" altLang="en-US"/>
          </a:p>
          <a:p>
            <a:pPr marL="0" indent="0" algn="just">
              <a:buNone/>
            </a:pPr>
            <a:r>
              <a:rPr lang="es-ES" altLang="en-US"/>
              <a:t>Las asociaciones que vale la pena mencionar suelen incluir el conocimiento de una relación que ha de preservarse durante algún tiempo.</a:t>
            </a:r>
            <a:endParaRPr lang="es-ES" altLang="en-US"/>
          </a:p>
        </p:txBody>
      </p:sp>
      <p:graphicFrame>
        <p:nvGraphicFramePr>
          <p:cNvPr id="4" name="Content Placeholder 3"/>
          <p:cNvGraphicFramePr/>
          <p:nvPr>
            <p:ph sz="half" idx="2"/>
          </p:nvPr>
        </p:nvGraphicFramePr>
        <p:xfrm>
          <a:off x="6202045" y="2917190"/>
          <a:ext cx="5697855" cy="2328545"/>
        </p:xfrm>
        <a:graphic>
          <a:graphicData uri="http://schemas.openxmlformats.org/presentationml/2006/ole">
            <mc:AlternateContent xmlns:mc="http://schemas.openxmlformats.org/markup-compatibility/2006">
              <mc:Choice xmlns:v="urn:schemas-microsoft-com:vml" Requires="v">
                <p:oleObj spid="_x0000_s5" name="" r:id="rId1" imgW="4038600" imgH="1569720" progId="Paint.Picture">
                  <p:embed/>
                </p:oleObj>
              </mc:Choice>
              <mc:Fallback>
                <p:oleObj name="" r:id="rId1" imgW="4038600" imgH="1569720" progId="Paint.Picture">
                  <p:embed/>
                  <p:pic>
                    <p:nvPicPr>
                      <p:cNvPr id="0" name="Picture 4"/>
                      <p:cNvPicPr/>
                      <p:nvPr/>
                    </p:nvPicPr>
                    <p:blipFill>
                      <a:blip r:embed="rId2"/>
                      <a:stretch>
                        <a:fillRect/>
                      </a:stretch>
                    </p:blipFill>
                    <p:spPr>
                      <a:xfrm>
                        <a:off x="6202045" y="2917190"/>
                        <a:ext cx="5697855" cy="232854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Asociaciones</a:t>
            </a:r>
            <a:br>
              <a:rPr lang="es-ES" altLang="en-US"/>
            </a:br>
            <a:endParaRPr lang="en-US"/>
          </a:p>
        </p:txBody>
      </p:sp>
      <p:sp>
        <p:nvSpPr>
          <p:cNvPr id="3" name="Content Placeholder 2"/>
          <p:cNvSpPr>
            <a:spLocks noGrp="1"/>
          </p:cNvSpPr>
          <p:nvPr>
            <p:ph idx="1"/>
          </p:nvPr>
        </p:nvSpPr>
        <p:spPr/>
        <p:txBody>
          <a:bodyPr/>
          <a:p>
            <a:pPr marL="0" indent="0">
              <a:buNone/>
            </a:pPr>
            <a:r>
              <a:rPr lang="es-ES" altLang="en-US"/>
              <a:t>Examine la conveniencia de incluir las siguiente asociaciones e</a:t>
            </a:r>
            <a:r>
              <a:rPr lang="es-CL" altLang="es-ES"/>
              <a:t>n</a:t>
            </a:r>
            <a:r>
              <a:rPr lang="es-ES" altLang="en-US"/>
              <a:t> un modelo conceptual:</a:t>
            </a:r>
            <a:endParaRPr lang="es-ES" altLang="en-US"/>
          </a:p>
          <a:p>
            <a:r>
              <a:rPr lang="es-ES" altLang="en-US"/>
              <a:t>Las asociaciones en que el conocimiento de la relación ha de ser preservado durante algún tiempo (asociaciones que “deben conocerse”).</a:t>
            </a:r>
            <a:endParaRPr lang="es-ES" altLang="en-US"/>
          </a:p>
          <a:p>
            <a:r>
              <a:rPr lang="es-ES" altLang="en-US"/>
              <a:t>Las asociaciones provenientes de la </a:t>
            </a:r>
            <a:r>
              <a:rPr lang="es-ES" altLang="en-US" i="1"/>
              <a:t>Lista de asociaciones comunes.</a:t>
            </a:r>
            <a:endParaRPr lang="es-ES" alt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Asociaciones</a:t>
            </a:r>
            <a:endParaRPr lang="en-US"/>
          </a:p>
        </p:txBody>
      </p:sp>
      <p:graphicFrame>
        <p:nvGraphicFramePr>
          <p:cNvPr id="4" name="Content Placeholder 3"/>
          <p:cNvGraphicFramePr>
            <a:graphicFrameLocks noChangeAspect="1"/>
          </p:cNvGraphicFramePr>
          <p:nvPr>
            <p:ph idx="1"/>
          </p:nvPr>
        </p:nvGraphicFramePr>
        <p:xfrm>
          <a:off x="2471420" y="1895475"/>
          <a:ext cx="7562215" cy="4394200"/>
        </p:xfrm>
        <a:graphic>
          <a:graphicData uri="http://schemas.openxmlformats.org/presentationml/2006/ole">
            <mc:AlternateContent xmlns:mc="http://schemas.openxmlformats.org/markup-compatibility/2006">
              <mc:Choice xmlns:v="urn:schemas-microsoft-com:vml" Requires="v">
                <p:oleObj spid="_x0000_s5" name="" r:id="rId1" imgW="5783580" imgH="3360420" progId="Paint.Picture">
                  <p:embed/>
                </p:oleObj>
              </mc:Choice>
              <mc:Fallback>
                <p:oleObj name="" r:id="rId1" imgW="5783580" imgH="3360420" progId="Paint.Picture">
                  <p:embed/>
                  <p:pic>
                    <p:nvPicPr>
                      <p:cNvPr id="0" name="Picture 4"/>
                      <p:cNvPicPr/>
                      <p:nvPr/>
                    </p:nvPicPr>
                    <p:blipFill>
                      <a:blip r:embed="rId2"/>
                      <a:stretch>
                        <a:fillRect/>
                      </a:stretch>
                    </p:blipFill>
                    <p:spPr>
                      <a:xfrm>
                        <a:off x="2471420" y="1895475"/>
                        <a:ext cx="7562215" cy="43942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Asociaciones</a:t>
            </a:r>
            <a:br>
              <a:rPr lang="en-US"/>
            </a:br>
            <a:endParaRPr lang="en-US"/>
          </a:p>
        </p:txBody>
      </p:sp>
      <p:sp>
        <p:nvSpPr>
          <p:cNvPr id="3" name="Content Placeholder 2"/>
          <p:cNvSpPr>
            <a:spLocks noGrp="1"/>
          </p:cNvSpPr>
          <p:nvPr>
            <p:ph idx="1"/>
          </p:nvPr>
        </p:nvSpPr>
        <p:spPr/>
        <p:txBody>
          <a:bodyPr/>
          <a:p>
            <a:pPr algn="just"/>
            <a:r>
              <a:rPr lang="es-ES" altLang="en-US"/>
              <a:t>Los extremos de una asociación pueden contener una expresión de multiplicidad que indique la relación numérica entre las instancias de los conceptos.</a:t>
            </a:r>
            <a:endParaRPr lang="es-ES" altLang="en-US"/>
          </a:p>
          <a:p>
            <a:pPr algn="just"/>
            <a:r>
              <a:rPr lang="es-ES" altLang="en-US"/>
              <a:t>La flecha de dirección de la lectura no tiene un valor semántico; tan sólo es una ayuda para leer el diagrama.</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t>Identificación de las asociaciones: lista de asociaciones comunes</a:t>
            </a:r>
            <a:endParaRPr lang="es-CL" altLang="en-US"/>
          </a:p>
        </p:txBody>
      </p:sp>
      <p:graphicFrame>
        <p:nvGraphicFramePr>
          <p:cNvPr id="4" name="Content Placeholder 3"/>
          <p:cNvGraphicFramePr/>
          <p:nvPr>
            <p:ph idx="1"/>
          </p:nvPr>
        </p:nvGraphicFramePr>
        <p:xfrm>
          <a:off x="838200" y="1825625"/>
          <a:ext cx="10515600" cy="3048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CL" altLang="en-US"/>
                        <a:t>Categoría</a:t>
                      </a:r>
                      <a:endParaRPr lang="es-CL" altLang="en-US"/>
                    </a:p>
                  </a:txBody>
                  <a:tcPr/>
                </a:tc>
                <a:tc>
                  <a:txBody>
                    <a:bodyPr/>
                    <a:p>
                      <a:pPr algn="ctr">
                        <a:buNone/>
                      </a:pPr>
                      <a:r>
                        <a:rPr lang="es-CL" altLang="en-US"/>
                        <a:t>Ejemplos</a:t>
                      </a:r>
                      <a:endParaRPr lang="es-CL" altLang="en-US"/>
                    </a:p>
                  </a:txBody>
                  <a:tcPr/>
                </a:tc>
              </a:tr>
              <a:tr h="381000">
                <a:tc>
                  <a:txBody>
                    <a:bodyPr/>
                    <a:p>
                      <a:pPr>
                        <a:buNone/>
                      </a:pPr>
                      <a:r>
                        <a:rPr lang="es-CL" altLang="en-US"/>
                        <a:t>A es una parte física de B</a:t>
                      </a:r>
                      <a:endParaRPr lang="es-CL" altLang="en-US"/>
                    </a:p>
                  </a:txBody>
                  <a:tcPr/>
                </a:tc>
                <a:tc>
                  <a:txBody>
                    <a:bodyPr/>
                    <a:p>
                      <a:pPr>
                        <a:buNone/>
                      </a:pPr>
                      <a:r>
                        <a:rPr lang="es-CL" altLang="en-US"/>
                        <a:t>Caja --- TPDV</a:t>
                      </a:r>
                      <a:endParaRPr lang="es-CL" altLang="en-US"/>
                    </a:p>
                    <a:p>
                      <a:pPr>
                        <a:buNone/>
                      </a:pPr>
                      <a:r>
                        <a:rPr lang="es-CL" altLang="en-US"/>
                        <a:t>Ala --- Avión</a:t>
                      </a:r>
                      <a:endParaRPr lang="es-CL" altLang="en-US"/>
                    </a:p>
                  </a:txBody>
                  <a:tcPr/>
                </a:tc>
              </a:tr>
              <a:tr h="381000">
                <a:tc>
                  <a:txBody>
                    <a:bodyPr/>
                    <a:p>
                      <a:pPr>
                        <a:buNone/>
                      </a:pPr>
                      <a:r>
                        <a:rPr lang="es-CL" altLang="en-US"/>
                        <a:t>A es una parte lógica de B</a:t>
                      </a:r>
                      <a:endParaRPr lang="es-CL" altLang="en-US"/>
                    </a:p>
                  </a:txBody>
                  <a:tcPr/>
                </a:tc>
                <a:tc>
                  <a:txBody>
                    <a:bodyPr/>
                    <a:p>
                      <a:pPr>
                        <a:buNone/>
                      </a:pPr>
                      <a:r>
                        <a:rPr lang="es-CL" altLang="en-US"/>
                        <a:t>VentasLíneasdeProducto --- Venta</a:t>
                      </a:r>
                      <a:endParaRPr lang="es-CL" altLang="en-US"/>
                    </a:p>
                    <a:p>
                      <a:pPr>
                        <a:buNone/>
                      </a:pPr>
                      <a:r>
                        <a:rPr lang="es-CL" altLang="en-US"/>
                        <a:t>TramodeVuelo --- RutadeVuelo</a:t>
                      </a:r>
                      <a:endParaRPr lang="es-CL" altLang="en-US"/>
                    </a:p>
                  </a:txBody>
                  <a:tcPr/>
                </a:tc>
              </a:tr>
              <a:tr h="381000">
                <a:tc>
                  <a:txBody>
                    <a:bodyPr/>
                    <a:p>
                      <a:pPr>
                        <a:buNone/>
                      </a:pPr>
                      <a:r>
                        <a:rPr lang="es-CL" altLang="en-US"/>
                        <a:t>A está físicamente contenido en B</a:t>
                      </a:r>
                      <a:endParaRPr lang="es-CL" altLang="en-US"/>
                    </a:p>
                  </a:txBody>
                  <a:tcPr/>
                </a:tc>
                <a:tc>
                  <a:txBody>
                    <a:bodyPr/>
                    <a:p>
                      <a:pPr>
                        <a:buNone/>
                      </a:pPr>
                      <a:r>
                        <a:rPr lang="es-CL" altLang="en-US"/>
                        <a:t>TPDV --- Tienda, Producto --- Estante, Pasajer --- Avión</a:t>
                      </a:r>
                      <a:endParaRPr lang="es-CL" altLang="en-US"/>
                    </a:p>
                  </a:txBody>
                  <a:tcPr/>
                </a:tc>
              </a:tr>
              <a:tr h="381000">
                <a:tc>
                  <a:txBody>
                    <a:bodyPr/>
                    <a:p>
                      <a:pPr>
                        <a:buNone/>
                      </a:pPr>
                      <a:r>
                        <a:rPr lang="es-CL" altLang="en-US"/>
                        <a:t>A está contenido lógicamente en B</a:t>
                      </a:r>
                      <a:endParaRPr lang="es-CL" altLang="en-US"/>
                    </a:p>
                  </a:txBody>
                  <a:tcPr/>
                </a:tc>
                <a:tc>
                  <a:txBody>
                    <a:bodyPr/>
                    <a:p>
                      <a:pPr>
                        <a:buNone/>
                      </a:pPr>
                      <a:r>
                        <a:rPr lang="es-CL" altLang="en-US"/>
                        <a:t>DescripciónProducto --- Catálogo</a:t>
                      </a:r>
                      <a:endParaRPr lang="es-CL" altLang="en-US"/>
                    </a:p>
                    <a:p>
                      <a:pPr>
                        <a:buNone/>
                      </a:pPr>
                      <a:r>
                        <a:rPr lang="es-CL" altLang="en-US"/>
                        <a:t>Vuelo --- ProgramadeVuelo</a:t>
                      </a:r>
                      <a:endParaRPr lang="es-CL" altLang="en-US"/>
                    </a:p>
                  </a:txBody>
                  <a:tcPr/>
                </a:tc>
              </a:tr>
              <a:tr h="381000">
                <a:tc>
                  <a:txBody>
                    <a:bodyPr/>
                    <a:p>
                      <a:pPr>
                        <a:buNone/>
                      </a:pPr>
                      <a:r>
                        <a:rPr lang="es-CL" altLang="en-US"/>
                        <a:t>A es una descripción de B</a:t>
                      </a:r>
                      <a:endParaRPr lang="es-CL" altLang="en-US"/>
                    </a:p>
                  </a:txBody>
                  <a:tcPr/>
                </a:tc>
                <a:tc>
                  <a:txBody>
                    <a:bodyPr/>
                    <a:p>
                      <a:pPr>
                        <a:buNone/>
                      </a:pPr>
                      <a:r>
                        <a:rPr lang="es-CL" altLang="en-US"/>
                        <a:t>DescripcionesdeProducto --- Producto</a:t>
                      </a:r>
                      <a:endParaRPr lang="es-CL" altLang="en-US"/>
                    </a:p>
                    <a:p>
                      <a:pPr>
                        <a:buNone/>
                      </a:pPr>
                      <a:r>
                        <a:rPr lang="es-CL" altLang="en-US"/>
                        <a:t>DescripcióndeVuelo --- Vuelo</a:t>
                      </a:r>
                      <a:endParaRPr lang="es-CL" altLang="en-US"/>
                    </a:p>
                  </a:txBody>
                  <a:tcPr/>
                </a:tc>
              </a:tr>
              <a:tr h="381000">
                <a:tc>
                  <a:txBody>
                    <a:bodyPr/>
                    <a:p>
                      <a:pPr>
                        <a:buNone/>
                      </a:pPr>
                      <a:r>
                        <a:rPr lang="es-CL" altLang="en-US"/>
                        <a:t>A es un elemento de línea en una transacción o reporte B</a:t>
                      </a:r>
                      <a:endParaRPr lang="es-CL" altLang="en-US"/>
                    </a:p>
                  </a:txBody>
                  <a:tcPr/>
                </a:tc>
                <a:tc>
                  <a:txBody>
                    <a:bodyPr/>
                    <a:p>
                      <a:pPr>
                        <a:buNone/>
                      </a:pPr>
                      <a:r>
                        <a:rPr lang="es-CL" altLang="en-US"/>
                        <a:t>VentaLíneadeProducto --- Venta</a:t>
                      </a:r>
                      <a:endParaRPr lang="es-CL" altLang="en-US"/>
                    </a:p>
                    <a:p>
                      <a:pPr>
                        <a:buNone/>
                      </a:pPr>
                      <a:r>
                        <a:rPr lang="es-CL" altLang="en-US"/>
                        <a:t>TrabajodeMantenimiento --- Mantenimiento</a:t>
                      </a:r>
                      <a:endParaRPr lang="es-CL" altLang="en-US"/>
                    </a:p>
                  </a:txBody>
                  <a:tcPr/>
                </a:tc>
              </a:tr>
              <a:tr h="381000">
                <a:tc>
                  <a:txBody>
                    <a:bodyPr/>
                    <a:p>
                      <a:pPr>
                        <a:buNone/>
                      </a:pPr>
                      <a:r>
                        <a:rPr lang="es-CL" altLang="en-US"/>
                        <a:t>A se conoce/introduce/registra/presenta/captura en B</a:t>
                      </a:r>
                      <a:endParaRPr lang="es-CL" altLang="en-US"/>
                    </a:p>
                  </a:txBody>
                  <a:tcPr/>
                </a:tc>
                <a:tc>
                  <a:txBody>
                    <a:bodyPr/>
                    <a:p>
                      <a:pPr>
                        <a:buNone/>
                      </a:pPr>
                      <a:r>
                        <a:rPr lang="es-CL" altLang="en-US"/>
                        <a:t>Venta --- TPDV</a:t>
                      </a:r>
                      <a:endParaRPr lang="es-CL" altLang="en-US"/>
                    </a:p>
                    <a:p>
                      <a:pPr>
                        <a:buNone/>
                      </a:pPr>
                      <a:r>
                        <a:rPr lang="es-CL" altLang="en-US"/>
                        <a:t>Reservación --- ListadePasajeros</a:t>
                      </a:r>
                      <a:endParaRPr lang="es-CL"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Identificación de las asociaciones: lista de asociaciones comunes</a:t>
            </a:r>
            <a:br>
              <a:rPr lang="es-CL" altLang="en-US"/>
            </a:br>
            <a:endParaRPr lang="en-US"/>
          </a:p>
        </p:txBody>
      </p:sp>
      <p:graphicFrame>
        <p:nvGraphicFramePr>
          <p:cNvPr id="4" name="Content Placeholder 3"/>
          <p:cNvGraphicFramePr/>
          <p:nvPr>
            <p:ph idx="1"/>
          </p:nvPr>
        </p:nvGraphicFramePr>
        <p:xfrm>
          <a:off x="838200" y="1356360"/>
          <a:ext cx="10515600" cy="47244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CL" altLang="en-US" sz="1800">
                          <a:sym typeface="+mn-ea"/>
                        </a:rPr>
                        <a:t>Categoría</a:t>
                      </a:r>
                      <a:endParaRPr lang="en-US"/>
                    </a:p>
                  </a:txBody>
                  <a:tcPr/>
                </a:tc>
                <a:tc>
                  <a:txBody>
                    <a:bodyPr/>
                    <a:p>
                      <a:pPr algn="ctr">
                        <a:buNone/>
                      </a:pPr>
                      <a:r>
                        <a:rPr lang="es-CL" altLang="en-US" sz="1800">
                          <a:sym typeface="+mn-ea"/>
                        </a:rPr>
                        <a:t>Ejemplos</a:t>
                      </a:r>
                      <a:endParaRPr lang="en-US"/>
                    </a:p>
                  </a:txBody>
                  <a:tcPr/>
                </a:tc>
              </a:tr>
              <a:tr h="381000">
                <a:tc>
                  <a:txBody>
                    <a:bodyPr/>
                    <a:p>
                      <a:pPr>
                        <a:buNone/>
                      </a:pPr>
                      <a:r>
                        <a:rPr lang="es-CL" altLang="en-US"/>
                        <a:t>A es miembro de B</a:t>
                      </a:r>
                      <a:endParaRPr lang="es-CL" altLang="en-US"/>
                    </a:p>
                  </a:txBody>
                  <a:tcPr/>
                </a:tc>
                <a:tc>
                  <a:txBody>
                    <a:bodyPr/>
                    <a:p>
                      <a:pPr>
                        <a:buNone/>
                      </a:pPr>
                      <a:r>
                        <a:rPr lang="es-CL" altLang="en-US"/>
                        <a:t>Cajero --- Tienda</a:t>
                      </a:r>
                      <a:endParaRPr lang="es-CL" altLang="en-US"/>
                    </a:p>
                    <a:p>
                      <a:pPr>
                        <a:buNone/>
                      </a:pPr>
                      <a:r>
                        <a:rPr lang="es-CL" altLang="en-US"/>
                        <a:t>Piloto --- Avión</a:t>
                      </a:r>
                      <a:endParaRPr lang="es-CL" altLang="en-US"/>
                    </a:p>
                  </a:txBody>
                  <a:tcPr/>
                </a:tc>
              </a:tr>
              <a:tr h="381000">
                <a:tc>
                  <a:txBody>
                    <a:bodyPr/>
                    <a:p>
                      <a:pPr>
                        <a:buNone/>
                      </a:pPr>
                      <a:r>
                        <a:rPr lang="es-CL" altLang="en-US"/>
                        <a:t>A es una subunidad organizacional de B</a:t>
                      </a:r>
                      <a:endParaRPr lang="es-CL" altLang="en-US"/>
                    </a:p>
                  </a:txBody>
                  <a:tcPr/>
                </a:tc>
                <a:tc>
                  <a:txBody>
                    <a:bodyPr/>
                    <a:p>
                      <a:pPr>
                        <a:buNone/>
                      </a:pPr>
                      <a:r>
                        <a:rPr lang="es-CL" altLang="en-US"/>
                        <a:t>Departamento --- Tienda</a:t>
                      </a:r>
                      <a:endParaRPr lang="es-CL" altLang="en-US"/>
                    </a:p>
                    <a:p>
                      <a:pPr>
                        <a:buNone/>
                      </a:pPr>
                      <a:r>
                        <a:rPr lang="es-CL" altLang="en-US"/>
                        <a:t>Mantenimiento --- LínesAérea</a:t>
                      </a:r>
                      <a:endParaRPr lang="es-CL" altLang="en-US"/>
                    </a:p>
                  </a:txBody>
                  <a:tcPr/>
                </a:tc>
              </a:tr>
              <a:tr h="381000">
                <a:tc>
                  <a:txBody>
                    <a:bodyPr/>
                    <a:p>
                      <a:pPr>
                        <a:buNone/>
                      </a:pPr>
                      <a:r>
                        <a:rPr lang="es-CL" altLang="en-US"/>
                        <a:t>A usa o dirige a B</a:t>
                      </a:r>
                      <a:endParaRPr lang="es-CL" altLang="en-US"/>
                    </a:p>
                  </a:txBody>
                  <a:tcPr/>
                </a:tc>
                <a:tc>
                  <a:txBody>
                    <a:bodyPr/>
                    <a:p>
                      <a:pPr>
                        <a:buNone/>
                      </a:pPr>
                      <a:r>
                        <a:rPr lang="es-CL" altLang="en-US"/>
                        <a:t>Cajero --- TPDV</a:t>
                      </a:r>
                      <a:endParaRPr lang="es-CL" altLang="en-US"/>
                    </a:p>
                    <a:p>
                      <a:pPr>
                        <a:buNone/>
                      </a:pPr>
                      <a:r>
                        <a:rPr lang="es-CL" altLang="en-US"/>
                        <a:t>Piloto --- Avión</a:t>
                      </a:r>
                      <a:endParaRPr lang="es-CL" altLang="en-US"/>
                    </a:p>
                  </a:txBody>
                  <a:tcPr/>
                </a:tc>
              </a:tr>
              <a:tr h="381000">
                <a:tc>
                  <a:txBody>
                    <a:bodyPr/>
                    <a:p>
                      <a:pPr>
                        <a:buNone/>
                      </a:pPr>
                      <a:r>
                        <a:rPr lang="es-CL" altLang="en-US"/>
                        <a:t>A se comunica con B</a:t>
                      </a:r>
                      <a:endParaRPr lang="es-CL" altLang="en-US"/>
                    </a:p>
                  </a:txBody>
                  <a:tcPr/>
                </a:tc>
                <a:tc>
                  <a:txBody>
                    <a:bodyPr/>
                    <a:p>
                      <a:pPr>
                        <a:buNone/>
                      </a:pPr>
                      <a:r>
                        <a:rPr lang="es-CL" altLang="en-US"/>
                        <a:t>Cliente --- Cajero</a:t>
                      </a:r>
                      <a:endParaRPr lang="es-CL" altLang="en-US"/>
                    </a:p>
                    <a:p>
                      <a:pPr>
                        <a:buNone/>
                      </a:pPr>
                      <a:r>
                        <a:rPr lang="es-CL" altLang="en-US"/>
                        <a:t>AgentedeReservaciiones --- Pasajero</a:t>
                      </a:r>
                      <a:endParaRPr lang="es-CL" altLang="en-US"/>
                    </a:p>
                  </a:txBody>
                  <a:tcPr/>
                </a:tc>
              </a:tr>
              <a:tr h="381000">
                <a:tc>
                  <a:txBody>
                    <a:bodyPr/>
                    <a:p>
                      <a:pPr>
                        <a:buNone/>
                      </a:pPr>
                      <a:r>
                        <a:rPr lang="es-CL" altLang="en-US"/>
                        <a:t>A se relaciona con una transacción B</a:t>
                      </a:r>
                      <a:endParaRPr lang="es-CL" altLang="en-US"/>
                    </a:p>
                  </a:txBody>
                  <a:tcPr/>
                </a:tc>
                <a:tc>
                  <a:txBody>
                    <a:bodyPr/>
                    <a:p>
                      <a:pPr>
                        <a:buNone/>
                      </a:pPr>
                      <a:r>
                        <a:rPr lang="es-CL" altLang="en-US"/>
                        <a:t>Pago --- Venta</a:t>
                      </a:r>
                      <a:endParaRPr lang="es-CL" altLang="en-US"/>
                    </a:p>
                    <a:p>
                      <a:pPr>
                        <a:buNone/>
                      </a:pPr>
                      <a:r>
                        <a:rPr lang="es-CL" altLang="en-US"/>
                        <a:t>Pasajero --- Boleto</a:t>
                      </a:r>
                      <a:endParaRPr lang="es-CL" altLang="en-US"/>
                    </a:p>
                  </a:txBody>
                  <a:tcPr/>
                </a:tc>
              </a:tr>
              <a:tr h="381000">
                <a:tc>
                  <a:txBody>
                    <a:bodyPr/>
                    <a:p>
                      <a:pPr>
                        <a:buNone/>
                      </a:pPr>
                      <a:r>
                        <a:rPr lang="es-CL" altLang="en-US"/>
                        <a:t>A es una transacción relacionada con otra transacción B</a:t>
                      </a:r>
                      <a:endParaRPr lang="es-CL" altLang="en-US"/>
                    </a:p>
                  </a:txBody>
                  <a:tcPr/>
                </a:tc>
                <a:tc>
                  <a:txBody>
                    <a:bodyPr/>
                    <a:p>
                      <a:pPr>
                        <a:buNone/>
                      </a:pPr>
                      <a:r>
                        <a:rPr lang="es-CL" altLang="en-US"/>
                        <a:t>Pago --- Venta</a:t>
                      </a:r>
                      <a:endParaRPr lang="es-CL" altLang="en-US"/>
                    </a:p>
                    <a:p>
                      <a:pPr>
                        <a:buNone/>
                      </a:pPr>
                      <a:r>
                        <a:rPr lang="es-CL" altLang="en-US"/>
                        <a:t>Reservación --- Cancelación</a:t>
                      </a:r>
                      <a:endParaRPr lang="es-CL" altLang="en-US"/>
                    </a:p>
                  </a:txBody>
                  <a:tcPr/>
                </a:tc>
              </a:tr>
              <a:tr h="381000">
                <a:tc>
                  <a:txBody>
                    <a:bodyPr/>
                    <a:p>
                      <a:pPr>
                        <a:buNone/>
                      </a:pPr>
                      <a:r>
                        <a:rPr lang="es-CL" altLang="en-US"/>
                        <a:t>A está contiguo a B</a:t>
                      </a:r>
                      <a:endParaRPr lang="es-CL" altLang="en-US"/>
                    </a:p>
                  </a:txBody>
                  <a:tcPr/>
                </a:tc>
                <a:tc>
                  <a:txBody>
                    <a:bodyPr/>
                    <a:p>
                      <a:pPr>
                        <a:buNone/>
                      </a:pPr>
                      <a:r>
                        <a:rPr lang="es-CL" altLang="en-US"/>
                        <a:t>TPDV --- TPDV</a:t>
                      </a:r>
                      <a:endParaRPr lang="es-CL" altLang="en-US"/>
                    </a:p>
                    <a:p>
                      <a:pPr>
                        <a:buNone/>
                      </a:pPr>
                      <a:r>
                        <a:rPr lang="es-CL" altLang="en-US"/>
                        <a:t>Ciudad --- Ciudad</a:t>
                      </a:r>
                      <a:endParaRPr lang="es-CL" altLang="en-US"/>
                    </a:p>
                  </a:txBody>
                  <a:tcPr/>
                </a:tc>
              </a:tr>
              <a:tr h="381000">
                <a:tc>
                  <a:txBody>
                    <a:bodyPr/>
                    <a:p>
                      <a:pPr>
                        <a:buNone/>
                      </a:pPr>
                      <a:r>
                        <a:rPr lang="es-CL" altLang="en-US"/>
                        <a:t>A es propiedad de B</a:t>
                      </a:r>
                      <a:endParaRPr lang="es-CL" altLang="en-US"/>
                    </a:p>
                  </a:txBody>
                  <a:tcPr/>
                </a:tc>
                <a:tc>
                  <a:txBody>
                    <a:bodyPr/>
                    <a:p>
                      <a:pPr>
                        <a:buNone/>
                      </a:pPr>
                      <a:r>
                        <a:rPr lang="es-CL" altLang="en-US"/>
                        <a:t>TPDV --- Tienda</a:t>
                      </a:r>
                      <a:endParaRPr lang="es-CL" altLang="en-US"/>
                    </a:p>
                    <a:p>
                      <a:pPr>
                        <a:buNone/>
                      </a:pPr>
                      <a:r>
                        <a:rPr lang="es-CL" altLang="en-US"/>
                        <a:t>Avión --- LíneaAérea</a:t>
                      </a:r>
                      <a:endParaRPr lang="es-CL" alt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6892</Words>
  <Application>WPS Presentation</Application>
  <PresentationFormat>Widescreen</PresentationFormat>
  <Paragraphs>254</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7</vt:i4>
      </vt:variant>
      <vt:variant>
        <vt:lpstr>幻灯片标题</vt:lpstr>
      </vt:variant>
      <vt:variant>
        <vt:i4>20</vt:i4>
      </vt:variant>
    </vt:vector>
  </HeadingPairs>
  <TitlesOfParts>
    <vt:vector size="35"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Paint.Picture</vt:lpstr>
      <vt:lpstr>Clase 6</vt:lpstr>
      <vt:lpstr>Definición de términos en el lenguage UML</vt:lpstr>
      <vt:lpstr>Definición de términos en el lenguage UML</vt:lpstr>
      <vt:lpstr>Asociaciones</vt:lpstr>
      <vt:lpstr>Asociaciones </vt:lpstr>
      <vt:lpstr>Asociaciones</vt:lpstr>
      <vt:lpstr>Asociaciones </vt:lpstr>
      <vt:lpstr>Identificación de las asociaciones: lista de asociaciones comunes</vt:lpstr>
      <vt:lpstr>Identificación de las asociaciones: lista de asociaciones comunes </vt:lpstr>
      <vt:lpstr>¿Qué grado de detalle deberían tener las asociaciones?</vt:lpstr>
      <vt:lpstr>Papeles</vt:lpstr>
      <vt:lpstr>Multiplicidad</vt:lpstr>
      <vt:lpstr>Valores de multiplicidad</vt:lpstr>
      <vt:lpstr>Asignación de nombre a las asociaciones</vt:lpstr>
      <vt:lpstr>Asociaciones múltiples entre dos tipos</vt:lpstr>
      <vt:lpstr>Asociaciones e implementación</vt:lpstr>
      <vt:lpstr>Asociaciones e implementación </vt:lpstr>
      <vt:lpstr>Relaciones</vt:lpstr>
      <vt:lpstr>Aplicación de la categoría de la lista de comprobación de las asociaciones</vt:lpstr>
      <vt:lpstr>Aplicación de la categoría de la lista de comprobación de las asociaciones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6</dc:title>
  <dc:creator/>
  <cp:lastModifiedBy>clgut</cp:lastModifiedBy>
  <cp:revision>42</cp:revision>
  <dcterms:created xsi:type="dcterms:W3CDTF">2022-10-26T14:39:00Z</dcterms:created>
  <dcterms:modified xsi:type="dcterms:W3CDTF">2022-11-14T13:32:02Z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C4334302ABA3426BA2E758C8BEA43F21</vt:lpwstr>
  </property>
  <property fmtid="{D5CDD505-2E9C-101B-9397-08002B2CF9AE}" pid="3" name="KSOProductBuildVer">
    <vt:lpwstr>1033-11.2.0.11380</vt:lpwstr>
  </property>
</Properties>
</file>