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44"/>
  </p:notesMasterIdLst>
  <p:handoutMasterIdLst>
    <p:handoutMasterId r:id="rId45"/>
  </p:handoutMasterIdLst>
  <p:sldIdLst>
    <p:sldId id="500" r:id="rId3"/>
    <p:sldId id="800" r:id="rId4"/>
    <p:sldId id="541" r:id="rId5"/>
    <p:sldId id="793" r:id="rId6"/>
    <p:sldId id="794" r:id="rId7"/>
    <p:sldId id="795" r:id="rId8"/>
    <p:sldId id="796" r:id="rId9"/>
    <p:sldId id="797" r:id="rId10"/>
    <p:sldId id="798" r:id="rId11"/>
    <p:sldId id="799" r:id="rId12"/>
    <p:sldId id="736" r:id="rId13"/>
    <p:sldId id="776" r:id="rId14"/>
    <p:sldId id="737" r:id="rId15"/>
    <p:sldId id="740" r:id="rId16"/>
    <p:sldId id="741" r:id="rId17"/>
    <p:sldId id="777" r:id="rId18"/>
    <p:sldId id="778" r:id="rId19"/>
    <p:sldId id="779" r:id="rId20"/>
    <p:sldId id="780" r:id="rId21"/>
    <p:sldId id="781" r:id="rId22"/>
    <p:sldId id="782" r:id="rId23"/>
    <p:sldId id="783" r:id="rId24"/>
    <p:sldId id="785" r:id="rId25"/>
    <p:sldId id="786" r:id="rId26"/>
    <p:sldId id="787" r:id="rId27"/>
    <p:sldId id="788" r:id="rId28"/>
    <p:sldId id="790" r:id="rId29"/>
    <p:sldId id="750" r:id="rId30"/>
    <p:sldId id="751" r:id="rId31"/>
    <p:sldId id="752" r:id="rId32"/>
    <p:sldId id="718" r:id="rId33"/>
    <p:sldId id="753" r:id="rId34"/>
    <p:sldId id="754" r:id="rId35"/>
    <p:sldId id="755" r:id="rId36"/>
    <p:sldId id="756" r:id="rId37"/>
    <p:sldId id="791" r:id="rId38"/>
    <p:sldId id="792" r:id="rId39"/>
    <p:sldId id="801" r:id="rId40"/>
    <p:sldId id="802" r:id="rId41"/>
    <p:sldId id="803" r:id="rId42"/>
    <p:sldId id="681" r:id="rId4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8830" autoAdjust="0"/>
  </p:normalViewPr>
  <p:slideViewPr>
    <p:cSldViewPr snapToGrid="0">
      <p:cViewPr>
        <p:scale>
          <a:sx n="66" d="100"/>
          <a:sy n="66" d="100"/>
        </p:scale>
        <p:origin x="-1614" y="-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71" d="100"/>
          <a:sy n="71" d="100"/>
        </p:scale>
        <p:origin x="-2058" y="-12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26" Type="http://schemas.openxmlformats.org/officeDocument/2006/relationships/slide" Target="slides/slide29.xml"/><Relationship Id="rId3" Type="http://schemas.openxmlformats.org/officeDocument/2006/relationships/slide" Target="slides/slide6.xml"/><Relationship Id="rId21" Type="http://schemas.openxmlformats.org/officeDocument/2006/relationships/slide" Target="slides/slide24.xml"/><Relationship Id="rId34" Type="http://schemas.openxmlformats.org/officeDocument/2006/relationships/slide" Target="slides/slide37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5" Type="http://schemas.openxmlformats.org/officeDocument/2006/relationships/slide" Target="slides/slide28.xml"/><Relationship Id="rId33" Type="http://schemas.openxmlformats.org/officeDocument/2006/relationships/slide" Target="slides/slide36.xml"/><Relationship Id="rId2" Type="http://schemas.openxmlformats.org/officeDocument/2006/relationships/slide" Target="slides/slide5.xml"/><Relationship Id="rId16" Type="http://schemas.openxmlformats.org/officeDocument/2006/relationships/slide" Target="slides/slide19.xml"/><Relationship Id="rId20" Type="http://schemas.openxmlformats.org/officeDocument/2006/relationships/slide" Target="slides/slide23.xml"/><Relationship Id="rId29" Type="http://schemas.openxmlformats.org/officeDocument/2006/relationships/slide" Target="slides/slide32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24" Type="http://schemas.openxmlformats.org/officeDocument/2006/relationships/slide" Target="slides/slide27.xml"/><Relationship Id="rId32" Type="http://schemas.openxmlformats.org/officeDocument/2006/relationships/slide" Target="slides/slide35.xml"/><Relationship Id="rId37" Type="http://schemas.openxmlformats.org/officeDocument/2006/relationships/slide" Target="slides/slide40.xml"/><Relationship Id="rId5" Type="http://schemas.openxmlformats.org/officeDocument/2006/relationships/slide" Target="slides/slide8.xml"/><Relationship Id="rId15" Type="http://schemas.openxmlformats.org/officeDocument/2006/relationships/slide" Target="slides/slide18.xml"/><Relationship Id="rId23" Type="http://schemas.openxmlformats.org/officeDocument/2006/relationships/slide" Target="slides/slide26.xml"/><Relationship Id="rId28" Type="http://schemas.openxmlformats.org/officeDocument/2006/relationships/slide" Target="slides/slide31.xml"/><Relationship Id="rId36" Type="http://schemas.openxmlformats.org/officeDocument/2006/relationships/slide" Target="slides/slide39.xml"/><Relationship Id="rId10" Type="http://schemas.openxmlformats.org/officeDocument/2006/relationships/slide" Target="slides/slide13.xml"/><Relationship Id="rId19" Type="http://schemas.openxmlformats.org/officeDocument/2006/relationships/slide" Target="slides/slide22.xml"/><Relationship Id="rId31" Type="http://schemas.openxmlformats.org/officeDocument/2006/relationships/slide" Target="slides/slide34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7.xml"/><Relationship Id="rId22" Type="http://schemas.openxmlformats.org/officeDocument/2006/relationships/slide" Target="slides/slide25.xml"/><Relationship Id="rId27" Type="http://schemas.openxmlformats.org/officeDocument/2006/relationships/slide" Target="slides/slide30.xml"/><Relationship Id="rId30" Type="http://schemas.openxmlformats.org/officeDocument/2006/relationships/slide" Target="slides/slide33.xml"/><Relationship Id="rId35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© 2006, Cisco Systems, Inc. Todos los derechos reservados.</a:t>
            </a:r>
          </a:p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44">
              <a:lnSpc>
                <a:spcPct val="100000"/>
              </a:lnSpc>
              <a:buNone/>
            </a:pPr>
            <a:fld id="{0958FDCD-4842-ED45-9BA3-AF6EB48644B2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pPr algn="r" defTabSz="903244">
                <a:lnSpc>
                  <a:spcPct val="100000"/>
                </a:lnSpc>
                <a:buNone/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="" xmlns:p14="http://schemas.microsoft.com/office/powerpoint/2010/main" val="3222891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3718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s-ES" sz="800" b="0" i="0" noProof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© 2006, Cisco </a:t>
            </a:r>
            <a:r>
              <a:rPr lang="es-ES" sz="800" b="0" i="0" noProof="0" dirty="0" err="1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Systems</a:t>
            </a:r>
            <a:r>
              <a:rPr lang="es-ES" sz="800" b="0" i="0" noProof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, Inc. Todos los derechos reservados.</a:t>
            </a:r>
          </a:p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s-ES" sz="800" b="0" i="0" noProof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Presentation_ID.scr</a:t>
            </a:r>
            <a:endParaRPr lang="es-ES" sz="800" b="0" i="0" noProof="0" dirty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>
                <a:cs typeface="+mn-cs"/>
              </a:defRPr>
            </a:lvl1pPr>
          </a:lstStyle>
          <a:p>
            <a:pPr>
              <a:defRPr/>
            </a:pPr>
            <a:fld id="{F7E7D29C-EBE0-2145-A136-E4382E26D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00474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EA428A3C-521B-AB40-9C7E-2898D6FD9760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buNone/>
            </a:pPr>
            <a:r>
              <a:rPr lang="es-ES" sz="1200" b="1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Programa de Cisco Networking Academy</a:t>
            </a:r>
          </a:p>
          <a:p>
            <a:pPr marL="112746" indent="-112746" algn="l" defTabSz="1020745">
              <a:buNone/>
            </a:pPr>
            <a:r>
              <a:rPr lang="es-ES" sz="1200" b="1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Introducción a redes</a:t>
            </a:r>
          </a:p>
          <a:p>
            <a:pPr marL="112746" indent="-112746" algn="l" defTabSz="1020745">
              <a:buNone/>
            </a:pPr>
            <a:r>
              <a:rPr lang="es-ES" sz="1300" b="1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Capítulo 3: Protocolos y comunicaciones de red</a:t>
            </a:r>
            <a:endParaRPr lang="es-ES" b="1" noProof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031AACB-708B-284D-A916-66A7FB77742E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10</a:t>
            </a:fld>
            <a:endParaRPr lang="en-US" sz="8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3.1.1.7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9D6DFC64-A7A9-2348-9493-929FB16E468A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11</a:t>
            </a:fld>
            <a:endParaRPr lang="en-US" sz="8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3.2.1.1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E9D741E8-40CE-BC4F-BCD9-E380DA1C8156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12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3.2.1.2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9EFEB9F9-38EE-3C4A-8AB2-A7C69126EE13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13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3.2.1.3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F030F8DD-2482-214C-8AFB-31B853766638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14</a:t>
            </a:fld>
            <a:endParaRPr lang="en-US" sz="8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3.2.2.1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21A0FF3E-7389-5440-A58E-33F00E530596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15</a:t>
            </a:fld>
            <a:endParaRPr lang="en-US" sz="8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3.2.2.2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3E1207C5-1137-7544-8A82-2BDEDB5282BB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16</a:t>
            </a:fld>
            <a:endParaRPr lang="en-US" sz="8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3.2.2.3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859ABDF-D66B-5940-8519-E9017544AB13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17</a:t>
            </a:fld>
            <a:endParaRPr lang="en-US" sz="8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3.1.3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AADD2DBC-FC3F-D641-8E1D-7FE98634F1CD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18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3.2.3.1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516756AC-EEDD-7041-ADFD-1DCFEF6BC1D9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19</a:t>
            </a:fld>
            <a:endParaRPr lang="en-US" sz="8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3.2.3.2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None/>
            </a:pPr>
            <a:fld id="{7C839C26-801B-42B6-A101-60F37FE2B0A8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pPr algn="r">
                <a:buNone/>
              </a:pPr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4D9FE341-CDAE-0646-B9FA-BCFE31716F80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20</a:t>
            </a:fld>
            <a:endParaRPr lang="en-US" sz="8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3.2.3.3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A17C9A95-5F05-E44C-B077-49A1104930EB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21</a:t>
            </a:fld>
            <a:endParaRPr lang="en-US" sz="8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3.2.3.4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F5311183-2278-DD44-AEE2-0359559B6345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22</a:t>
            </a:fld>
            <a:endParaRPr lang="en-US" sz="8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3.2.3.5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0CA1E82A-5E1B-3E40-8138-C2CF76DF52DA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23</a:t>
            </a:fld>
            <a:endParaRPr lang="en-US" sz="8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3.2.4.1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3E35EA4A-A3A7-684D-B2D1-777FEEBA9B0C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24</a:t>
            </a:fld>
            <a:endParaRPr lang="en-US" sz="8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3.2.4.2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BC02162E-FF1D-A047-BDF3-C41D158B696F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25</a:t>
            </a:fld>
            <a:endParaRPr lang="en-US" sz="8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3.2.4.3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591A6BBD-F54E-2342-86BC-C242B7C08922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26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3.2.4.4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825AD203-C5D2-8545-9F67-6340BEF9FBB8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27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3.3.1.1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38335F6D-B997-8E40-82E2-05ED6650C517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28</a:t>
            </a:fld>
            <a:endParaRPr lang="en-US" sz="8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3.3.1.2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B45199D4-13D0-3644-A9E9-7CFB82FD4B4D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29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3.3.1.3</a:t>
            </a:r>
            <a:endParaRPr lang="es-ES" sz="12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E2A78144-1DD7-AC47-A39E-1B0F97800ABE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</a:t>
            </a:fld>
            <a:endParaRPr lang="en-US" sz="8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buNone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Secciones del capítulo 3</a:t>
            </a:r>
            <a:endParaRPr lang="es-ES" sz="1200" b="1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4990F82D-02B1-2C4D-A57F-953BFB99D964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30</a:t>
            </a:fld>
            <a:endParaRPr lang="en-US" sz="80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3.3.1.4</a:t>
            </a:r>
            <a:endParaRPr lang="es-ES" sz="12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463750B6-4B74-8C4B-9B0D-8C4EECE63261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31</a:t>
            </a:fld>
            <a:endParaRPr lang="en-US" sz="80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3.3.2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283B4692-A36C-104D-AB06-9159FA6ACA3A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32</a:t>
            </a:fld>
            <a:endParaRPr lang="en-US" sz="80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3.3.2.1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3D4E7E6D-0E40-C74E-A58C-87AE2B46601F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33</a:t>
            </a:fld>
            <a:endParaRPr lang="en-US" sz="8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3.3.2.2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140F3101-7792-AA41-93FF-A87EC4BB2F76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34</a:t>
            </a:fld>
            <a:endParaRPr lang="en-US" sz="8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3.3.2.3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1FBF1D1D-4D12-E04C-ACC5-9C920AB6C8B2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35</a:t>
            </a:fld>
            <a:endParaRPr lang="en-US" sz="8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3.3.3.1</a:t>
            </a:r>
            <a:endParaRPr lang="es-ES" sz="12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795BA9CC-FC80-7044-9A5E-B346E26CF6EC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36</a:t>
            </a:fld>
            <a:endParaRPr lang="en-US" sz="80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3.3.3.2</a:t>
            </a:r>
            <a:endParaRPr lang="es-ES" sz="12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E4B68352-8120-EA4A-BCFB-61DE67E1E0E2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37</a:t>
            </a:fld>
            <a:endParaRPr lang="en-US" sz="80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3.3.3.4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0A7AF211-02D4-CA4C-B739-BDD3E82BAC44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38</a:t>
            </a:fld>
            <a:endParaRPr lang="en-US" sz="8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1.5 y 1.5.1</a:t>
            </a:r>
            <a:endParaRPr lang="es-ES" sz="12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0A7AF211-02D4-CA4C-B739-BDD3E82BAC44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39</a:t>
            </a:fld>
            <a:endParaRPr lang="en-US" sz="8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1.5 y 1.5.1</a:t>
            </a:r>
            <a:endParaRPr lang="es-ES" sz="12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A75ECC62-78AC-A949-A1CD-34249F1AC0F8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</a:t>
            </a:fld>
            <a:endParaRPr lang="en-US" sz="80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3.1.1.1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0A7AF211-02D4-CA4C-B739-BDD3E82BAC44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40</a:t>
            </a:fld>
            <a:endParaRPr lang="en-US" sz="8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1.5 y 1.5.1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E7D29C-EBE0-2145-A136-E4382E26DD0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45AC3BBA-D463-F44C-8752-00196D404507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5</a:t>
            </a:fld>
            <a:endParaRPr lang="en-US" sz="80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3.1.1.2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00F5DD48-9362-964E-A84E-7CA301B444CD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6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3.1.1.3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862E776F-9F84-E64F-B86B-88FB808E7E2E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7</a:t>
            </a:fld>
            <a:endParaRPr lang="en-US" sz="8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3.1.1.4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4FB6A7E5-BA24-8244-BB90-5D5C919E4DDE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8</a:t>
            </a:fld>
            <a:endParaRPr lang="en-US" sz="8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3.1.1.5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B8DB5FB5-EF59-3F4E-9533-24DE96D673A9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Sección 3.1.1.6</a:t>
            </a:r>
            <a:endParaRPr lang="es-ES" sz="12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ITE PC v4.1</a:t>
            </a:r>
          </a:p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Capítulo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C893C6B-F82A-6E43-9FED-D37B50CF303C}" type="slidenum">
              <a:rPr lang="en-US" sz="10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4819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4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0251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="" xmlns:p14="http://schemas.microsoft.com/office/powerpoint/2010/main" val="205460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3346450" y="6670529"/>
            <a:ext cx="2575166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s-ES" sz="700" b="0" i="0" noProof="1" smtClean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© 2008 Cisco Systems, Inc. Todos los derechos reservados.</a:t>
            </a:r>
            <a:endParaRPr lang="es-ES" sz="700" b="0" i="0" noProof="1">
              <a:solidFill>
                <a:srgbClr val="D3D3D3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268026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s-ES" sz="700" b="0" i="0" noProof="1" smtClean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Información confidencial de Cisco</a:t>
            </a:r>
            <a:endParaRPr lang="es-ES" sz="700" b="0" i="0" noProof="1">
              <a:solidFill>
                <a:srgbClr val="D3D3D3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s-ES" sz="700" b="0" i="0" noProof="1" smtClean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Presentation_ID</a:t>
            </a:r>
            <a:endParaRPr lang="es-ES" sz="700" b="0" i="0" noProof="1">
              <a:solidFill>
                <a:srgbClr val="D3D3D3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CC467CAC-49F4-5147-A432-238A0285B71B}" type="slidenum">
              <a:rPr lang="es-ES" sz="1000" b="0" i="0" noProof="1" smtClean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s-ES" sz="1000" noProof="1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s-ES" noProof="1" smtClean="0"/>
              <a:t>Click to edit Master title style</a:t>
            </a:r>
            <a:endParaRPr lang="es-ES" noProof="1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s-ES" noProof="1" smtClean="0"/>
              <a:t>Click to edit Master subtitle style</a:t>
            </a:r>
            <a:endParaRPr lang="es-ES" noProof="1"/>
          </a:p>
        </p:txBody>
      </p:sp>
    </p:spTree>
    <p:extLst>
      <p:ext uri="{BB962C8B-B14F-4D97-AF65-F5344CB8AC3E}">
        <p14:creationId xmlns="" xmlns:p14="http://schemas.microsoft.com/office/powerpoint/2010/main" val="303203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7473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599754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1333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7527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34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4261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3640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577207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7696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955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125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98808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465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907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423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9775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16689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77939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ITE PC v4.1</a:t>
            </a:r>
          </a:p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Capítulo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57427839-CBCA-5C42-8541-AAF5019BCEE6}" type="slidenum">
              <a:rPr lang="en-US" sz="10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  <p:sldLayoutId id="2147484219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393700"/>
            <a:ext cx="87725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1" smtClean="0"/>
              <a:t>Slide Title</a:t>
            </a:r>
            <a:endParaRPr lang="es-ES" noProof="1"/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s-ES" sz="700" b="0" i="0" noProof="1" smtClean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Presentation_ID</a:t>
            </a:r>
            <a:endParaRPr lang="es-ES" sz="700" b="0" i="0" noProof="1">
              <a:solidFill>
                <a:srgbClr val="D3D3D3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452FF3AB-40C4-2941-ACFC-69E93ACFE222}" type="slidenum">
              <a:rPr lang="es-ES" sz="1000" b="0" i="0" noProof="1" smtClean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s-ES" sz="1000" noProof="1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25" y="1379538"/>
            <a:ext cx="873442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1" smtClean="0"/>
              <a:t>Body Text</a:t>
            </a:r>
          </a:p>
          <a:p>
            <a:pPr lvl="1"/>
            <a:r>
              <a:rPr lang="es-ES" noProof="1" smtClean="0"/>
              <a:t>Second Level</a:t>
            </a:r>
          </a:p>
          <a:p>
            <a:pPr lvl="2"/>
            <a:r>
              <a:rPr lang="es-ES" noProof="1" smtClean="0"/>
              <a:t>Third Level</a:t>
            </a:r>
          </a:p>
          <a:p>
            <a:pPr lvl="3"/>
            <a:r>
              <a:rPr lang="es-ES" noProof="1" smtClean="0"/>
              <a:t>Fourth Level</a:t>
            </a:r>
          </a:p>
          <a:p>
            <a:pPr lvl="4"/>
            <a:r>
              <a:rPr lang="es-ES" noProof="1" smtClean="0"/>
              <a:t>Fifth Level</a:t>
            </a:r>
            <a:endParaRPr lang="es-ES" noProof="1"/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3346450" y="6670529"/>
            <a:ext cx="2575166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s-ES" sz="700" b="0" i="0" noProof="1" smtClean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© 2008 Cisco Systems, Inc. Todos los derechos reservados.</a:t>
            </a:r>
            <a:endParaRPr lang="es-ES" sz="700" b="0" i="0" noProof="1">
              <a:solidFill>
                <a:srgbClr val="D3D3D3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268026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s-ES" sz="700" b="0" i="0" noProof="1" smtClean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Información confidencial de Cisco</a:t>
            </a:r>
            <a:endParaRPr lang="es-ES" sz="700" b="0" i="0" noProof="1">
              <a:solidFill>
                <a:srgbClr val="D3D3D3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2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wmf"/><Relationship Id="rId5" Type="http://schemas.openxmlformats.org/officeDocument/2006/relationships/image" Target="../media/image40.png"/><Relationship Id="rId4" Type="http://schemas.openxmlformats.org/officeDocument/2006/relationships/image" Target="../media/image3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4308476" cy="1481138"/>
          </a:xfrm>
        </p:spPr>
        <p:txBody>
          <a:bodyPr/>
          <a:lstStyle/>
          <a:p>
            <a:pPr algn="l" defTabSz="814365">
              <a:spcBef>
                <a:spcPct val="0"/>
              </a:spcBef>
              <a:buNone/>
            </a:pPr>
            <a:r>
              <a:rPr lang="es-ES" sz="2800" b="0" i="0" noProof="1" smtClean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Capítulo 3:</a:t>
            </a:r>
            <a:br>
              <a:rPr lang="es-ES" sz="2800" b="0" i="0" noProof="1" smtClean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2800" b="0" i="0" noProof="1" smtClean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Protocolos y comunicaciones de red</a:t>
            </a:r>
            <a:endParaRPr lang="es-ES" sz="2800" noProof="1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marL="0" indent="0">
              <a:buNone/>
            </a:pPr>
            <a:r>
              <a:rPr lang="es-ES" sz="2400" b="1" i="0" noProof="1" smtClean="0">
                <a:solidFill>
                  <a:srgbClr val="000000"/>
                </a:solidFill>
                <a:latin typeface="Arial"/>
              </a:rPr>
              <a:t>Introducción a redes</a:t>
            </a:r>
            <a:endParaRPr lang="es-ES" sz="2400" b="1" i="0" noProof="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Las reglas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Opciones de entrega del mensaje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cxnSp>
        <p:nvCxnSpPr>
          <p:cNvPr id="23555" name="Straight Connector 4"/>
          <p:cNvCxnSpPr>
            <a:cxnSpLocks noChangeShapeType="1"/>
          </p:cNvCxnSpPr>
          <p:nvPr/>
        </p:nvCxnSpPr>
        <p:spPr bwMode="auto">
          <a:xfrm flipV="1">
            <a:off x="4746625" y="1270000"/>
            <a:ext cx="0" cy="485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lide 10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370" y="1944915"/>
            <a:ext cx="4568440" cy="4121456"/>
          </a:xfrm>
          <a:prstGeom prst="rect">
            <a:avLst/>
          </a:prstGeom>
        </p:spPr>
      </p:pic>
      <p:pic>
        <p:nvPicPr>
          <p:cNvPr id="9" name="Picture 8" descr="slide 10_2.png"/>
          <p:cNvPicPr>
            <a:picLocks noChangeAspect="1"/>
          </p:cNvPicPr>
          <p:nvPr/>
        </p:nvPicPr>
        <p:blipFill>
          <a:blip r:embed="rId4" cstate="print"/>
          <a:srcRect r="6469"/>
          <a:stretch>
            <a:fillRect/>
          </a:stretch>
        </p:blipFill>
        <p:spPr>
          <a:xfrm>
            <a:off x="4764700" y="2267067"/>
            <a:ext cx="4306729" cy="3681172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Protocolos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Reglas que rigen las comunicaciones</a:t>
            </a:r>
            <a:endParaRPr lang="es-ES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25602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97610" y="1379538"/>
            <a:ext cx="6164655" cy="5086350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Protocolos</a:t>
            </a:r>
            <a:b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Protocolos de red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Formato o estructuración del mensaje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Proceso por el cual los dispositivos de red comparten información sobre las rutas con otras redes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Cómo y cuándo se transmiten mensajes de error y del sistema entre los dispositivos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La configuración y la terminación de sesiones de transferencia de datos</a:t>
            </a:r>
            <a:endParaRPr lang="es-ES" sz="24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Protocolos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Interacción de protocolos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Protocolo de aplicación: protocolo de transferencia de hipertexto (HTTP)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Protocolo de transporte: protocolo de control de transmisión (TCP)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Protocolo de Internet: protocolo de Internet (IP)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Protocolos de acceso a la red: capas física y de enlace de datos</a:t>
            </a:r>
            <a:endParaRPr lang="es-ES" sz="24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393700"/>
            <a:ext cx="8950325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Suites de protocolos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spc="-14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Suites de protocolos y estándares de la industria</a:t>
            </a:r>
            <a:endParaRPr lang="es-ES" sz="3200" b="1" i="0" spc="-14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31746" name="Content Placeholder 2" descr="NetBasics_Chp3_tabl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08848" y="1379538"/>
            <a:ext cx="6942179" cy="5086350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Suites de protocolos</a:t>
            </a:r>
            <a:b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Creación de Internet y desarrollo de TCP/IP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33794" name="Content Placeholder 1" descr="arpanet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62787" r="-62787"/>
          <a:stretch>
            <a:fillRect/>
          </a:stretch>
        </p:blipFill>
        <p:spPr/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Suites de protocolos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Suite de protocolos TCP/IP y comunicación</a:t>
            </a:r>
            <a:endParaRPr lang="es-ES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35842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424"/>
          <a:stretch>
            <a:fillRect/>
          </a:stretch>
        </p:blipFill>
        <p:spPr>
          <a:xfrm>
            <a:off x="1202061" y="1799771"/>
            <a:ext cx="6400152" cy="3989842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Protocolos y estándares de red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Organismos de estandarización</a:t>
            </a:r>
            <a:endParaRPr lang="es-ES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37890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003425"/>
            <a:ext cx="2844800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5" y="1731963"/>
            <a:ext cx="267335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3543300"/>
            <a:ext cx="1841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3394075"/>
            <a:ext cx="1968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4487863"/>
            <a:ext cx="12334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4613275"/>
            <a:ext cx="1865313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4613275"/>
            <a:ext cx="41275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Organismos de estandarización</a:t>
            </a:r>
            <a:b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Estándares abiertos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399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Internet Society (ISOC)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Internet Architecture Board (IAB)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Internet Engineering Task Force (IETF)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Instituto de Ingenieros en Electricidad y Electrónica (IEEE)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International Organization for Standardization (ISO)</a:t>
            </a:r>
            <a:endParaRPr lang="es-ES" sz="24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Organismos de estandarización</a:t>
            </a:r>
            <a:b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ISOC, IAB e IETF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41986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60817" y="1933575"/>
            <a:ext cx="4571542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90" y="1822450"/>
            <a:ext cx="1935163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3" y="2908300"/>
            <a:ext cx="113982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4214813"/>
            <a:ext cx="136842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4214813"/>
            <a:ext cx="1658938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Capítulo 3: Objetivos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462578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Los estudiantes podrán hacer lo siguiente: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Explicar la forma en que se utilizan las reglas para facilitar la comunicación.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Explicar la función de los protocolos y de los organismos de estandarización para facilitar la interoperabilidad en las comunicaciones de red.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Explicar la forma en que los dispositivos de una LAN acceden a los recursos en una red de pequeña o mediana empresa.</a:t>
            </a:r>
            <a:endParaRPr lang="es-ES" sz="24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0680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Organismos de estandarización</a:t>
            </a:r>
            <a:b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IEEE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38 sociedades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130 boletines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1300 conferencias anuales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1300 estándares y proyectos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400 000 miembros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160 países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IEEE 802.3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IEEE 802.11</a:t>
            </a:r>
            <a:endParaRPr lang="es-ES" sz="24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Organismos de estandarización</a:t>
            </a:r>
            <a:b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ISO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4608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1179" b="11179"/>
          <a:stretch>
            <a:fillRect/>
          </a:stretch>
        </p:blipFill>
        <p:spPr>
          <a:xfrm>
            <a:off x="212725" y="1379538"/>
            <a:ext cx="3778250" cy="2200275"/>
          </a:xfrm>
        </p:spPr>
      </p:pic>
      <p:pic>
        <p:nvPicPr>
          <p:cNvPr id="46083" name="Picture 2" descr="Osi-mod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012239" y="611188"/>
            <a:ext cx="4773948" cy="59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Organismos de estandarización</a:t>
            </a:r>
            <a:b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Otros organismos de estandarización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Electronic Industries Alliance (EIA)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Telecommunications Industry Association (TIA)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Sector de Normalización de las Telecomunicaciones de la Unión Internacional de Telecomunicaciones (UIT-T)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Internet Corporation for Assigned Names and Numbers (ICANN)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Internet Assigned Numbers Authority (IANA)</a:t>
            </a:r>
            <a:endParaRPr lang="es-ES" sz="24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Modelos de referencia</a:t>
            </a:r>
            <a:b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Beneficios de utilizar un modelo en capas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50178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8127" y="1379538"/>
            <a:ext cx="6103620" cy="5086350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Modelos de referencia</a:t>
            </a:r>
            <a:b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Modelo de referencia OSI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52226" name="Content Placeholder 1" descr="Osi-model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32864" y="1379538"/>
            <a:ext cx="4094146" cy="5086350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Modelos de referencia</a:t>
            </a:r>
            <a:b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Modelo de referencia TCP/IP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54274" name="Content Placeholder 1" descr="tcp-ip-encapsulatio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01169" y="1379538"/>
            <a:ext cx="7757536" cy="5086350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393700"/>
            <a:ext cx="8950325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Modelos de referencia</a:t>
            </a:r>
            <a:br>
              <a:rPr lang="es-ES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spc="-3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Comparación entre los modelos OSI y TCP/IP</a:t>
            </a:r>
            <a:endParaRPr lang="es-ES" sz="3200" b="1" i="0" spc="-30" dirty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56322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34979" y="1379538"/>
            <a:ext cx="7889917" cy="5086350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Encapsulación de datos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Comunicación de los mensajes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83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Ventajas de la segmentación de mensajes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 pueden entrelazar distintas conversaciones.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Mayor confiabilidad de las comunicaciones de red.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endParaRPr lang="es-ES" noProof="1" smtClean="0">
              <a:latin typeface="Arial" charset="0"/>
            </a:endParaRP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Desventajas de la segmentación de mensajes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Mayor nivel de complejidad.</a:t>
            </a:r>
            <a:endParaRPr lang="es-ES" sz="20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Encapsulación de datos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Unidades de datos del protocolo (PDU)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60419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459908" y="1693863"/>
            <a:ext cx="5852959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Datos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Segmento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Paquete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Trama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Bits</a:t>
            </a:r>
            <a:endParaRPr lang="es-ES" sz="24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Encapsulación de datos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Encapsulación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62466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78501" y="1668463"/>
            <a:ext cx="7202873" cy="4643437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Capítulo 3</a:t>
            </a:r>
            <a:endParaRPr lang="es-ES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3.1  Reglas de la comunicación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3.2  Protocolos y estándares de red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3.3  Movimiento de datos en la red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3.4  Resumen</a:t>
            </a:r>
            <a:endParaRPr lang="es-ES" sz="2400" b="0" i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Encapsulación de datos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Desencapsulación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6451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84660" y="1744663"/>
            <a:ext cx="7390555" cy="4683125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Movimiento de datos en la red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Acceso a los recursos locales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66562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7866" y="1379538"/>
            <a:ext cx="7944143" cy="5086350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393699"/>
            <a:ext cx="8772525" cy="1273175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Acceso a los recursos locales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Direcciones de red y direcciones de enlace de datos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8610" name="Content Placeholder 1"/>
          <p:cNvSpPr>
            <a:spLocks noGrp="1"/>
          </p:cNvSpPr>
          <p:nvPr>
            <p:ph idx="1"/>
          </p:nvPr>
        </p:nvSpPr>
        <p:spPr>
          <a:xfrm>
            <a:off x="212725" y="1866900"/>
            <a:ext cx="8734425" cy="4598988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Dirección de red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Dirección IP de origen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Dirección IP de destino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endParaRPr lang="es-ES" noProof="1" smtClean="0">
              <a:latin typeface="Arial" charset="0"/>
            </a:endParaRP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Dirección de enlace de datos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Dirección de enlace de datos de origen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Dirección de enlace de datos de destino</a:t>
            </a:r>
            <a:endParaRPr lang="es-ES" sz="20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393700"/>
            <a:ext cx="8772525" cy="1271016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Acceso a los recursos locales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Comunicación con un dispositivo en la misma red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70658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6273800"/>
            <a:ext cx="2781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5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455968" y="1566863"/>
            <a:ext cx="6574965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5883275" y="5856288"/>
            <a:ext cx="3009900" cy="1001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 noProof="1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Acceso a los recursos locales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Direcciones MAC e IP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4" name="Picture 33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75" y="3051175"/>
            <a:ext cx="4572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2707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4024313"/>
            <a:ext cx="101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3" y="2786063"/>
            <a:ext cx="101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3051175"/>
            <a:ext cx="73501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3071813" y="3208338"/>
            <a:ext cx="14541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37013" y="3360738"/>
            <a:ext cx="641350" cy="663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999038" y="3360738"/>
            <a:ext cx="577850" cy="1173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713" name="Picture 42" descr="File Server_Updated200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3" y="4533900"/>
            <a:ext cx="617537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>
            <a:stCxn id="7" idx="3"/>
          </p:cNvCxnSpPr>
          <p:nvPr/>
        </p:nvCxnSpPr>
        <p:spPr>
          <a:xfrm flipV="1">
            <a:off x="5260975" y="3208338"/>
            <a:ext cx="13890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715" name="TextBox 12"/>
          <p:cNvSpPr txBox="1">
            <a:spLocks noChangeArrowheads="1"/>
          </p:cNvSpPr>
          <p:nvPr/>
        </p:nvSpPr>
        <p:spPr bwMode="auto">
          <a:xfrm>
            <a:off x="203200" y="3084513"/>
            <a:ext cx="2084388" cy="6740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PC1</a:t>
            </a:r>
          </a:p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192.168.1.110</a:t>
            </a:r>
          </a:p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AA-AA-AA-AA-AA-AA</a:t>
            </a:r>
            <a:endParaRPr lang="es-ES" sz="14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72716" name="TextBox 13"/>
          <p:cNvSpPr txBox="1">
            <a:spLocks noChangeArrowheads="1"/>
          </p:cNvSpPr>
          <p:nvPr/>
        </p:nvSpPr>
        <p:spPr bwMode="auto">
          <a:xfrm>
            <a:off x="1177925" y="4275138"/>
            <a:ext cx="2119313" cy="6740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PC2</a:t>
            </a:r>
          </a:p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192.168.1.111</a:t>
            </a:r>
          </a:p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BB-BB-BB-BB-BB-BB</a:t>
            </a:r>
            <a:endParaRPr lang="es-ES" sz="14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72717" name="TextBox 14"/>
          <p:cNvSpPr txBox="1">
            <a:spLocks noChangeArrowheads="1"/>
          </p:cNvSpPr>
          <p:nvPr/>
        </p:nvSpPr>
        <p:spPr bwMode="auto">
          <a:xfrm>
            <a:off x="5210175" y="5426075"/>
            <a:ext cx="2182813" cy="6740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Servidor FTP</a:t>
            </a:r>
          </a:p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192.168.1.9</a:t>
            </a:r>
          </a:p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CC-CC-CC-CC-CC-CC</a:t>
            </a:r>
            <a:endParaRPr lang="es-ES" sz="14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72718" name="TextBox 15"/>
          <p:cNvSpPr txBox="1">
            <a:spLocks noChangeArrowheads="1"/>
          </p:cNvSpPr>
          <p:nvPr/>
        </p:nvSpPr>
        <p:spPr bwMode="auto">
          <a:xfrm>
            <a:off x="6218238" y="2114550"/>
            <a:ext cx="2119312" cy="6740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R1</a:t>
            </a:r>
          </a:p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192.168.1.1</a:t>
            </a:r>
          </a:p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11-11-11-11-11-11</a:t>
            </a:r>
            <a:endParaRPr lang="es-ES" sz="14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grpSp>
        <p:nvGrpSpPr>
          <p:cNvPr id="72719" name="Group 16"/>
          <p:cNvGrpSpPr>
            <a:grpSpLocks/>
          </p:cNvGrpSpPr>
          <p:nvPr/>
        </p:nvGrpSpPr>
        <p:grpSpPr bwMode="auto">
          <a:xfrm>
            <a:off x="2851150" y="2490788"/>
            <a:ext cx="1222375" cy="1122362"/>
            <a:chOff x="2845469" y="1283663"/>
            <a:chExt cx="1222475" cy="1122322"/>
          </a:xfrm>
        </p:grpSpPr>
        <p:pic>
          <p:nvPicPr>
            <p:cNvPr id="72722" name="Picture 2" descr="C:\Users\socoker\AppData\Local\Microsoft\Windows\Temporary Internet Files\Content.IE5\Y3AZB7XE\MC900441455[1]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469" y="1283663"/>
              <a:ext cx="1122322" cy="112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23" name="TextBox 18"/>
            <p:cNvSpPr txBox="1">
              <a:spLocks noChangeArrowheads="1"/>
            </p:cNvSpPr>
            <p:nvPr/>
          </p:nvSpPr>
          <p:spPr bwMode="auto">
            <a:xfrm>
              <a:off x="3128145" y="1437298"/>
              <a:ext cx="939799" cy="480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None/>
              </a:pPr>
              <a:r>
                <a:rPr lang="es-ES" sz="1400" b="1" i="0" noProof="1" smtClean="0">
                  <a:solidFill>
                    <a:schemeClr val="tx1"/>
                  </a:solidFill>
                  <a:latin typeface="Arial"/>
                  <a:ea typeface="ＭＳ Ｐゴシック"/>
                  <a:cs typeface="ＭＳ Ｐゴシック"/>
                </a:rPr>
                <a:t>ARP </a:t>
              </a:r>
            </a:p>
            <a:p>
              <a:pPr algn="ctr">
                <a:lnSpc>
                  <a:spcPct val="90000"/>
                </a:lnSpc>
                <a:buNone/>
              </a:pPr>
              <a:r>
                <a:rPr lang="es-ES" sz="1400" b="1" i="0" noProof="1" smtClean="0">
                  <a:solidFill>
                    <a:schemeClr val="tx1"/>
                  </a:solidFill>
                  <a:latin typeface="Arial"/>
                  <a:ea typeface="ＭＳ Ｐゴシック"/>
                  <a:cs typeface="ＭＳ Ｐゴシック"/>
                </a:rPr>
                <a:t>Solicitud</a:t>
              </a:r>
              <a:endParaRPr lang="es-ES" sz="1400" b="1" i="0" noProof="1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</p:grpSp>
      <p:sp>
        <p:nvSpPr>
          <p:cNvPr id="72720" name="TextBox 19"/>
          <p:cNvSpPr txBox="1">
            <a:spLocks noChangeArrowheads="1"/>
          </p:cNvSpPr>
          <p:nvPr/>
        </p:nvSpPr>
        <p:spPr bwMode="auto">
          <a:xfrm>
            <a:off x="4665292" y="3084513"/>
            <a:ext cx="372218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s-ES" sz="1200" b="1" i="0" noProof="1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S1</a:t>
            </a:r>
            <a:endParaRPr lang="es-ES" sz="1200" b="1" i="0" noProof="1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72721" name="TextBox 20"/>
          <p:cNvSpPr txBox="1">
            <a:spLocks noChangeArrowheads="1"/>
          </p:cNvSpPr>
          <p:nvPr/>
        </p:nvSpPr>
        <p:spPr bwMode="auto">
          <a:xfrm>
            <a:off x="6724241" y="3084513"/>
            <a:ext cx="380232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s-ES" sz="1200" b="1" i="0" noProof="1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R1</a:t>
            </a:r>
            <a:endParaRPr lang="es-ES" sz="1200" b="1" i="0" noProof="1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Acceso a recursos remotos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Gateway predeterminado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74754" name="Picture 25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0" y="2693988"/>
            <a:ext cx="2662238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3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3155950"/>
            <a:ext cx="4572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36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3540125"/>
            <a:ext cx="4572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Line 40"/>
          <p:cNvSpPr>
            <a:spLocks noChangeShapeType="1"/>
          </p:cNvSpPr>
          <p:nvPr/>
        </p:nvSpPr>
        <p:spPr bwMode="auto">
          <a:xfrm flipH="1">
            <a:off x="4829175" y="3387725"/>
            <a:ext cx="6096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s-ES" noProof="1"/>
          </a:p>
        </p:txBody>
      </p:sp>
      <p:sp>
        <p:nvSpPr>
          <p:cNvPr id="8" name="Line 41"/>
          <p:cNvSpPr>
            <a:spLocks noChangeShapeType="1"/>
          </p:cNvSpPr>
          <p:nvPr/>
        </p:nvSpPr>
        <p:spPr bwMode="auto">
          <a:xfrm flipH="1" flipV="1">
            <a:off x="3914775" y="3387725"/>
            <a:ext cx="4572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s-ES" noProof="1"/>
          </a:p>
        </p:txBody>
      </p:sp>
      <p:pic>
        <p:nvPicPr>
          <p:cNvPr id="9" name="Picture 42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3155950"/>
            <a:ext cx="4572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476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4167188"/>
            <a:ext cx="101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2836863"/>
            <a:ext cx="101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1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3195638"/>
            <a:ext cx="73501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>
            <a:endCxn id="12" idx="1"/>
          </p:cNvCxnSpPr>
          <p:nvPr/>
        </p:nvCxnSpPr>
        <p:spPr>
          <a:xfrm>
            <a:off x="1352550" y="3352800"/>
            <a:ext cx="641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504950" y="3505200"/>
            <a:ext cx="641350" cy="661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466975" y="3505200"/>
            <a:ext cx="261938" cy="661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90875" y="2940050"/>
            <a:ext cx="271463" cy="411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4767" name="Picture 42" descr="File Server_Updated2005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4138613"/>
            <a:ext cx="617537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2728913" y="3351213"/>
            <a:ext cx="733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819775" y="2754313"/>
            <a:ext cx="304800" cy="479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43575" y="3275013"/>
            <a:ext cx="735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56413" y="3275013"/>
            <a:ext cx="733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1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3157538"/>
            <a:ext cx="73501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4773" name="Picture 42" descr="File Server_Updated2005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3043238"/>
            <a:ext cx="61595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74" name="TextBox 25"/>
          <p:cNvSpPr txBox="1">
            <a:spLocks noChangeArrowheads="1"/>
          </p:cNvSpPr>
          <p:nvPr/>
        </p:nvSpPr>
        <p:spPr bwMode="auto">
          <a:xfrm>
            <a:off x="147638" y="2147888"/>
            <a:ext cx="2085975" cy="6740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PC 1</a:t>
            </a:r>
          </a:p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192.168.1.110</a:t>
            </a:r>
          </a:p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AA-AA-AA-AA-AA-AA</a:t>
            </a:r>
            <a:endParaRPr lang="es-ES" sz="14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74775" name="TextBox 26"/>
          <p:cNvSpPr txBox="1">
            <a:spLocks noChangeArrowheads="1"/>
          </p:cNvSpPr>
          <p:nvPr/>
        </p:nvSpPr>
        <p:spPr bwMode="auto">
          <a:xfrm>
            <a:off x="115888" y="5100638"/>
            <a:ext cx="2117725" cy="6740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PC 2</a:t>
            </a:r>
          </a:p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192.168.1.111</a:t>
            </a:r>
          </a:p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BB-BB-BB-BB-BB-BB</a:t>
            </a:r>
            <a:endParaRPr lang="es-ES" sz="14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74776" name="TextBox 27"/>
          <p:cNvSpPr txBox="1">
            <a:spLocks noChangeArrowheads="1"/>
          </p:cNvSpPr>
          <p:nvPr/>
        </p:nvSpPr>
        <p:spPr bwMode="auto">
          <a:xfrm>
            <a:off x="2671763" y="5029200"/>
            <a:ext cx="2182812" cy="6740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Servidor FTP</a:t>
            </a:r>
          </a:p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192.168.1.9</a:t>
            </a:r>
          </a:p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CC-CC-CC-CC-CC-CC</a:t>
            </a:r>
            <a:endParaRPr lang="es-ES" sz="14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74777" name="TextBox 28"/>
          <p:cNvSpPr txBox="1">
            <a:spLocks noChangeArrowheads="1"/>
          </p:cNvSpPr>
          <p:nvPr/>
        </p:nvSpPr>
        <p:spPr bwMode="auto">
          <a:xfrm>
            <a:off x="2671763" y="2220913"/>
            <a:ext cx="211772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R1</a:t>
            </a:r>
          </a:p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192.168.1.1</a:t>
            </a:r>
          </a:p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11-11-11-11-11-11</a:t>
            </a:r>
            <a:endParaRPr lang="es-ES" sz="14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74778" name="TextBox 29"/>
          <p:cNvSpPr txBox="1">
            <a:spLocks noChangeArrowheads="1"/>
          </p:cNvSpPr>
          <p:nvPr/>
        </p:nvSpPr>
        <p:spPr bwMode="auto">
          <a:xfrm>
            <a:off x="5480050" y="2076450"/>
            <a:ext cx="1843088" cy="6740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R2</a:t>
            </a:r>
          </a:p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172.16.1.99</a:t>
            </a:r>
          </a:p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22-22-22-22-22-22</a:t>
            </a:r>
            <a:endParaRPr lang="es-ES" sz="14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74779" name="TextBox 30"/>
          <p:cNvSpPr txBox="1">
            <a:spLocks noChangeArrowheads="1"/>
          </p:cNvSpPr>
          <p:nvPr/>
        </p:nvSpPr>
        <p:spPr bwMode="auto">
          <a:xfrm>
            <a:off x="7064375" y="3876675"/>
            <a:ext cx="1843088" cy="6740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Servidor Web</a:t>
            </a:r>
          </a:p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172.16.1.99</a:t>
            </a:r>
          </a:p>
          <a:p>
            <a:pPr algn="ctr">
              <a:lnSpc>
                <a:spcPct val="90000"/>
              </a:lnSpc>
              <a:buNone/>
            </a:pPr>
            <a:r>
              <a:rPr lang="es-ES" sz="1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AB-CD-EF-12-34-56</a:t>
            </a:r>
            <a:endParaRPr lang="es-ES" sz="14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54"/>
          <p:cNvPicPr>
            <a:picLocks noChangeAspect="1"/>
          </p:cNvPicPr>
          <p:nvPr/>
        </p:nvPicPr>
        <p:blipFill>
          <a:blip r:embed="rId3" cstate="print"/>
          <a:srcRect l="683"/>
          <a:stretch>
            <a:fillRect/>
          </a:stretch>
        </p:blipFill>
        <p:spPr bwMode="auto">
          <a:xfrm>
            <a:off x="928914" y="1638300"/>
            <a:ext cx="729030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393700"/>
            <a:ext cx="8772525" cy="1271016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Acceso a recursos remotos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Comunicación con un dispositivo de una red remota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393700"/>
            <a:ext cx="8950325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Acceso a recursos remotos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spc="-3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Uso de Wireshark para ver el tráfico de la red</a:t>
            </a:r>
            <a:endParaRPr lang="es-ES" sz="3200" b="1" i="0" spc="-3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78850" name="Content Placeholder 1" descr="wireshark__x64bit_-188176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3507" r="-13507"/>
          <a:stretch>
            <a:fillRect/>
          </a:stretch>
        </p:blipFill>
        <p:spPr/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Protocolos y comunicaciones de red</a:t>
            </a:r>
            <a:b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Resumen</a:t>
            </a:r>
            <a:endParaRPr lang="es-ES" noProof="1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En este capítulo, aprendió a: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Las redes de datos son sistemas de dispositivos finales, dispositivos intermediarios y medios que conectan los dispositivos. Para que se produzca la comunicación, estos dispositivos deben saber cómo comunicarse.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Estos dispositivos deben cumplir con reglas y protocolos de comunicación. TCP/IP es un ejemplo de una suite de protocolos. 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La mayoría de los protocolos son creados por organismos de estandarización, como el IETF o el IEEE. 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Los modelos de red más ampliamente utilizados son OSI y TCP/IP. </a:t>
            </a:r>
            <a:endParaRPr lang="es-ES" sz="24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32167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Protocolos y comunicaciones de red</a:t>
            </a:r>
            <a:b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Resumen</a:t>
            </a:r>
            <a:endParaRPr lang="es-ES" noProof="1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En este capítulo, aprendió a: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Los datos que pasan por el stack del modelo OSI se segmentan en trozos y se encapsulan con direcciones y otras etiquetas. El proceso se revierte a medida que esos trozos se desencapsulan y pasan por el stack de protocolos de destino. 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El modelo OSI describe los procesos de codificación, formateo, segmentación y encapsulación de datos para transmitir por la red.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La suite de protocolos TCP/IP es un protocolo de estándar abierto que recibió el aval de la industria de redes y fue ratificado, o aprobado, por un organismo de estandarización. </a:t>
            </a:r>
            <a:endParaRPr lang="es-ES" noProof="1"/>
          </a:p>
        </p:txBody>
      </p:sp>
    </p:spTree>
    <p:extLst>
      <p:ext uri="{BB962C8B-B14F-4D97-AF65-F5344CB8AC3E}">
        <p14:creationId xmlns="" xmlns:p14="http://schemas.microsoft.com/office/powerpoint/2010/main" val="36950968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Las reglas</a:t>
            </a: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¿Qué es la comunicación?</a:t>
            </a:r>
            <a:endParaRPr lang="es-ES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11266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1128"/>
          <a:stretch>
            <a:fillRect/>
          </a:stretch>
        </p:blipFill>
        <p:spPr>
          <a:xfrm>
            <a:off x="1375537" y="1436914"/>
            <a:ext cx="6408800" cy="5028974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Protocolos y comunicaciones de red</a:t>
            </a:r>
            <a:b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Resumen</a:t>
            </a:r>
            <a:endParaRPr lang="es-ES" noProof="1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En este capítulo, aprendió a: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La suite de protocolos de Internet es una suite de protocolos necesaria para transmitir y recibir información mediante Internet. 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Las unidades de datos del protocolo (PDU, Protocol Data Units) se denominan según los protocolos de la suite TCP/IP: datos, segmento, paquete, trama y bits.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La aplicación de los modelos permite a diversas personas, compañías y asociaciones comerciales analizar las redes actuales y planificar las redes del futuro.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noProof="1"/>
          </a:p>
        </p:txBody>
      </p:sp>
    </p:spTree>
    <p:extLst>
      <p:ext uri="{BB962C8B-B14F-4D97-AF65-F5344CB8AC3E}">
        <p14:creationId xmlns="" xmlns:p14="http://schemas.microsoft.com/office/powerpoint/2010/main" val="22232737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s-ES"/>
          </a:p>
        </p:txBody>
      </p:sp>
      <p:pic>
        <p:nvPicPr>
          <p:cNvPr id="82946" name="Picture 3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Las reglas</a:t>
            </a: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Establecimiento de reglas</a:t>
            </a:r>
            <a:endParaRPr lang="es-ES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Establecimiento de reglas</a:t>
            </a:r>
            <a:br>
              <a:rPr lang="es-ES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</a:br>
            <a:endParaRPr lang="es-ES" sz="120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Un emisor y un receptor identificados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Método de comunicación acordado (en persona, teléfono, carta, fotografía)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Idioma y gramática común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Velocidad y momento de entrega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Requisitos de confirmación o acuse de recibo 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Las reglas</a:t>
            </a: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Codificación del mensaje</a:t>
            </a:r>
            <a:endParaRPr lang="es-ES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1536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17705" y="1379538"/>
            <a:ext cx="6724465" cy="5086350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Las reglas</a:t>
            </a: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Formato y encapsulación del mensaje</a:t>
            </a:r>
            <a:endParaRPr lang="es-ES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Ejemplo. Una carta personal está compuesta por los siguientes elementos: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Un identificador del destinatario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Un saludo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El contenido del mensaje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Una frase de cierre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Un identificador del emisor</a:t>
            </a:r>
            <a:endParaRPr lang="es-ES" sz="2400" b="0" i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54359" y="3517900"/>
            <a:ext cx="4396145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Las reglas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Tamaño del mensaje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Las restricciones de tamaño de las tramas requieren que el host de origen divida un mensaje largo en fragmentos individuales que cumplan los requisitos de tamaño mínimo y máximo. 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Esto se conoce como segmentación. 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Cada segmento se encapsula en una trama separada con la información de la dirección y se envía a través de la red. 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En el host receptor, los mensajes se desencapsulan y se vuelven a unir para su procesamiento e interpretación.</a:t>
            </a:r>
            <a:endParaRPr lang="es-ES" sz="24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Las reglas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Temporización del mensaje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Método de acceso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Control de flujo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Tiempo de espera para la respuesta</a:t>
            </a:r>
            <a:endParaRPr lang="es-ES" sz="2400" b="0" i="0" noProof="1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7470</TotalTime>
  <Pages>28</Pages>
  <Words>906</Words>
  <Application>Microsoft Office PowerPoint</Application>
  <PresentationFormat>On-screen Show (4:3)</PresentationFormat>
  <Paragraphs>241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PPT-TMPLT-WHT_C</vt:lpstr>
      <vt:lpstr>NetAcad-4F_PPT-WHT_060408</vt:lpstr>
      <vt:lpstr>Capítulo 3: Protocolos y comunicaciones de red</vt:lpstr>
      <vt:lpstr>Capítulo 3: Objetivos</vt:lpstr>
      <vt:lpstr>Capítulo 3</vt:lpstr>
      <vt:lpstr>Las reglas ¿Qué es la comunicación?</vt:lpstr>
      <vt:lpstr>Las reglas Establecimiento de reglas</vt:lpstr>
      <vt:lpstr>Las reglas Codificación del mensaje</vt:lpstr>
      <vt:lpstr>Las reglas Formato y encapsulación del mensaje</vt:lpstr>
      <vt:lpstr>Las reglas Tamaño del mensaje</vt:lpstr>
      <vt:lpstr>Las reglas Temporización del mensaje</vt:lpstr>
      <vt:lpstr>Las reglas Opciones de entrega del mensaje</vt:lpstr>
      <vt:lpstr>Protocolos Reglas que rigen las comunicaciones</vt:lpstr>
      <vt:lpstr>Protocolos Protocolos de red</vt:lpstr>
      <vt:lpstr>Protocolos Interacción de protocolos</vt:lpstr>
      <vt:lpstr>Suites de protocolos Suites de protocolos y estándares de la industria</vt:lpstr>
      <vt:lpstr>Suites de protocolos Creación de Internet y desarrollo de TCP/IP</vt:lpstr>
      <vt:lpstr>Suites de protocolos Suite de protocolos TCP/IP y comunicación</vt:lpstr>
      <vt:lpstr>Protocolos y estándares de red Organismos de estandarización</vt:lpstr>
      <vt:lpstr>Organismos de estandarización Estándares abiertos</vt:lpstr>
      <vt:lpstr>Organismos de estandarización ISOC, IAB e IETF</vt:lpstr>
      <vt:lpstr>Organismos de estandarización IEEE</vt:lpstr>
      <vt:lpstr>Organismos de estandarización ISO</vt:lpstr>
      <vt:lpstr>Organismos de estandarización Otros organismos de estandarización</vt:lpstr>
      <vt:lpstr>Modelos de referencia Beneficios de utilizar un modelo en capas</vt:lpstr>
      <vt:lpstr>Modelos de referencia Modelo de referencia OSI</vt:lpstr>
      <vt:lpstr>Modelos de referencia Modelo de referencia TCP/IP</vt:lpstr>
      <vt:lpstr>Modelos de referencia Comparación entre los modelos OSI y TCP/IP</vt:lpstr>
      <vt:lpstr>Encapsulación de datos Comunicación de los mensajes</vt:lpstr>
      <vt:lpstr>Encapsulación de datos Unidades de datos del protocolo (PDU)</vt:lpstr>
      <vt:lpstr>Encapsulación de datos Encapsulación</vt:lpstr>
      <vt:lpstr>Encapsulación de datos Desencapsulación</vt:lpstr>
      <vt:lpstr>Movimiento de datos en la red Acceso a los recursos locales</vt:lpstr>
      <vt:lpstr>Acceso a los recursos locales Direcciones de red y direcciones de enlace de datos</vt:lpstr>
      <vt:lpstr>Acceso a los recursos locales Comunicación con un dispositivo en la misma red</vt:lpstr>
      <vt:lpstr>Acceso a los recursos locales Direcciones MAC e IP</vt:lpstr>
      <vt:lpstr>Acceso a recursos remotos Gateway predeterminado</vt:lpstr>
      <vt:lpstr>Acceso a recursos remotos Comunicación con un dispositivo de una red remota</vt:lpstr>
      <vt:lpstr>Acceso a recursos remotos Uso de Wireshark para ver el tráfico de la red</vt:lpstr>
      <vt:lpstr>Protocolos y comunicaciones de red Resumen</vt:lpstr>
      <vt:lpstr>Protocolos y comunicaciones de red Resumen</vt:lpstr>
      <vt:lpstr>Protocolos y comunicaciones de red Resumen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yuhang</cp:lastModifiedBy>
  <cp:revision>677</cp:revision>
  <cp:lastPrinted>1999-01-27T00:54:54Z</cp:lastPrinted>
  <dcterms:created xsi:type="dcterms:W3CDTF">2006-10-23T15:07:30Z</dcterms:created>
  <dcterms:modified xsi:type="dcterms:W3CDTF">2013-12-13T08:57:49Z</dcterms:modified>
</cp:coreProperties>
</file>