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0"/>
  </p:notesMasterIdLst>
  <p:handoutMasterIdLst>
    <p:handoutMasterId r:id="rId71"/>
  </p:handoutMasterIdLst>
  <p:sldIdLst>
    <p:sldId id="500" r:id="rId3"/>
    <p:sldId id="627" r:id="rId4"/>
    <p:sldId id="845" r:id="rId5"/>
    <p:sldId id="541" r:id="rId6"/>
    <p:sldId id="735" r:id="rId7"/>
    <p:sldId id="710" r:id="rId8"/>
    <p:sldId id="835" r:id="rId9"/>
    <p:sldId id="832" r:id="rId10"/>
    <p:sldId id="736" r:id="rId11"/>
    <p:sldId id="836" r:id="rId12"/>
    <p:sldId id="833" r:id="rId13"/>
    <p:sldId id="737" r:id="rId14"/>
    <p:sldId id="860" r:id="rId15"/>
    <p:sldId id="837" r:id="rId16"/>
    <p:sldId id="838" r:id="rId17"/>
    <p:sldId id="846" r:id="rId18"/>
    <p:sldId id="738" r:id="rId19"/>
    <p:sldId id="739" r:id="rId20"/>
    <p:sldId id="711" r:id="rId21"/>
    <p:sldId id="776" r:id="rId22"/>
    <p:sldId id="839" r:id="rId23"/>
    <p:sldId id="740" r:id="rId24"/>
    <p:sldId id="840" r:id="rId25"/>
    <p:sldId id="741" r:id="rId26"/>
    <p:sldId id="861" r:id="rId27"/>
    <p:sldId id="712" r:id="rId28"/>
    <p:sldId id="742" r:id="rId29"/>
    <p:sldId id="777" r:id="rId30"/>
    <p:sldId id="778" r:id="rId31"/>
    <p:sldId id="862" r:id="rId32"/>
    <p:sldId id="847" r:id="rId33"/>
    <p:sldId id="779" r:id="rId34"/>
    <p:sldId id="714" r:id="rId35"/>
    <p:sldId id="848" r:id="rId36"/>
    <p:sldId id="780" r:id="rId37"/>
    <p:sldId id="849" r:id="rId38"/>
    <p:sldId id="850" r:id="rId39"/>
    <p:sldId id="863" r:id="rId40"/>
    <p:sldId id="852" r:id="rId41"/>
    <p:sldId id="853" r:id="rId42"/>
    <p:sldId id="855" r:id="rId43"/>
    <p:sldId id="745" r:id="rId44"/>
    <p:sldId id="746" r:id="rId45"/>
    <p:sldId id="747" r:id="rId46"/>
    <p:sldId id="822" r:id="rId47"/>
    <p:sldId id="782" r:id="rId48"/>
    <p:sldId id="748" r:id="rId49"/>
    <p:sldId id="783" r:id="rId50"/>
    <p:sldId id="784" r:id="rId51"/>
    <p:sldId id="842" r:id="rId52"/>
    <p:sldId id="715" r:id="rId53"/>
    <p:sldId id="786" r:id="rId54"/>
    <p:sldId id="716" r:id="rId55"/>
    <p:sldId id="843" r:id="rId56"/>
    <p:sldId id="749" r:id="rId57"/>
    <p:sldId id="787" r:id="rId58"/>
    <p:sldId id="856" r:id="rId59"/>
    <p:sldId id="825" r:id="rId60"/>
    <p:sldId id="826" r:id="rId61"/>
    <p:sldId id="827" r:id="rId62"/>
    <p:sldId id="844" r:id="rId63"/>
    <p:sldId id="828" r:id="rId64"/>
    <p:sldId id="829" r:id="rId65"/>
    <p:sldId id="831" r:id="rId66"/>
    <p:sldId id="857" r:id="rId67"/>
    <p:sldId id="858" r:id="rId68"/>
    <p:sldId id="681" r:id="rId6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744" autoAdjust="0"/>
    <p:restoredTop sz="90027" autoAdjust="0"/>
  </p:normalViewPr>
  <p:slideViewPr>
    <p:cSldViewPr snapToGrid="0">
      <p:cViewPr>
        <p:scale>
          <a:sx n="66" d="100"/>
          <a:sy n="66" d="100"/>
        </p:scale>
        <p:origin x="-1614" y="-69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71" d="100"/>
          <a:sy n="71" d="100"/>
        </p:scale>
        <p:origin x="-2058"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5.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61" Type="http://schemas.openxmlformats.org/officeDocument/2006/relationships/slide" Target="slides/slide63.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6.xml"/><Relationship Id="rId8" Type="http://schemas.openxmlformats.org/officeDocument/2006/relationships/slide" Target="slides/slide10.xml"/><Relationship Id="rId51" Type="http://schemas.openxmlformats.org/officeDocument/2006/relationships/slide" Target="slides/slide53.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44">
              <a:lnSpc>
                <a:spcPct val="100000"/>
              </a:lnSpc>
              <a:buNone/>
            </a:pPr>
            <a:fld id="{22244E67-557B-7741-B9F5-F61AA18495DF}" type="slidenum">
              <a:rPr lang="en-US"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p14="http://schemas.microsoft.com/office/powerpoint/2010/main" xmlns=""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506321"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5667" tIns="50185" rIns="95667" bIns="50185">
            <a:spAutoFit/>
          </a:bodyPr>
          <a:lstStyle/>
          <a:p>
            <a:pPr algn="l" defTabSz="611185">
              <a:lnSpc>
                <a:spcPct val="100000"/>
              </a:lnSpc>
              <a:buNone/>
              <a:tabLst>
                <a:tab pos="2387600" algn="l"/>
                <a:tab pos="4830763" algn="l"/>
              </a:tabLst>
            </a:pPr>
            <a:r>
              <a:rPr lang="es-ES" sz="800" b="0" i="0" noProof="0" dirty="0" smtClean="0">
                <a:solidFill>
                  <a:schemeClr val="tx1"/>
                </a:solidFill>
                <a:latin typeface="Arial"/>
                <a:ea typeface="ＭＳ Ｐゴシック"/>
                <a:cs typeface="ＭＳ Ｐゴシック"/>
              </a:rPr>
              <a:t>© 2006, Cisco </a:t>
            </a:r>
            <a:r>
              <a:rPr lang="es-ES" sz="800" b="0" i="0" noProof="0" dirty="0" err="1" smtClean="0">
                <a:solidFill>
                  <a:schemeClr val="tx1"/>
                </a:solidFill>
                <a:latin typeface="Arial"/>
                <a:ea typeface="ＭＳ Ｐゴシック"/>
                <a:cs typeface="ＭＳ Ｐゴシック"/>
              </a:rPr>
              <a:t>Systems</a:t>
            </a:r>
            <a:r>
              <a:rPr lang="es-ES" sz="800" b="0" i="0" noProof="0" dirty="0" smtClean="0">
                <a:solidFill>
                  <a:schemeClr val="tx1"/>
                </a:solidFill>
                <a:latin typeface="Arial"/>
                <a:ea typeface="ＭＳ Ｐゴシック"/>
                <a:cs typeface="ＭＳ Ｐゴシック"/>
              </a:rPr>
              <a:t>, Inc. Todos los derechos reservados.</a:t>
            </a:r>
          </a:p>
          <a:p>
            <a:pPr algn="l" defTabSz="611185">
              <a:lnSpc>
                <a:spcPct val="100000"/>
              </a:lnSpc>
              <a:buNone/>
              <a:tabLst>
                <a:tab pos="2387600" algn="l"/>
                <a:tab pos="4830763" algn="l"/>
              </a:tabLst>
            </a:pPr>
            <a:r>
              <a:rPr lang="es-ES" sz="800" b="0" i="0" noProof="0" dirty="0" smtClean="0">
                <a:solidFill>
                  <a:schemeClr val="tx1"/>
                </a:solidFill>
                <a:latin typeface="Arial"/>
                <a:ea typeface="ＭＳ Ｐゴシック"/>
                <a:cs typeface="ＭＳ Ｐゴシック"/>
              </a:rPr>
              <a:t>Presentation_ID.scr</a:t>
            </a:r>
            <a:endParaRPr lang="es-ES" sz="800" b="0" i="0" noProof="0" dirty="0">
              <a:solidFill>
                <a:schemeClr val="tx1"/>
              </a:solidFill>
              <a:latin typeface="Arial"/>
              <a:ea typeface="ＭＳ Ｐゴシック"/>
              <a:cs typeface="ＭＳ Ｐゴシック"/>
            </a:endParaRP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9030C1-C977-B14B-8EB7-BA2B30FCDB63}" type="slidenum">
              <a:rPr lang="en-US"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s-ES" sz="1200" b="1" i="0" noProof="1" smtClean="0">
                <a:solidFill>
                  <a:srgbClr val="000000"/>
                </a:solidFill>
                <a:latin typeface="Arial"/>
                <a:ea typeface="ＭＳ Ｐゴシック"/>
                <a:cs typeface="ＭＳ Ｐゴシック"/>
              </a:rPr>
              <a:t>Programa de Cisco Networking Academy</a:t>
            </a:r>
          </a:p>
          <a:p>
            <a:pPr marL="112746" indent="-112746" algn="l" defTabSz="1020745">
              <a:buNone/>
            </a:pPr>
            <a:r>
              <a:rPr lang="es-ES" sz="1200" b="1" i="0" noProof="1" smtClean="0">
                <a:solidFill>
                  <a:srgbClr val="000000"/>
                </a:solidFill>
                <a:latin typeface="Arial"/>
                <a:ea typeface="ＭＳ Ｐゴシック"/>
                <a:cs typeface="ＭＳ Ｐゴシック"/>
              </a:rPr>
              <a:t>Introducción</a:t>
            </a:r>
            <a:r>
              <a:rPr lang="es-ES" sz="1200" b="1" i="0" baseline="0" noProof="1" smtClean="0">
                <a:solidFill>
                  <a:srgbClr val="000000"/>
                </a:solidFill>
                <a:latin typeface="Arial"/>
                <a:ea typeface="ＭＳ Ｐゴシック"/>
                <a:cs typeface="ＭＳ Ｐゴシック"/>
              </a:rPr>
              <a:t> a redes</a:t>
            </a:r>
            <a:endParaRPr lang="es-ES" b="1" noProof="1" smtClean="0"/>
          </a:p>
          <a:p>
            <a:pPr marL="112746" indent="-112746" algn="l" defTabSz="1020745">
              <a:buNone/>
            </a:pPr>
            <a:r>
              <a:rPr lang="es-ES" sz="1300" b="1" i="0" noProof="1" smtClean="0">
                <a:solidFill>
                  <a:srgbClr val="000000"/>
                </a:solidFill>
                <a:latin typeface="Arial"/>
                <a:ea typeface="ＭＳ Ｐゴシック"/>
                <a:cs typeface="ＭＳ Ｐゴシック"/>
              </a:rPr>
              <a:t>Capítulo 5: Ethernet</a:t>
            </a:r>
            <a:endParaRPr lang="es-ES" b="1"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en-US" sz="800" b="0" i="0">
                <a:solidFill>
                  <a:schemeClr val="tx1"/>
                </a:solidFill>
                <a:latin typeface="Arial"/>
                <a:ea typeface="ＭＳ Ｐゴシック"/>
                <a:cs typeface="+mn-cs"/>
              </a:rPr>
              <a:pPr algn="r" defTabSz="903244">
                <a:lnSpc>
                  <a:spcPct val="100000"/>
                </a:lnSpc>
                <a:buNone/>
              </a:pPr>
              <a:t>10</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5.1.1.2</a:t>
            </a:r>
            <a:endParaRPr lang="es-E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en-US" sz="800" b="0" i="0">
                <a:solidFill>
                  <a:schemeClr val="tx1"/>
                </a:solidFill>
                <a:latin typeface="Arial"/>
                <a:ea typeface="ＭＳ Ｐゴシック"/>
                <a:cs typeface="+mn-cs"/>
              </a:rPr>
              <a:pPr algn="r" defTabSz="903244">
                <a:lnSpc>
                  <a:spcPct val="100000"/>
                </a:lnSpc>
                <a:buNone/>
              </a:pPr>
              <a:t>11</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5.1.1.2</a:t>
            </a:r>
            <a:endParaRPr lang="es-E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en-US" sz="800" b="0" i="0">
                <a:solidFill>
                  <a:schemeClr val="tx1"/>
                </a:solidFill>
                <a:latin typeface="Arial"/>
                <a:ea typeface="ＭＳ Ｐゴシック"/>
                <a:cs typeface="+mn-cs"/>
              </a:rPr>
              <a:pPr algn="r" defTabSz="903244">
                <a:lnSpc>
                  <a:spcPct val="100000"/>
                </a:lnSpc>
                <a:buNone/>
              </a:pPr>
              <a:t>12</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5.1.1.3</a:t>
            </a:r>
            <a:endParaRPr lang="es-ES" noProof="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en-US" sz="800" b="0" i="0">
                <a:solidFill>
                  <a:schemeClr val="tx1"/>
                </a:solidFill>
                <a:latin typeface="Arial"/>
                <a:ea typeface="ＭＳ Ｐゴシック"/>
                <a:cs typeface="+mn-cs"/>
              </a:rPr>
              <a:pPr algn="r" defTabSz="903244">
                <a:lnSpc>
                  <a:spcPct val="100000"/>
                </a:lnSpc>
                <a:buNone/>
              </a:pPr>
              <a:t>13</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5.1.1.3</a:t>
            </a:r>
            <a:endParaRPr lang="es-ES" noProof="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en-US" sz="800" b="0" i="0">
                <a:solidFill>
                  <a:schemeClr val="tx1"/>
                </a:solidFill>
                <a:latin typeface="Arial"/>
                <a:ea typeface="ＭＳ Ｐゴシック"/>
                <a:cs typeface="+mn-cs"/>
              </a:rPr>
              <a:pPr algn="r" defTabSz="903244">
                <a:lnSpc>
                  <a:spcPct val="100000"/>
                </a:lnSpc>
                <a:buNone/>
              </a:pPr>
              <a:t>14</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5.1.1.3</a:t>
            </a:r>
            <a:endParaRPr lang="es-ES" noProof="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en-US" sz="800" b="0" i="0">
                <a:solidFill>
                  <a:schemeClr val="tx1"/>
                </a:solidFill>
                <a:latin typeface="Arial"/>
                <a:ea typeface="ＭＳ Ｐゴシック"/>
                <a:cs typeface="+mn-cs"/>
              </a:rPr>
              <a:pPr algn="r" defTabSz="903244">
                <a:lnSpc>
                  <a:spcPct val="100000"/>
                </a:lnSpc>
                <a:buNone/>
              </a:pPr>
              <a:t>15</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5.1.1.3</a:t>
            </a:r>
            <a:endParaRPr lang="es-ES" noProof="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en-US" sz="800" b="0" i="0">
                <a:solidFill>
                  <a:schemeClr val="tx1"/>
                </a:solidFill>
                <a:latin typeface="Arial"/>
                <a:ea typeface="ＭＳ Ｐゴシック"/>
                <a:cs typeface="+mn-cs"/>
              </a:rPr>
              <a:pPr algn="r" defTabSz="903244">
                <a:lnSpc>
                  <a:spcPct val="100000"/>
                </a:lnSpc>
                <a:buNone/>
              </a:pPr>
              <a:t>16</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5.1.1.3</a:t>
            </a:r>
            <a:endParaRPr lang="es-ES" noProof="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997A419-355F-A04A-96E0-21643AF8E9FF}" type="slidenum">
              <a:rPr lang="en-US" sz="800" b="0" i="0">
                <a:solidFill>
                  <a:schemeClr val="tx1"/>
                </a:solidFill>
                <a:latin typeface="Arial"/>
                <a:ea typeface="ＭＳ Ｐゴシック"/>
                <a:cs typeface="+mn-cs"/>
              </a:rPr>
              <a:pPr algn="r" defTabSz="903244">
                <a:lnSpc>
                  <a:spcPct val="100000"/>
                </a:lnSpc>
                <a:buNone/>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5.1.1.4</a:t>
            </a:r>
            <a:endParaRPr lang="es-ES" noProof="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5B83846-9024-7C4F-A163-5F8E27AA2519}" type="slidenum">
              <a:rPr lang="en-US" sz="800" b="0" i="0">
                <a:solidFill>
                  <a:schemeClr val="tx1"/>
                </a:solidFill>
                <a:latin typeface="Arial"/>
                <a:ea typeface="ＭＳ Ｐゴシック"/>
                <a:cs typeface="+mn-cs"/>
              </a:rPr>
              <a:pPr algn="r" defTabSz="903244">
                <a:lnSpc>
                  <a:spcPct val="100000"/>
                </a:lnSpc>
                <a:buNone/>
              </a:pPr>
              <a:t>18</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a:t>
            </a:r>
            <a:r>
              <a:rPr lang="es-ES" sz="1200" b="0" i="0" baseline="0" noProof="0" dirty="0" smtClean="0">
                <a:solidFill>
                  <a:srgbClr val="000000"/>
                </a:solidFill>
                <a:latin typeface="Arial"/>
                <a:ea typeface="ＭＳ Ｐゴシック"/>
                <a:cs typeface="ＭＳ Ｐゴシック"/>
              </a:rPr>
              <a:t> 5.1.1.5</a:t>
            </a:r>
            <a:endParaRPr lang="es-ES" noProof="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en-US" sz="800" b="0" i="0">
                <a:solidFill>
                  <a:schemeClr val="tx1"/>
                </a:solidFill>
                <a:latin typeface="Arial"/>
                <a:ea typeface="ＭＳ Ｐゴシック"/>
                <a:cs typeface="+mn-cs"/>
              </a:rPr>
              <a:pPr algn="r" defTabSz="903244">
                <a:lnSpc>
                  <a:spcPct val="100000"/>
                </a:lnSpc>
                <a:buNone/>
              </a:pPr>
              <a:t>19</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5.1.2.1</a:t>
            </a:r>
            <a:endParaRPr lang="es-E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en-US" sz="800" b="0" i="0">
                <a:solidFill>
                  <a:schemeClr val="tx1"/>
                </a:solidFill>
                <a:latin typeface="Arial"/>
                <a:ea typeface="ＭＳ Ｐゴシック"/>
                <a:cs typeface="+mn-cs"/>
              </a:rPr>
              <a:pPr algn="r" defTabSz="903244">
                <a:lnSpc>
                  <a:spcPct val="100000"/>
                </a:lnSpc>
                <a:buNone/>
              </a:pPr>
              <a:t>2</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en-US" sz="800" b="0" i="0">
                <a:solidFill>
                  <a:schemeClr val="tx1"/>
                </a:solidFill>
                <a:latin typeface="Arial"/>
                <a:ea typeface="ＭＳ Ｐゴシック"/>
                <a:cs typeface="+mn-cs"/>
              </a:rPr>
              <a:pPr algn="r" defTabSz="903244">
                <a:lnSpc>
                  <a:spcPct val="100000"/>
                </a:lnSpc>
                <a:buNone/>
              </a:pPr>
              <a:t>20</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5.1.2.2</a:t>
            </a:r>
            <a:endParaRPr lang="es-ES" noProof="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en-US" sz="800" b="0" i="0">
                <a:solidFill>
                  <a:schemeClr val="tx1"/>
                </a:solidFill>
                <a:latin typeface="Arial"/>
                <a:ea typeface="ＭＳ Ｐゴシック"/>
                <a:cs typeface="+mn-cs"/>
              </a:rPr>
              <a:pPr algn="r" defTabSz="903244">
                <a:lnSpc>
                  <a:spcPct val="100000"/>
                </a:lnSpc>
                <a:buNone/>
              </a:pPr>
              <a:t>21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5.1.2.2</a:t>
            </a:r>
            <a:endParaRPr lang="es-ES" noProof="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en-US" sz="800" b="0" i="0">
                <a:solidFill>
                  <a:schemeClr val="tx1"/>
                </a:solidFill>
                <a:latin typeface="Arial"/>
                <a:ea typeface="ＭＳ Ｐゴシック"/>
                <a:cs typeface="+mn-cs"/>
              </a:rPr>
              <a:pPr algn="r" defTabSz="903244">
                <a:lnSpc>
                  <a:spcPct val="100000"/>
                </a:lnSpc>
                <a:buNone/>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5.1.2.3</a:t>
            </a:r>
            <a:endParaRPr lang="es-ES" noProof="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en-US" sz="800" b="0" i="0">
                <a:solidFill>
                  <a:schemeClr val="tx1"/>
                </a:solidFill>
                <a:latin typeface="Arial"/>
                <a:ea typeface="ＭＳ Ｐゴシック"/>
                <a:cs typeface="+mn-cs"/>
              </a:rPr>
              <a:pPr algn="r" defTabSz="903244">
                <a:lnSpc>
                  <a:spcPct val="100000"/>
                </a:lnSpc>
                <a:buNone/>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5.1.2.3</a:t>
            </a:r>
            <a:endParaRPr lang="es-ES" noProof="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en-US" sz="800" b="0" i="0">
                <a:solidFill>
                  <a:schemeClr val="tx1"/>
                </a:solidFill>
                <a:latin typeface="Arial"/>
                <a:ea typeface="ＭＳ Ｐゴシック"/>
                <a:cs typeface="+mn-cs"/>
              </a:rPr>
              <a:pPr algn="r" defTabSz="903244">
                <a:lnSpc>
                  <a:spcPct val="100000"/>
                </a:lnSpc>
                <a:buNone/>
              </a:pPr>
              <a:t>24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5.1.3.1</a:t>
            </a:r>
            <a:endParaRPr lang="es-E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F6F4329-8DEA-444B-9229-A52CA4B7B899}" type="slidenum">
              <a:rPr lang="en-US" sz="800" b="0" i="0">
                <a:solidFill>
                  <a:schemeClr val="tx1"/>
                </a:solidFill>
                <a:latin typeface="Arial"/>
                <a:ea typeface="ＭＳ Ｐゴシック"/>
                <a:cs typeface="+mn-cs"/>
              </a:rPr>
              <a:pPr algn="r" defTabSz="903244">
                <a:lnSpc>
                  <a:spcPct val="100000"/>
                </a:lnSpc>
                <a:buNone/>
              </a:pPr>
              <a:t>25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5.1.3.2</a:t>
            </a:r>
            <a:endParaRPr lang="es-E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en-US" sz="800" b="0" i="0">
                <a:solidFill>
                  <a:schemeClr val="tx1"/>
                </a:solidFill>
                <a:latin typeface="Arial"/>
                <a:ea typeface="ＭＳ Ｐゴシック"/>
                <a:cs typeface="+mn-cs"/>
              </a:rPr>
              <a:pPr algn="r" defTabSz="903244">
                <a:lnSpc>
                  <a:spcPct val="100000"/>
                </a:lnSpc>
                <a:buNone/>
              </a:pPr>
              <a:t>26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a:t>
            </a:r>
            <a:r>
              <a:rPr lang="es-ES" sz="1200" b="0" i="0" baseline="0" noProof="0" dirty="0" smtClean="0">
                <a:solidFill>
                  <a:srgbClr val="000000"/>
                </a:solidFill>
                <a:latin typeface="Arial"/>
                <a:ea typeface="ＭＳ Ｐゴシック"/>
                <a:cs typeface="ＭＳ Ｐゴシック"/>
              </a:rPr>
              <a:t> 5.1.3.3</a:t>
            </a:r>
            <a:endParaRPr lang="es-E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27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5.1.3.4</a:t>
            </a:r>
            <a:endParaRPr lang="es-E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28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5.1.3.5</a:t>
            </a:r>
            <a:endParaRPr lang="es-E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29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5.1.4.1</a:t>
            </a:r>
            <a:endParaRPr lang="es-E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en-US" sz="800" b="0" i="0">
                <a:solidFill>
                  <a:schemeClr val="tx1"/>
                </a:solidFill>
                <a:latin typeface="Arial"/>
                <a:ea typeface="ＭＳ Ｐゴシック"/>
                <a:cs typeface="+mn-cs"/>
              </a:rPr>
              <a:pPr algn="r" defTabSz="903244">
                <a:lnSpc>
                  <a:spcPct val="100000"/>
                </a:lnSpc>
                <a:buNone/>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en-US" sz="800" b="0" i="0">
                <a:solidFill>
                  <a:schemeClr val="tx1"/>
                </a:solidFill>
                <a:latin typeface="Arial"/>
                <a:ea typeface="ＭＳ Ｐゴシック"/>
                <a:cs typeface="+mn-cs"/>
              </a:rPr>
              <a:pPr algn="r" defTabSz="903244">
                <a:lnSpc>
                  <a:spcPct val="100000"/>
                </a:lnSpc>
                <a:buNone/>
              </a:pPr>
              <a:t>30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5.1.4.2</a:t>
            </a:r>
            <a:endParaRPr lang="es-ES" noProof="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en-US" sz="800" b="0" i="0">
                <a:solidFill>
                  <a:schemeClr val="tx1"/>
                </a:solidFill>
                <a:latin typeface="Arial"/>
                <a:ea typeface="ＭＳ Ｐゴシック"/>
                <a:cs typeface="+mn-cs"/>
              </a:rPr>
              <a:pPr algn="r" defTabSz="903244">
                <a:lnSpc>
                  <a:spcPct val="100000"/>
                </a:lnSpc>
                <a:buNone/>
              </a:pPr>
              <a:t>31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5.1.4.2</a:t>
            </a:r>
            <a:endParaRPr lang="es-ES" noProof="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en-US" sz="800" b="0" i="0">
                <a:solidFill>
                  <a:schemeClr val="tx1"/>
                </a:solidFill>
                <a:latin typeface="Arial"/>
                <a:ea typeface="ＭＳ Ｐゴシック"/>
                <a:cs typeface="+mn-cs"/>
              </a:rPr>
              <a:pPr algn="r" defTabSz="903244">
                <a:lnSpc>
                  <a:spcPct val="100000"/>
                </a:lnSpc>
                <a:buNone/>
              </a:pPr>
              <a:t>32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5.2.1.1</a:t>
            </a:r>
            <a:endParaRPr lang="es-ES" noProof="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5.2.1.1</a:t>
            </a:r>
            <a:endParaRPr lang="es-ES" noProof="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Secciones 5.2.1.2 y 5.2.1.3</a:t>
            </a:r>
            <a:endParaRPr lang="es-ES" noProof="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36</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5.2.1.3</a:t>
            </a:r>
            <a:endParaRPr lang="es-ES" noProof="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5.2.1.3</a:t>
            </a:r>
            <a:endParaRPr lang="es-E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Secciones 5.2.1.2 y 5.2.1.3</a:t>
            </a:r>
            <a:endParaRPr lang="es-E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39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5.2.1.3</a:t>
            </a:r>
            <a:endParaRPr lang="es-E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9B772C-9A16-E444-84E4-86EFFD35BFA2}" type="slidenum">
              <a:rPr lang="en-US" sz="800" b="0" i="0">
                <a:solidFill>
                  <a:schemeClr val="tx1"/>
                </a:solidFill>
                <a:latin typeface="Arial"/>
                <a:ea typeface="ＭＳ Ｐゴシック"/>
                <a:cs typeface="+mn-cs"/>
              </a:rPr>
              <a:pPr algn="r" defTabSz="903244">
                <a:lnSpc>
                  <a:spcPct val="100000"/>
                </a:lnSpc>
                <a:buNone/>
              </a:pPr>
              <a:t>4</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s-ES" sz="1200" b="1" i="0" noProof="0" dirty="0" smtClean="0">
                <a:solidFill>
                  <a:srgbClr val="000000"/>
                </a:solidFill>
                <a:latin typeface="Arial"/>
                <a:ea typeface="ＭＳ Ｐゴシック"/>
                <a:cs typeface="ＭＳ Ｐゴシック"/>
              </a:rPr>
              <a:t>Secciones del capítulo 7</a:t>
            </a:r>
            <a:endParaRPr lang="es-ES" sz="1200" b="1" i="0" noProof="0" dirty="0">
              <a:solidFill>
                <a:srgbClr val="000000"/>
              </a:solidFill>
              <a:latin typeface="Arial"/>
              <a:ea typeface="ＭＳ Ｐゴシック"/>
              <a:cs typeface="ＭＳ Ｐゴシック"/>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40</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5.2.1.3</a:t>
            </a:r>
            <a:endParaRPr lang="es-ES" noProof="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41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5.2.1.3</a:t>
            </a:r>
            <a:endParaRPr lang="es-ES" noProof="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en-US" sz="800" b="0" i="0">
                <a:solidFill>
                  <a:schemeClr val="tx1"/>
                </a:solidFill>
                <a:latin typeface="Arial"/>
                <a:ea typeface="ＭＳ Ｐゴシック"/>
                <a:cs typeface="+mn-cs"/>
              </a:rPr>
              <a:pPr algn="r" defTabSz="903244">
                <a:lnSpc>
                  <a:spcPct val="100000"/>
                </a:lnSpc>
                <a:buNone/>
              </a:pPr>
              <a:t>42</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5.2.1.4</a:t>
            </a:r>
            <a:endParaRPr lang="es-ES" noProof="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en-US" sz="800" b="0" i="0">
                <a:solidFill>
                  <a:schemeClr val="tx1"/>
                </a:solidFill>
                <a:latin typeface="Arial"/>
                <a:ea typeface="ＭＳ Ｐゴシック"/>
                <a:cs typeface="+mn-cs"/>
              </a:rPr>
              <a:pPr algn="r" defTabSz="903244">
                <a:lnSpc>
                  <a:spcPct val="100000"/>
                </a:lnSpc>
                <a:buNone/>
              </a:pPr>
              <a:t>43</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5.2.1.5</a:t>
            </a:r>
            <a:endParaRPr lang="es-ES" noProof="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en-US" sz="800" b="0" i="0">
                <a:solidFill>
                  <a:schemeClr val="tx1"/>
                </a:solidFill>
                <a:latin typeface="Arial"/>
                <a:ea typeface="ＭＳ Ｐゴシック"/>
                <a:cs typeface="+mn-cs"/>
              </a:rPr>
              <a:pPr algn="r" defTabSz="903244">
                <a:lnSpc>
                  <a:spcPct val="100000"/>
                </a:lnSpc>
                <a:buNone/>
              </a:pPr>
              <a:t>44</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5.2.1.6</a:t>
            </a:r>
            <a:endParaRPr lang="es-ES" noProof="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en-US" sz="800" b="0" i="0">
                <a:solidFill>
                  <a:schemeClr val="tx1"/>
                </a:solidFill>
                <a:latin typeface="Arial"/>
                <a:ea typeface="ＭＳ Ｐゴシック"/>
                <a:cs typeface="+mn-cs"/>
              </a:rPr>
              <a:pPr algn="r" defTabSz="903244">
                <a:lnSpc>
                  <a:spcPct val="100000"/>
                </a:lnSpc>
                <a:buNone/>
              </a:pPr>
              <a:t>45</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5.2.2.1</a:t>
            </a:r>
            <a:endParaRPr lang="es-ES" noProof="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en-US" sz="800" b="0" i="0">
                <a:solidFill>
                  <a:schemeClr val="tx1"/>
                </a:solidFill>
                <a:latin typeface="Arial"/>
                <a:ea typeface="ＭＳ Ｐゴシック"/>
                <a:cs typeface="+mn-cs"/>
              </a:rPr>
              <a:pPr algn="r" defTabSz="903244">
                <a:lnSpc>
                  <a:spcPct val="100000"/>
                </a:lnSpc>
                <a:buNone/>
              </a:pPr>
              <a:t>46</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5.2.2.2</a:t>
            </a:r>
            <a:endParaRPr lang="es-ES" noProof="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47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48</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5.3.1.1</a:t>
            </a:r>
            <a:endParaRPr lang="es-ES" noProof="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49</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5.3.1.2</a:t>
            </a:r>
            <a:endParaRPr lang="es-E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B1B342-4B32-8940-826C-EA0F09B86D16}" type="slidenum">
              <a:rPr lang="en-US" sz="800" b="0" i="0">
                <a:solidFill>
                  <a:schemeClr val="tx1"/>
                </a:solidFill>
                <a:latin typeface="Arial"/>
                <a:ea typeface="ＭＳ Ｐゴシック"/>
                <a:cs typeface="+mn-cs"/>
              </a:rPr>
              <a:pPr algn="r" defTabSz="903244">
                <a:lnSpc>
                  <a:spcPct val="100000"/>
                </a:lnSpc>
                <a:buNone/>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50</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5.3.1.2</a:t>
            </a:r>
            <a:endParaRPr lang="es-ES" noProof="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en-US" sz="800" b="0" i="0">
                <a:solidFill>
                  <a:schemeClr val="tx1"/>
                </a:solidFill>
                <a:latin typeface="Arial"/>
                <a:ea typeface="ＭＳ Ｐゴシック"/>
                <a:cs typeface="+mn-cs"/>
              </a:rPr>
              <a:pPr algn="r" defTabSz="903244">
                <a:lnSpc>
                  <a:spcPct val="100000"/>
                </a:lnSpc>
                <a:buNone/>
              </a:pPr>
              <a:t>51</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5.3.1.3</a:t>
            </a:r>
            <a:endParaRPr lang="es-ES" noProof="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en-US" sz="800" b="0" i="0">
                <a:solidFill>
                  <a:schemeClr val="tx1"/>
                </a:solidFill>
                <a:latin typeface="Arial"/>
                <a:ea typeface="ＭＳ Ｐゴシック"/>
                <a:cs typeface="+mn-cs"/>
              </a:rPr>
              <a:pPr algn="r" defTabSz="903244">
                <a:lnSpc>
                  <a:spcPct val="100000"/>
                </a:lnSpc>
                <a:buNone/>
              </a:pPr>
              <a:t>52</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5.3.1.4</a:t>
            </a:r>
            <a:endParaRPr lang="es-ES" noProof="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en-US" sz="800" b="0" i="0">
                <a:solidFill>
                  <a:schemeClr val="tx1"/>
                </a:solidFill>
                <a:latin typeface="Arial"/>
                <a:ea typeface="ＭＳ Ｐゴシック"/>
                <a:cs typeface="+mn-cs"/>
              </a:rPr>
              <a:pPr algn="r" defTabSz="903244">
                <a:lnSpc>
                  <a:spcPct val="100000"/>
                </a:lnSpc>
                <a:buNone/>
              </a:pPr>
              <a:t>53</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a:t>
            </a:r>
            <a:r>
              <a:rPr lang="es-ES" sz="1200" b="0" i="0" baseline="0" noProof="0" dirty="0" smtClean="0">
                <a:solidFill>
                  <a:srgbClr val="000000"/>
                </a:solidFill>
                <a:latin typeface="Arial"/>
                <a:ea typeface="ＭＳ Ｐゴシック"/>
                <a:cs typeface="ＭＳ Ｐゴシック"/>
              </a:rPr>
              <a:t> 5.3.1.5</a:t>
            </a:r>
            <a:endParaRPr lang="es-ES" noProof="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en-US" sz="800" b="0" i="0">
                <a:solidFill>
                  <a:schemeClr val="tx1"/>
                </a:solidFill>
                <a:latin typeface="Arial"/>
                <a:ea typeface="ＭＳ Ｐゴシック"/>
                <a:cs typeface="+mn-cs"/>
              </a:rPr>
              <a:pPr algn="r" defTabSz="903244">
                <a:lnSpc>
                  <a:spcPct val="100000"/>
                </a:lnSpc>
                <a:buNone/>
              </a:pPr>
              <a:t>54</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a:t>
            </a:r>
            <a:r>
              <a:rPr lang="es-ES" sz="1200" b="0" i="0" baseline="0" noProof="0" dirty="0" smtClean="0">
                <a:solidFill>
                  <a:srgbClr val="000000"/>
                </a:solidFill>
                <a:latin typeface="Arial"/>
                <a:ea typeface="ＭＳ Ｐゴシック"/>
                <a:cs typeface="ＭＳ Ｐゴシック"/>
              </a:rPr>
              <a:t> 5.3.1.6</a:t>
            </a:r>
            <a:endParaRPr lang="es-ES" noProof="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55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Sección 5.3.1.8</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56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5.3.2.1.</a:t>
            </a:r>
          </a:p>
          <a:p>
            <a:pPr marL="112746" indent="-112746" algn="l" defTabSz="1020745">
              <a:lnSpc>
                <a:spcPct val="80000"/>
              </a:lnSpc>
              <a:buNone/>
            </a:pPr>
            <a:endParaRPr lang="es-ES" noProof="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57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5.3.2.1.</a:t>
            </a:r>
          </a:p>
          <a:p>
            <a:pPr marL="112746" indent="-112746" algn="l" defTabSz="1020745">
              <a:lnSpc>
                <a:spcPct val="80000"/>
              </a:lnSpc>
              <a:buNone/>
            </a:pPr>
            <a:endParaRPr lang="es-ES" noProof="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58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5.3.2.2</a:t>
            </a:r>
          </a:p>
          <a:p>
            <a:pPr marL="112746" indent="-112746" algn="l" defTabSz="1020745">
              <a:lnSpc>
                <a:spcPct val="80000"/>
              </a:lnSpc>
              <a:buNone/>
            </a:pPr>
            <a:endParaRPr lang="es-ES" noProof="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59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5.3.3.1</a:t>
            </a:r>
          </a:p>
          <a:p>
            <a:pPr marL="112746" indent="-112746" algn="l" defTabSz="1020745">
              <a:lnSpc>
                <a:spcPct val="80000"/>
              </a:lnSpc>
              <a:buNone/>
            </a:pPr>
            <a:endParaRPr lang="es-E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5.1.1.1</a:t>
            </a:r>
            <a:endParaRPr lang="es-ES" noProof="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5.3.3.2</a:t>
            </a:r>
          </a:p>
          <a:p>
            <a:pPr marL="112746" indent="-112746" algn="l" defTabSz="1020745">
              <a:lnSpc>
                <a:spcPct val="80000"/>
              </a:lnSpc>
              <a:buNone/>
            </a:pPr>
            <a:endParaRPr lang="es-ES" noProof="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5.3.3.2</a:t>
            </a:r>
          </a:p>
          <a:p>
            <a:pPr marL="112746" indent="-112746" algn="l" defTabSz="1020745">
              <a:lnSpc>
                <a:spcPct val="80000"/>
              </a:lnSpc>
              <a:buNone/>
            </a:pPr>
            <a:endParaRPr lang="es-ES" noProof="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5.3.3.3</a:t>
            </a:r>
          </a:p>
          <a:p>
            <a:pPr marL="112746" indent="-112746" algn="l" defTabSz="1020745">
              <a:lnSpc>
                <a:spcPct val="80000"/>
              </a:lnSpc>
              <a:buNone/>
            </a:pPr>
            <a:endParaRPr lang="es-ES" noProof="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5.3.3.4</a:t>
            </a:r>
          </a:p>
          <a:p>
            <a:pPr marL="112746" indent="-112746" algn="l" defTabSz="1020745">
              <a:lnSpc>
                <a:spcPct val="80000"/>
              </a:lnSpc>
              <a:buNone/>
            </a:pPr>
            <a:endParaRPr lang="es-ES" noProof="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5.4</a:t>
            </a:r>
          </a:p>
          <a:p>
            <a:pPr marL="112746" indent="-112746" algn="l" defTabSz="1020745">
              <a:lnSpc>
                <a:spcPct val="80000"/>
              </a:lnSpc>
              <a:buNone/>
            </a:pPr>
            <a:endParaRPr lang="es-ES" noProof="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5.4</a:t>
            </a:r>
          </a:p>
          <a:p>
            <a:pPr marL="112746" indent="-112746" algn="l" defTabSz="1020745">
              <a:lnSpc>
                <a:spcPct val="80000"/>
              </a:lnSpc>
              <a:buNone/>
            </a:pPr>
            <a:endParaRPr lang="es-ES" noProof="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66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5.4</a:t>
            </a:r>
          </a:p>
          <a:p>
            <a:pPr marL="112746" indent="-112746" algn="l" defTabSz="1020745">
              <a:lnSpc>
                <a:spcPct val="80000"/>
              </a:lnSpc>
              <a:buNone/>
            </a:pPr>
            <a:endParaRPr lang="es-E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5.1.1.1</a:t>
            </a:r>
            <a:endParaRPr lang="es-E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5.1.1.1</a:t>
            </a:r>
            <a:endParaRPr lang="es-E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en-US" sz="800" b="0" i="0">
                <a:solidFill>
                  <a:schemeClr val="tx1"/>
                </a:solidFill>
                <a:latin typeface="Arial"/>
                <a:ea typeface="ＭＳ Ｐゴシック"/>
                <a:cs typeface="+mn-cs"/>
              </a:rPr>
              <a:pPr algn="r" defTabSz="903244">
                <a:lnSpc>
                  <a:spcPct val="100000"/>
                </a:lnSpc>
                <a:buNone/>
              </a:pPr>
              <a:t>9</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es-ES" sz="1200" b="0" i="0" noProof="0" dirty="0" smtClean="0">
                <a:solidFill>
                  <a:srgbClr val="000000"/>
                </a:solidFill>
                <a:latin typeface="Arial"/>
                <a:ea typeface="ＭＳ Ｐゴシック"/>
                <a:cs typeface="ＭＳ Ｐゴシック"/>
              </a:rPr>
              <a:t>Sección 5.1.1.2</a:t>
            </a:r>
            <a:endParaRPr lang="es-ES" noProof="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ＭＳ Ｐゴシック"/>
                <a:cs typeface="ＭＳ Ｐゴシック"/>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ＭＳ Ｐゴシック"/>
                <a:cs typeface="ＭＳ Ｐゴシック"/>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ITE PC v4.1</a:t>
            </a:r>
          </a:p>
          <a:p>
            <a:pPr algn="l" defTabSz="814365">
              <a:lnSpc>
                <a:spcPct val="100000"/>
              </a:lnSpc>
              <a:buNone/>
            </a:pPr>
            <a:r>
              <a:rPr lang="en-US" sz="700" b="0" i="0">
                <a:solidFill>
                  <a:srgbClr val="D3D3D3"/>
                </a:solidFill>
                <a:latin typeface="Arial"/>
                <a:ea typeface="ＭＳ Ｐゴシック"/>
                <a:cs typeface="ＭＳ Ｐゴシック"/>
              </a:rPr>
              <a:t>Capítulo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7FBAF0-BCF5-8741-945F-3C6763791038}"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3316126" y="6670529"/>
            <a:ext cx="2575166"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s-ES" sz="700" b="0" i="0" noProof="1" smtClean="0">
                <a:solidFill>
                  <a:srgbClr val="D3D3D3"/>
                </a:solidFill>
                <a:latin typeface="Arial"/>
                <a:ea typeface="ＭＳ Ｐゴシック"/>
                <a:cs typeface="ＭＳ Ｐゴシック"/>
              </a:rPr>
              <a:t>© 2008 Cisco Systems, Inc. Todos los derechos reservados.</a:t>
            </a:r>
            <a:endParaRPr lang="es-ES" sz="700" b="0" i="0" noProof="1">
              <a:solidFill>
                <a:srgbClr val="D3D3D3"/>
              </a:solidFill>
              <a:latin typeface="Arial"/>
              <a:ea typeface="ＭＳ Ｐゴシック"/>
              <a:cs typeface="ＭＳ Ｐゴシック"/>
            </a:endParaRPr>
          </a:p>
        </p:txBody>
      </p:sp>
      <p:sp>
        <p:nvSpPr>
          <p:cNvPr id="6" name="Rectangle 279"/>
          <p:cNvSpPr>
            <a:spLocks noChangeArrowheads="1"/>
          </p:cNvSpPr>
          <p:nvPr/>
        </p:nvSpPr>
        <p:spPr bwMode="auto">
          <a:xfrm>
            <a:off x="6268026" y="6670529"/>
            <a:ext cx="1505962"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s-ES" sz="700" b="0" i="0" noProof="1" smtClean="0">
                <a:solidFill>
                  <a:srgbClr val="D3D3D3"/>
                </a:solidFill>
                <a:latin typeface="Arial"/>
                <a:ea typeface="ＭＳ Ｐゴシック"/>
                <a:cs typeface="ＭＳ Ｐゴシック"/>
              </a:rPr>
              <a:t>Información confidencial de Cisco</a:t>
            </a:r>
            <a:endParaRPr lang="es-ES" sz="700" b="0" i="0" noProof="1">
              <a:solidFill>
                <a:srgbClr val="D3D3D3"/>
              </a:solidFill>
              <a:latin typeface="Arial"/>
              <a:ea typeface="ＭＳ Ｐゴシック"/>
              <a:cs typeface="ＭＳ Ｐゴシック"/>
            </a:endParaRP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s-ES" sz="700" b="0" i="0" noProof="1" smtClean="0">
                <a:solidFill>
                  <a:srgbClr val="D3D3D3"/>
                </a:solidFill>
                <a:latin typeface="Arial"/>
                <a:ea typeface="ＭＳ Ｐゴシック"/>
                <a:cs typeface="ＭＳ Ｐゴシック"/>
              </a:rPr>
              <a:t>Presentation_ID</a:t>
            </a:r>
            <a:endParaRPr lang="es-ES" sz="700" b="0" i="0" noProof="1">
              <a:solidFill>
                <a:srgbClr val="D3D3D3"/>
              </a:solidFill>
              <a:latin typeface="Arial"/>
              <a:ea typeface="ＭＳ Ｐゴシック"/>
              <a:cs typeface="ＭＳ Ｐゴシック"/>
            </a:endParaRP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es-ES" sz="1000" b="0" i="0" noProof="1" smtClean="0">
                <a:solidFill>
                  <a:srgbClr val="D3D3D3"/>
                </a:solidFill>
                <a:latin typeface="Arial"/>
                <a:ea typeface="ＭＳ Ｐゴシック"/>
                <a:cs typeface="ＭＳ Ｐゴシック"/>
              </a:rPr>
              <a:pPr algn="r" defTabSz="814365">
                <a:lnSpc>
                  <a:spcPct val="100000"/>
                </a:lnSpc>
                <a:buNone/>
              </a:pPr>
              <a:t>‹#›</a:t>
            </a:fld>
            <a:endParaRPr lang="es-ES" sz="1000" noProof="1">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s-ES" noProof="1" smtClean="0"/>
              <a:t>Click to edit Master title style</a:t>
            </a:r>
            <a:endParaRPr lang="es-ES" noProof="1"/>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s-ES" noProof="1" smtClean="0"/>
              <a:t>Click to edit Master subtitle style</a:t>
            </a:r>
            <a:endParaRPr lang="es-ES" noProof="1"/>
          </a:p>
        </p:txBody>
      </p:sp>
    </p:spTree>
    <p:extLst>
      <p:ext uri="{BB962C8B-B14F-4D97-AF65-F5344CB8AC3E}">
        <p14:creationId xmlns:p14="http://schemas.microsoft.com/office/powerpoint/2010/main" xmlns=""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ITE PC v4.1</a:t>
            </a:r>
          </a:p>
          <a:p>
            <a:pPr algn="l" defTabSz="814365">
              <a:lnSpc>
                <a:spcPct val="100000"/>
              </a:lnSpc>
              <a:buNone/>
            </a:pPr>
            <a:r>
              <a:rPr lang="en-US" sz="700" b="0" i="0">
                <a:solidFill>
                  <a:srgbClr val="D3D3D3"/>
                </a:solidFill>
                <a:latin typeface="Arial"/>
                <a:ea typeface="ＭＳ Ｐゴシック"/>
                <a:cs typeface="ＭＳ Ｐゴシック"/>
              </a:rPr>
              <a:t>Capítulo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28856D66-2D7E-BA44-8BF8-F720D8CAD36C}"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ＭＳ Ｐゴシック"/>
                <a:cs typeface="ＭＳ Ｐゴシック"/>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ＭＳ Ｐゴシック"/>
                <a:cs typeface="ＭＳ Ｐゴシック"/>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s-ES" noProof="1" smtClean="0"/>
              <a:t>Slide Title</a:t>
            </a:r>
            <a:endParaRPr lang="es-ES" noProof="1"/>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s-ES" sz="700" b="0" i="0" noProof="1" smtClean="0">
                <a:solidFill>
                  <a:srgbClr val="D3D3D3"/>
                </a:solidFill>
                <a:latin typeface="Arial"/>
                <a:ea typeface="ＭＳ Ｐゴシック"/>
                <a:cs typeface="ＭＳ Ｐゴシック"/>
              </a:rPr>
              <a:t>Presentation_ID</a:t>
            </a:r>
            <a:endParaRPr lang="es-ES" sz="700" b="0" i="0" noProof="1">
              <a:solidFill>
                <a:srgbClr val="D3D3D3"/>
              </a:solidFill>
              <a:latin typeface="Arial"/>
              <a:ea typeface="ＭＳ Ｐゴシック"/>
              <a:cs typeface="ＭＳ Ｐゴシック"/>
            </a:endParaRP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6084AB3D-AE30-934E-B0BC-A74C2CCEE444}" type="slidenum">
              <a:rPr lang="es-ES" sz="1000" b="0" i="0" noProof="1" smtClean="0">
                <a:solidFill>
                  <a:srgbClr val="D3D3D3"/>
                </a:solidFill>
                <a:latin typeface="Arial"/>
                <a:ea typeface="ＭＳ Ｐゴシック"/>
                <a:cs typeface="ＭＳ Ｐゴシック"/>
              </a:rPr>
              <a:pPr algn="r" defTabSz="814365">
                <a:lnSpc>
                  <a:spcPct val="100000"/>
                </a:lnSpc>
                <a:buNone/>
              </a:pPr>
              <a:t>‹#›</a:t>
            </a:fld>
            <a:endParaRPr lang="es-ES" sz="1000" noProof="1">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s-ES" noProof="1" smtClean="0"/>
              <a:t>Body Text</a:t>
            </a:r>
          </a:p>
          <a:p>
            <a:pPr lvl="1"/>
            <a:r>
              <a:rPr lang="es-ES" noProof="1" smtClean="0"/>
              <a:t>Second Level</a:t>
            </a:r>
          </a:p>
          <a:p>
            <a:pPr lvl="2"/>
            <a:r>
              <a:rPr lang="es-ES" noProof="1" smtClean="0"/>
              <a:t>Third Level</a:t>
            </a:r>
          </a:p>
          <a:p>
            <a:pPr lvl="3"/>
            <a:r>
              <a:rPr lang="es-ES" noProof="1" smtClean="0"/>
              <a:t>Fourth Level</a:t>
            </a:r>
          </a:p>
          <a:p>
            <a:pPr lvl="4"/>
            <a:r>
              <a:rPr lang="es-ES" noProof="1" smtClean="0"/>
              <a:t>Fifth Level</a:t>
            </a:r>
            <a:endParaRPr lang="es-ES" noProof="1"/>
          </a:p>
        </p:txBody>
      </p:sp>
      <p:sp>
        <p:nvSpPr>
          <p:cNvPr id="3078" name="Rectangle 6312"/>
          <p:cNvSpPr>
            <a:spLocks noChangeArrowheads="1"/>
          </p:cNvSpPr>
          <p:nvPr/>
        </p:nvSpPr>
        <p:spPr bwMode="auto">
          <a:xfrm>
            <a:off x="3316126" y="6670529"/>
            <a:ext cx="2575166"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s-ES" sz="700" b="0" i="0" noProof="1" smtClean="0">
                <a:solidFill>
                  <a:srgbClr val="D3D3D3"/>
                </a:solidFill>
                <a:latin typeface="Arial"/>
                <a:ea typeface="ＭＳ Ｐゴシック"/>
                <a:cs typeface="ＭＳ Ｐゴシック"/>
              </a:rPr>
              <a:t>© 2008 Cisco Systems, Inc. Todos los derechos reservados.</a:t>
            </a:r>
            <a:endParaRPr lang="es-ES" sz="700" b="0" i="0" noProof="1">
              <a:solidFill>
                <a:srgbClr val="D3D3D3"/>
              </a:solidFill>
              <a:latin typeface="Arial"/>
              <a:ea typeface="ＭＳ Ｐゴシック"/>
              <a:cs typeface="ＭＳ Ｐゴシック"/>
            </a:endParaRPr>
          </a:p>
        </p:txBody>
      </p:sp>
      <p:sp>
        <p:nvSpPr>
          <p:cNvPr id="3079" name="Rectangle 6313"/>
          <p:cNvSpPr>
            <a:spLocks noChangeArrowheads="1"/>
          </p:cNvSpPr>
          <p:nvPr/>
        </p:nvSpPr>
        <p:spPr bwMode="auto">
          <a:xfrm>
            <a:off x="6268026" y="6670529"/>
            <a:ext cx="1505962"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s-ES" sz="700" b="0" i="0" noProof="1" smtClean="0">
                <a:solidFill>
                  <a:srgbClr val="D3D3D3"/>
                </a:solidFill>
                <a:latin typeface="Arial"/>
                <a:ea typeface="ＭＳ Ｐゴシック"/>
                <a:cs typeface="ＭＳ Ｐゴシック"/>
              </a:rPr>
              <a:t>Información confidencial de Cisco</a:t>
            </a:r>
            <a:endParaRPr lang="es-ES" sz="700" b="0" i="0" noProof="1">
              <a:solidFill>
                <a:srgbClr val="D3D3D3"/>
              </a:solidFill>
              <a:latin typeface="Arial"/>
              <a:ea typeface="ＭＳ Ｐゴシック"/>
              <a:cs typeface="ＭＳ Ｐゴシック"/>
            </a:endParaRP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noProof="1" smtClean="0">
                <a:solidFill>
                  <a:srgbClr val="FFFFFF"/>
                </a:solidFill>
                <a:latin typeface="Arial"/>
                <a:ea typeface="ＭＳ Ｐゴシック"/>
                <a:cs typeface="ＭＳ Ｐゴシック"/>
              </a:rPr>
              <a:t>Capítulo 5:</a:t>
            </a:r>
            <a:br>
              <a:rPr lang="es-ES" sz="2800" b="0" i="0" noProof="1" smtClean="0">
                <a:solidFill>
                  <a:srgbClr val="FFFFFF"/>
                </a:solidFill>
                <a:latin typeface="Arial"/>
                <a:ea typeface="ＭＳ Ｐゴシック"/>
                <a:cs typeface="ＭＳ Ｐゴシック"/>
              </a:rPr>
            </a:br>
            <a:r>
              <a:rPr lang="es-ES" sz="2800" b="0" i="0" noProof="1" smtClean="0">
                <a:solidFill>
                  <a:srgbClr val="FFFFFF"/>
                </a:solidFill>
                <a:latin typeface="Arial"/>
                <a:ea typeface="ＭＳ Ｐゴシック"/>
                <a:cs typeface="ＭＳ Ｐゴシック"/>
              </a:rPr>
              <a:t>Ethernet</a:t>
            </a:r>
            <a:endParaRPr lang="es-ES" sz="2800" noProof="1">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es-ES" sz="2400" b="1" i="0" noProof="1" smtClean="0">
                <a:solidFill>
                  <a:srgbClr val="000000"/>
                </a:solidFill>
                <a:latin typeface="Arial"/>
              </a:rPr>
              <a:t>Introducción a redes</a:t>
            </a:r>
            <a:endParaRPr lang="es-ES" sz="2400" noProof="1">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Subcapa MAC</a:t>
            </a:r>
            <a:endParaRPr lang="es-ES" noProof="1">
              <a:latin typeface="Arial" charset="0"/>
            </a:endParaRPr>
          </a:p>
        </p:txBody>
      </p:sp>
      <p:sp>
        <p:nvSpPr>
          <p:cNvPr id="3" name="Rectangle 2"/>
          <p:cNvSpPr/>
          <p:nvPr/>
        </p:nvSpPr>
        <p:spPr>
          <a:xfrm>
            <a:off x="246742" y="1320799"/>
            <a:ext cx="8621485" cy="5367623"/>
          </a:xfrm>
          <a:prstGeom prst="rect">
            <a:avLst/>
          </a:prstGeom>
        </p:spPr>
        <p:txBody>
          <a:bodyPr wrap="square">
            <a:spAutoFit/>
          </a:bodyPr>
          <a:lstStyle/>
          <a:p>
            <a:pPr algn="l">
              <a:buNone/>
            </a:pPr>
            <a:r>
              <a:rPr lang="es-ES" sz="2400" b="1" i="0" noProof="1" smtClean="0">
                <a:solidFill>
                  <a:schemeClr val="tx1"/>
                </a:solidFill>
                <a:latin typeface="Arial"/>
                <a:ea typeface="ＭＳ Ｐゴシック"/>
                <a:cs typeface="ＭＳ Ｐゴシック"/>
              </a:rPr>
              <a:t>Encapsulación de datos</a:t>
            </a:r>
            <a:endParaRPr lang="es-ES" noProof="1" smtClean="0">
              <a:latin typeface="+mn-lt"/>
            </a:endParaRP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Armado de la trama antes de la transmisión y desarmado de la trama en el momento en que se la recibe.</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La capa MAC agrega un encabezado y un tráiler a la PDU de la capa de red.</a:t>
            </a:r>
          </a:p>
          <a:p>
            <a:pPr algn="l">
              <a:buNone/>
            </a:pPr>
            <a:endParaRPr lang="es-ES" b="1" noProof="1" smtClean="0">
              <a:latin typeface="+mn-lt"/>
            </a:endParaRPr>
          </a:p>
          <a:p>
            <a:pPr algn="l">
              <a:buNone/>
            </a:pPr>
            <a:r>
              <a:rPr lang="es-ES" sz="2400" b="1" i="0" noProof="1" smtClean="0">
                <a:solidFill>
                  <a:schemeClr val="tx1"/>
                </a:solidFill>
                <a:latin typeface="Arial"/>
                <a:ea typeface="ＭＳ Ｐゴシック"/>
                <a:cs typeface="ＭＳ Ｐゴシック"/>
              </a:rPr>
              <a:t>Proporciona tres funciones principales:</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Delimitación de tramas: identifica un grupo de bits que componen una trama; sincronización entre los nodos emisor y receptor.</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Direccionamiento: cada encabezado Ethernet que se agrega a la trama contiene la dirección física (dirección MAC) que permite que la trama se entregue a un nodo de destino.</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Detección de errores: cada trama de Ethernet contiene un tráiler con una comprobación de redundancia cíclica (CRC) del contenido de la trama.</a:t>
            </a:r>
            <a:endParaRPr lang="es-ES" sz="2000" b="0" i="0" noProof="1">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226922884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Subcapa MAC</a:t>
            </a:r>
            <a:endParaRPr lang="es-ES" noProof="1">
              <a:latin typeface="Arial" charset="0"/>
            </a:endParaRPr>
          </a:p>
        </p:txBody>
      </p:sp>
      <p:sp>
        <p:nvSpPr>
          <p:cNvPr id="2" name="Rectangle 1"/>
          <p:cNvSpPr/>
          <p:nvPr/>
        </p:nvSpPr>
        <p:spPr>
          <a:xfrm>
            <a:off x="203200" y="1551744"/>
            <a:ext cx="8606969" cy="3379387"/>
          </a:xfrm>
          <a:prstGeom prst="rect">
            <a:avLst/>
          </a:prstGeom>
        </p:spPr>
        <p:txBody>
          <a:bodyPr wrap="square">
            <a:spAutoFit/>
          </a:bodyPr>
          <a:lstStyle/>
          <a:p>
            <a:pPr algn="l">
              <a:buNone/>
            </a:pPr>
            <a:r>
              <a:rPr lang="es-ES" sz="2400" b="1" i="0" noProof="1" smtClean="0">
                <a:solidFill>
                  <a:schemeClr val="tx1"/>
                </a:solidFill>
                <a:latin typeface="Arial"/>
                <a:ea typeface="ＭＳ Ｐゴシック"/>
                <a:cs typeface="ＭＳ Ｐゴシック"/>
              </a:rPr>
              <a:t>Control de acceso al medio</a:t>
            </a:r>
            <a:endParaRPr lang="es-ES" noProof="1" smtClean="0"/>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Responsable de la ubicación y la remoción de tramas en los medios.</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Se comunica directamente con la capa física.</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Si hay varios dispositivos en un único medio que intentan reenviar datos simultáneamente, los datos colisionan, lo que provoca que estos se dañen y no se puedan utilizar.</a:t>
            </a:r>
          </a:p>
          <a:p>
            <a:pPr marL="461955" indent="-342900" algn="l" defTabSz="814365">
              <a:lnSpc>
                <a:spcPct val="95000"/>
              </a:lnSpc>
              <a:spcBef>
                <a:spcPct val="50000"/>
              </a:spcBef>
              <a:buClr>
                <a:srgbClr val="708CA1"/>
              </a:buClr>
              <a:buFont typeface="Arial"/>
              <a:buChar char="•"/>
            </a:pPr>
            <a:r>
              <a:rPr lang="es-ES" sz="2000" b="0" i="0" noProof="1" smtClean="0">
                <a:solidFill>
                  <a:schemeClr val="tx1"/>
                </a:solidFill>
                <a:latin typeface="Arial"/>
                <a:ea typeface="ＭＳ Ｐゴシック"/>
                <a:cs typeface="ＭＳ Ｐゴシック"/>
              </a:rPr>
              <a:t>Ethernet proporciona un método para controlar la forma en que los nodos comparten el acceso mediante el uso de una tecnología de acceso múltiple por detección de portadora (CSMA).</a:t>
            </a:r>
            <a:endParaRPr lang="es-ES" sz="2000" b="0" i="0" noProof="1">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16609721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Control de acceso al medio</a:t>
            </a:r>
            <a:endParaRPr lang="es-ES" noProof="1">
              <a:latin typeface="Arial" charset="0"/>
            </a:endParaRPr>
          </a:p>
        </p:txBody>
      </p:sp>
      <p:sp>
        <p:nvSpPr>
          <p:cNvPr id="2" name="Content Placeholder 1"/>
          <p:cNvSpPr>
            <a:spLocks noGrp="1"/>
          </p:cNvSpPr>
          <p:nvPr>
            <p:ph idx="1"/>
          </p:nvPr>
        </p:nvSpPr>
        <p:spPr>
          <a:xfrm>
            <a:off x="155052" y="1528536"/>
            <a:ext cx="8733677" cy="4608080"/>
          </a:xfrm>
        </p:spPr>
        <p:txBody>
          <a:bodyPr/>
          <a:lstStyle/>
          <a:p>
            <a:pPr marL="0" indent="0" algn="l" defTabSz="814365">
              <a:spcBef>
                <a:spcPct val="50000"/>
              </a:spcBef>
              <a:spcAft>
                <a:spcPct val="0"/>
              </a:spcAft>
              <a:buNone/>
            </a:pPr>
            <a:r>
              <a:rPr lang="es-ES" sz="2400" b="1" i="0" noProof="1" smtClean="0">
                <a:solidFill>
                  <a:srgbClr val="000000"/>
                </a:solidFill>
                <a:latin typeface="Arial"/>
                <a:ea typeface="ＭＳ Ｐゴシック"/>
                <a:cs typeface="ＭＳ Ｐゴシック"/>
              </a:rPr>
              <a:t>Proceso de acceso múltiple por detección de portadora (CSMA)  </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En primera instancia, se utiliza para detectar si los medios transportan una señal. </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Si no se detecta una señal portadora, el dispositivo transmite sus datos.</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Si dos dispositivos transmiten al mismo tiempo, se produce una colisión de datos.</a:t>
            </a:r>
            <a:endParaRPr lang="es-ES" noProof="1" smtClean="0"/>
          </a:p>
          <a:p>
            <a:pPr marL="457200" lvl="1" indent="0" algn="l" defTabSz="814365">
              <a:spcBef>
                <a:spcPct val="35000"/>
              </a:spcBef>
              <a:spcAft>
                <a:spcPct val="0"/>
              </a:spcAft>
              <a:buNone/>
            </a:pPr>
            <a:endParaRPr lang="es-ES" noProof="1"/>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Funcionamiento de Ethernet</a:t>
            </a:r>
            <a:r>
              <a:rPr lang="es-ES" sz="3200" b="1" i="0" smtClean="0">
                <a:solidFill>
                  <a:srgbClr val="708CA1"/>
                </a:solidFill>
                <a:latin typeface="Arial"/>
                <a:ea typeface="ＭＳ Ｐゴシック"/>
                <a:cs typeface="ＭＳ Ｐゴシック"/>
              </a:rPr>
              <a:t/>
            </a:r>
            <a:br>
              <a:rPr lang="es-ES" sz="32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Control de acceso al medio</a:t>
            </a:r>
            <a:endParaRPr lang="es-ES">
              <a:latin typeface="Arial" charset="0"/>
            </a:endParaRPr>
          </a:p>
        </p:txBody>
      </p:sp>
      <p:pic>
        <p:nvPicPr>
          <p:cNvPr id="3074" name="Picture 2"/>
          <p:cNvPicPr>
            <a:picLocks noChangeAspect="1" noChangeArrowheads="1"/>
          </p:cNvPicPr>
          <p:nvPr/>
        </p:nvPicPr>
        <p:blipFill>
          <a:blip r:embed="rId3" cstate="print"/>
          <a:srcRect l="1073"/>
          <a:stretch>
            <a:fillRect/>
          </a:stretch>
        </p:blipFill>
        <p:spPr bwMode="auto">
          <a:xfrm>
            <a:off x="1625600" y="1435081"/>
            <a:ext cx="6081486" cy="51397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328360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Control de acceso al medio</a:t>
            </a:r>
            <a:endParaRPr lang="es-ES" noProof="1">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20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Los dos métodos comúnmente utilizados son:</a:t>
            </a:r>
          </a:p>
          <a:p>
            <a:pPr marL="0" indent="0" algn="l" defTabSz="814365">
              <a:spcBef>
                <a:spcPct val="50000"/>
              </a:spcBef>
              <a:spcAft>
                <a:spcPct val="0"/>
              </a:spcAft>
              <a:buNone/>
            </a:pPr>
            <a:r>
              <a:rPr lang="es-ES" sz="2400" b="1" i="0" noProof="1" smtClean="0">
                <a:solidFill>
                  <a:srgbClr val="000000"/>
                </a:solidFill>
                <a:latin typeface="Arial"/>
                <a:ea typeface="ＭＳ Ｐゴシック"/>
                <a:cs typeface="ＭＳ Ｐゴシック"/>
              </a:rPr>
              <a:t>CSMA/Detección de colisión</a:t>
            </a:r>
            <a:endParaRPr lang="es-ES" noProof="1" smtClean="0"/>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El dispositivo controla los medios para detectar la presencia de una señal de datos.</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Si no hay una señal de datos, lo que indica que el medio está libre, el dispositivo transmite los datos.</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Si luego se detectan señales que muestran que otro dispositivo estaba transmitiendo al mismo tiempo, todos los dispositivos dejan de enviar y vuelven a intentarlo más tarde.</a:t>
            </a:r>
            <a:endParaRPr lang="es-ES" sz="2000" noProof="1" smtClean="0"/>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Si bien las redes Ethernet se diseñan con tecnología CSMA/CD, con los dispositivos intermediarios actuales no se producen colisiones y los procesos utilizados por CSMA/CD son realmente innecesarios.</a:t>
            </a:r>
            <a:endParaRPr lang="es-ES" sz="2000" noProof="1" smtClean="0"/>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Todavía se deben tener en cuenta las colisiones en conexiones inalámbricas en entornos LAN.</a:t>
            </a:r>
            <a:endParaRPr lang="es-ES" sz="2000" noProof="1"/>
          </a:p>
        </p:txBody>
      </p:sp>
    </p:spTree>
    <p:extLst>
      <p:ext uri="{BB962C8B-B14F-4D97-AF65-F5344CB8AC3E}">
        <p14:creationId xmlns:p14="http://schemas.microsoft.com/office/powerpoint/2010/main" xmlns="" val="288301532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Control de acceso al medio</a:t>
            </a:r>
            <a:endParaRPr lang="es-ES" noProof="1">
              <a:latin typeface="Arial" charset="0"/>
            </a:endParaRPr>
          </a:p>
        </p:txBody>
      </p:sp>
      <p:sp>
        <p:nvSpPr>
          <p:cNvPr id="2" name="Content Placeholder 1"/>
          <p:cNvSpPr>
            <a:spLocks noGrp="1"/>
          </p:cNvSpPr>
          <p:nvPr>
            <p:ph idx="1"/>
          </p:nvPr>
        </p:nvSpPr>
        <p:spPr>
          <a:xfrm>
            <a:off x="155052" y="1335950"/>
            <a:ext cx="8855598" cy="5086416"/>
          </a:xfrm>
        </p:spPr>
        <p:txBody>
          <a:bodyPr/>
          <a:lstStyle/>
          <a:p>
            <a:pPr marL="320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Los dos métodos comúnmente utilizados son:</a:t>
            </a:r>
          </a:p>
          <a:p>
            <a:pPr marL="3200" indent="0" algn="l" defTabSz="814365">
              <a:spcBef>
                <a:spcPct val="50000"/>
              </a:spcBef>
              <a:spcAft>
                <a:spcPct val="0"/>
              </a:spcAft>
              <a:buNone/>
            </a:pPr>
            <a:r>
              <a:rPr lang="es-ES" sz="2400" b="1" i="0" noProof="1" smtClean="0">
                <a:solidFill>
                  <a:srgbClr val="000000"/>
                </a:solidFill>
                <a:latin typeface="Arial"/>
                <a:ea typeface="ＭＳ Ｐゴシック"/>
                <a:cs typeface="ＭＳ Ｐゴシック"/>
              </a:rPr>
              <a:t>Método de acceso al medio CSMA/Prevención de colisiones (CSMA/CA)</a:t>
            </a:r>
            <a:endParaRPr lang="es-ES" b="1" noProof="1" smtClean="0"/>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El dispositivo examina los medios para detectar la presencia de una señal de datos. Si los medios están libres, el dispositivo envía una notificación a través de los medios sobre su intención de utilizarlos. </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El dispositivo luego envía los datos. </a:t>
            </a:r>
          </a:p>
          <a:p>
            <a:pPr marL="461955" indent="-342900" algn="l" defTabSz="814365">
              <a:spcBef>
                <a:spcPct val="50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Utilizado por las tecnologías de red inalámbricas 802.11.</a:t>
            </a:r>
            <a:endParaRPr lang="es-ES" sz="2000" noProof="1" smtClean="0"/>
          </a:p>
          <a:p>
            <a:pPr marL="236555" indent="-236555" algn="l" defTabSz="814365">
              <a:lnSpc>
                <a:spcPct val="95000"/>
              </a:lnSpc>
              <a:spcBef>
                <a:spcPct val="50000"/>
              </a:spcBef>
              <a:spcAft>
                <a:spcPct val="0"/>
              </a:spcAft>
              <a:buClr>
                <a:srgbClr val="708CA1"/>
              </a:buClr>
              <a:buFont typeface="Wingdings"/>
              <a:buChar char="§"/>
            </a:pPr>
            <a:endParaRPr lang="es-ES" noProof="1"/>
          </a:p>
        </p:txBody>
      </p:sp>
    </p:spTree>
    <p:extLst>
      <p:ext uri="{BB962C8B-B14F-4D97-AF65-F5344CB8AC3E}">
        <p14:creationId xmlns:p14="http://schemas.microsoft.com/office/powerpoint/2010/main" xmlns="" val="25827843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Control de acceso al medio</a:t>
            </a:r>
            <a:endParaRPr lang="es-ES" noProof="1">
              <a:latin typeface="Arial" charset="0"/>
            </a:endParaRPr>
          </a:p>
        </p:txBody>
      </p:sp>
      <p:pic>
        <p:nvPicPr>
          <p:cNvPr id="3074" name="Picture 2"/>
          <p:cNvPicPr>
            <a:picLocks noChangeAspect="1" noChangeArrowheads="1"/>
          </p:cNvPicPr>
          <p:nvPr/>
        </p:nvPicPr>
        <p:blipFill>
          <a:blip r:embed="rId3" cstate="print"/>
          <a:srcRect r="1120"/>
          <a:stretch>
            <a:fillRect/>
          </a:stretch>
        </p:blipFill>
        <p:spPr bwMode="auto">
          <a:xfrm>
            <a:off x="175173" y="1933253"/>
            <a:ext cx="8968827" cy="29665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2910020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t="914" b="6095"/>
          <a:stretch>
            <a:fillRect/>
          </a:stretch>
        </p:blipFill>
        <p:spPr bwMode="auto">
          <a:xfrm>
            <a:off x="4171111" y="2859314"/>
            <a:ext cx="4711632" cy="36632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Dirección MAC: identidad de Ethernet</a:t>
            </a:r>
            <a:endParaRPr lang="es-ES" noProof="1">
              <a:latin typeface="Arial" charset="0"/>
            </a:endParaRPr>
          </a:p>
        </p:txBody>
      </p:sp>
      <p:sp>
        <p:nvSpPr>
          <p:cNvPr id="2" name="TextBox 1"/>
          <p:cNvSpPr txBox="1"/>
          <p:nvPr/>
        </p:nvSpPr>
        <p:spPr>
          <a:xfrm>
            <a:off x="290286" y="1320800"/>
            <a:ext cx="8621485" cy="3194721"/>
          </a:xfrm>
          <a:prstGeom prst="rect">
            <a:avLst/>
          </a:prstGeom>
          <a:noFill/>
        </p:spPr>
        <p:txBody>
          <a:bodyPr wrap="square" rtlCol="0">
            <a:spAutoFit/>
          </a:bodyPr>
          <a:lstStyle/>
          <a:p>
            <a:pPr marL="342900" indent="-342900" algn="l">
              <a:buFont typeface="Arial"/>
              <a:buChar char="•"/>
            </a:pPr>
            <a:r>
              <a:rPr lang="es-ES" sz="2000" b="0" i="0" noProof="1" smtClean="0">
                <a:solidFill>
                  <a:schemeClr val="tx1"/>
                </a:solidFill>
                <a:latin typeface="Arial"/>
                <a:ea typeface="ＭＳ Ｐゴシック"/>
                <a:cs typeface="ＭＳ Ｐゴシック"/>
              </a:rPr>
              <a:t>Una dirección MAC de Ethernet de capa 2 es un valor binario de 48 bits expresado como 12 dígitos hexadecimales.</a:t>
            </a:r>
          </a:p>
          <a:p>
            <a:pPr marL="342900" indent="-342900" algn="l">
              <a:buFont typeface="Wingdings"/>
              <a:buChar char="§"/>
            </a:pPr>
            <a:r>
              <a:rPr lang="es-ES" sz="2000" b="0" i="0" noProof="1" smtClean="0">
                <a:solidFill>
                  <a:schemeClr val="tx1"/>
                </a:solidFill>
                <a:latin typeface="Arial"/>
                <a:ea typeface="ＭＳ Ｐゴシック"/>
                <a:cs typeface="ＭＳ Ｐゴシック"/>
              </a:rPr>
              <a:t>El IEEE obliga a los proveedores a respetar dos normas simples:</a:t>
            </a:r>
          </a:p>
          <a:p>
            <a:pPr marL="914400" lvl="1" indent="-457200" algn="l">
              <a:buFont typeface="Arial"/>
              <a:buChar char="•"/>
            </a:pPr>
            <a:r>
              <a:rPr lang="es-ES" sz="2000" b="0" i="0" noProof="1" smtClean="0">
                <a:solidFill>
                  <a:schemeClr val="tx1"/>
                </a:solidFill>
                <a:latin typeface="Arial"/>
                <a:ea typeface="ＭＳ Ｐゴシック"/>
                <a:cs typeface="ＭＳ Ｐゴシック"/>
              </a:rPr>
              <a:t>Deben utilizar el OUI asignado al proveedor como los primeros 3 bytes.</a:t>
            </a:r>
          </a:p>
          <a:p>
            <a:pPr marL="914400" lvl="1" indent="-457200" algn="l">
              <a:buFont typeface="Arial"/>
              <a:buChar char="•"/>
            </a:pPr>
            <a:r>
              <a:rPr lang="es-ES" sz="2000" b="0" i="0" noProof="1" smtClean="0">
                <a:solidFill>
                  <a:schemeClr val="tx1"/>
                </a:solidFill>
                <a:latin typeface="Arial"/>
                <a:ea typeface="ＭＳ Ｐゴシック"/>
                <a:cs typeface="ＭＳ Ｐゴシック"/>
              </a:rPr>
              <a:t>Se les debe asignar un </a:t>
            </a:r>
            <a:br>
              <a:rPr lang="es-ES" sz="2000" b="0" i="0" noProof="1" smtClean="0">
                <a:solidFill>
                  <a:schemeClr val="tx1"/>
                </a:solidFill>
                <a:latin typeface="Arial"/>
                <a:ea typeface="ＭＳ Ｐゴシック"/>
                <a:cs typeface="ＭＳ Ｐゴシック"/>
              </a:rPr>
            </a:br>
            <a:r>
              <a:rPr lang="es-ES" sz="2000" b="0" i="0" noProof="1" smtClean="0">
                <a:solidFill>
                  <a:schemeClr val="tx1"/>
                </a:solidFill>
                <a:latin typeface="Arial"/>
                <a:ea typeface="ＭＳ Ｐゴシック"/>
                <a:cs typeface="ＭＳ Ｐゴシック"/>
              </a:rPr>
              <a:t>valor exclusivo a todas </a:t>
            </a:r>
            <a:br>
              <a:rPr lang="es-ES" sz="2000" b="0" i="0" noProof="1" smtClean="0">
                <a:solidFill>
                  <a:schemeClr val="tx1"/>
                </a:solidFill>
                <a:latin typeface="Arial"/>
                <a:ea typeface="ＭＳ Ｐゴシック"/>
                <a:cs typeface="ＭＳ Ｐゴシック"/>
              </a:rPr>
            </a:br>
            <a:r>
              <a:rPr lang="es-ES" sz="2000" b="0" i="0" noProof="1" smtClean="0">
                <a:solidFill>
                  <a:schemeClr val="tx1"/>
                </a:solidFill>
                <a:latin typeface="Arial"/>
                <a:ea typeface="ＭＳ Ｐゴシック"/>
                <a:cs typeface="ＭＳ Ｐゴシック"/>
              </a:rPr>
              <a:t>las direcciones MAC </a:t>
            </a:r>
            <a:br>
              <a:rPr lang="es-ES" sz="2000" b="0" i="0" noProof="1" smtClean="0">
                <a:solidFill>
                  <a:schemeClr val="tx1"/>
                </a:solidFill>
                <a:latin typeface="Arial"/>
                <a:ea typeface="ＭＳ Ｐゴシック"/>
                <a:cs typeface="ＭＳ Ｐゴシック"/>
              </a:rPr>
            </a:br>
            <a:r>
              <a:rPr lang="es-ES" sz="2000" b="0" i="0" noProof="1" smtClean="0">
                <a:solidFill>
                  <a:schemeClr val="tx1"/>
                </a:solidFill>
                <a:latin typeface="Arial"/>
                <a:ea typeface="ＭＳ Ｐゴシック"/>
                <a:cs typeface="ＭＳ Ｐゴシック"/>
              </a:rPr>
              <a:t>con el mismo OUI en </a:t>
            </a:r>
            <a:br>
              <a:rPr lang="es-ES" sz="2000" b="0" i="0" noProof="1" smtClean="0">
                <a:solidFill>
                  <a:schemeClr val="tx1"/>
                </a:solidFill>
                <a:latin typeface="Arial"/>
                <a:ea typeface="ＭＳ Ｐゴシック"/>
                <a:cs typeface="ＭＳ Ｐゴシック"/>
              </a:rPr>
            </a:br>
            <a:r>
              <a:rPr lang="es-ES" sz="2000" b="0" i="0" noProof="1" smtClean="0">
                <a:solidFill>
                  <a:schemeClr val="tx1"/>
                </a:solidFill>
                <a:latin typeface="Arial"/>
                <a:ea typeface="ＭＳ Ｐゴシック"/>
                <a:cs typeface="ＭＳ Ｐゴシック"/>
              </a:rPr>
              <a:t>los últimos 3 bytes.</a:t>
            </a:r>
            <a:endParaRPr lang="es-ES" sz="2000" noProof="1" smtClean="0"/>
          </a:p>
          <a:p>
            <a:pPr algn="ctr">
              <a:lnSpc>
                <a:spcPct val="90000"/>
              </a:lnSpc>
              <a:buNone/>
            </a:pPr>
            <a:endParaRPr lang="es-ES" noProof="1"/>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Procesamiento de tramas</a:t>
            </a:r>
            <a:endParaRPr lang="es-ES" sz="2800" noProof="1">
              <a:latin typeface="Arial" charset="0"/>
            </a:endParaRPr>
          </a:p>
        </p:txBody>
      </p:sp>
      <p:sp>
        <p:nvSpPr>
          <p:cNvPr id="2" name="TextBox 1"/>
          <p:cNvSpPr txBox="1"/>
          <p:nvPr/>
        </p:nvSpPr>
        <p:spPr>
          <a:xfrm>
            <a:off x="275772" y="1582057"/>
            <a:ext cx="8548914" cy="5124480"/>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Se asignan direcciones MAC a estaciones de trabajo, servidores, impresoras, switches y routers. </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Ejemplos de direcciones MAC: 00-05-9A-3C-78-00, 00:05:9A:3C:78:00 y 0005.9A3C.7800.</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Se reenvía el mensaje a una red Ethernet, se adjunta la información del encabezado al paquete que contiene la dirección MAC de origen y destino.</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Cada NIC revisa la información para ver si la dirección MAC de destino que está en la trama coincide con la dirección MAC física del dispositivo almacenada en la RAM.</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Si no hay coincidencia, el dispositivo descarta la trama.</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Si coincide con la dirección MAC de destino de la trama, la NIC pasa la trama a las capas OSI, donde tiene lugar el proceso de desencapsulación.</a:t>
            </a:r>
          </a:p>
          <a:p>
            <a:pPr marL="800100" lvl="1" indent="-342900" algn="l" defTabSz="814365">
              <a:lnSpc>
                <a:spcPct val="95000"/>
              </a:lnSpc>
              <a:spcBef>
                <a:spcPct val="35000"/>
              </a:spcBef>
              <a:buClr>
                <a:srgbClr val="708CA1"/>
              </a:buClr>
              <a:buFont typeface="Arial"/>
              <a:buChar char="•"/>
            </a:pPr>
            <a:endParaRPr lang="es-ES" sz="2000" noProof="1">
              <a:latin typeface="+mn-lt"/>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Atributos de la trama de Ethernet</a:t>
            </a:r>
            <a:br>
              <a:rPr lang="es-ES" sz="1800" b="1" i="0" noProof="1" smtClean="0">
                <a:solidFill>
                  <a:srgbClr val="708CA1"/>
                </a:solidFill>
                <a:latin typeface="Arial"/>
                <a:ea typeface="ＭＳ Ｐゴシック"/>
                <a:cs typeface="ＭＳ Ｐゴシック"/>
              </a:rPr>
            </a:br>
            <a:r>
              <a:rPr lang="es-ES" sz="2400" b="1" i="0" noProof="1" smtClean="0">
                <a:solidFill>
                  <a:srgbClr val="708CA1"/>
                </a:solidFill>
                <a:latin typeface="Arial"/>
                <a:ea typeface="ＭＳ Ｐゴシック"/>
                <a:cs typeface="ＭＳ Ｐゴシック"/>
              </a:rPr>
              <a:t>Encapsulación de Ethernet</a:t>
            </a:r>
            <a:endParaRPr lang="es-ES" sz="2400" noProof="1">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2671139" y="3343275"/>
            <a:ext cx="4766343" cy="318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304800" y="1422400"/>
            <a:ext cx="8696325" cy="2062103"/>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Las primeras versiones de Ethernet eran relativamente lentas, con una velocidad de 10 Mbps.</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En la actualidad, opera a 10 Gigabits por segundo e incluso más rápido.</a:t>
            </a:r>
          </a:p>
          <a:p>
            <a:pPr marL="342900" indent="-342900" algn="l" defTabSz="814365">
              <a:lnSpc>
                <a:spcPct val="95000"/>
              </a:lnSpc>
              <a:spcBef>
                <a:spcPct val="35000"/>
              </a:spcBef>
              <a:buClr>
                <a:srgbClr val="708CA1"/>
              </a:buClr>
              <a:buFont typeface="Wingdings"/>
              <a:buChar char="§"/>
            </a:pPr>
            <a:r>
              <a:rPr lang="es-ES" sz="2000" b="0" i="0" noProof="1" smtClean="0">
                <a:solidFill>
                  <a:schemeClr val="tx1"/>
                </a:solidFill>
                <a:latin typeface="Arial"/>
                <a:ea typeface="ＭＳ Ｐゴシック"/>
                <a:cs typeface="ＭＳ Ｐゴシック"/>
              </a:rPr>
              <a:t>La estructura de la trama de Ethernet agrega encabezados y tráilers alrededor de la PDU de capa 3 para encapsular el mensaje que se envía.</a:t>
            </a:r>
            <a:endParaRPr lang="es-ES" sz="2000" b="0" i="0" noProof="1">
              <a:solidFill>
                <a:schemeClr val="tx1"/>
              </a:solidFill>
              <a:latin typeface="Arial"/>
              <a:ea typeface="ＭＳ Ｐゴシック"/>
              <a:cs typeface="ＭＳ Ｐゴシック"/>
            </a:endParaRPr>
          </a:p>
        </p:txBody>
      </p:sp>
      <p:sp>
        <p:nvSpPr>
          <p:cNvPr id="3" name="TextBox 2"/>
          <p:cNvSpPr txBox="1"/>
          <p:nvPr/>
        </p:nvSpPr>
        <p:spPr>
          <a:xfrm>
            <a:off x="537555" y="5528890"/>
            <a:ext cx="2119919" cy="978729"/>
          </a:xfrm>
          <a:prstGeom prst="rect">
            <a:avLst/>
          </a:prstGeom>
          <a:noFill/>
        </p:spPr>
        <p:txBody>
          <a:bodyPr wrap="square" rtlCol="0">
            <a:spAutoFit/>
          </a:bodyPr>
          <a:lstStyle/>
          <a:p>
            <a:pPr algn="l">
              <a:buNone/>
            </a:pPr>
            <a:r>
              <a:rPr lang="es-ES" sz="1600" b="0" i="0" noProof="1" smtClean="0">
                <a:solidFill>
                  <a:schemeClr val="tx1"/>
                </a:solidFill>
                <a:latin typeface="Arial"/>
                <a:ea typeface="ＭＳ Ｐゴシック"/>
                <a:cs typeface="ＭＳ Ｐゴシック"/>
              </a:rPr>
              <a:t>Ethernet II es el formato de trama de Ethernet utilizado en las redes TCP/IP.</a:t>
            </a:r>
            <a:endParaRPr lang="es-ES" sz="1600" b="0" i="0" noProof="1">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es-ES" sz="3200" b="1" i="0" noProof="1" smtClean="0">
                <a:solidFill>
                  <a:srgbClr val="708CA1"/>
                </a:solidFill>
                <a:latin typeface="Arial"/>
                <a:ea typeface="ＭＳ Ｐゴシック"/>
                <a:cs typeface="ＭＳ Ｐゴシック"/>
              </a:rPr>
              <a:t>Capítulo 6: Objetivos</a:t>
            </a:r>
            <a:endParaRPr lang="es-ES" noProof="1">
              <a:latin typeface="Arial" charset="0"/>
            </a:endParaRPr>
          </a:p>
        </p:txBody>
      </p:sp>
      <p:sp>
        <p:nvSpPr>
          <p:cNvPr id="3" name="Content Placeholder 2"/>
          <p:cNvSpPr>
            <a:spLocks noGrp="1"/>
          </p:cNvSpPr>
          <p:nvPr>
            <p:ph idx="1"/>
          </p:nvPr>
        </p:nvSpPr>
        <p:spPr>
          <a:xfrm>
            <a:off x="213110" y="1296364"/>
            <a:ext cx="8797540" cy="5403693"/>
          </a:xfrm>
        </p:spPr>
        <p:txBody>
          <a:bodyPr/>
          <a:lstStyle/>
          <a:p>
            <a:pPr marL="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En este capítulo, aprenderá a:</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Describir el funcionamiento de las subcapas de Ethernet.</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Identificar los campos principales de la trama de Ethernet.</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Describir el propósito y las características de la dirección MAC de Ethernet.</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Describir el propósito del protocolo ARP.</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Explicar la forma en que las solicitudes ARP afectan el rendimiento de la red y del host.</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Explicar conceptos básicos de conmutación.</a:t>
            </a:r>
          </a:p>
          <a:p>
            <a:pPr marL="236555" indent="-236555" algn="l" defTabSz="814365">
              <a:lnSpc>
                <a:spcPct val="95000"/>
              </a:lnSpc>
              <a:spcBef>
                <a:spcPct val="50000"/>
              </a:spcBef>
              <a:spcAft>
                <a:spcPct val="0"/>
              </a:spcAft>
              <a:buClr>
                <a:srgbClr val="708CA1"/>
              </a:buClr>
              <a:buFont typeface="Wingdings"/>
              <a:buChar char="§"/>
            </a:pPr>
            <a:r>
              <a:rPr lang="es-ES" sz="2400" b="0" i="0" spc="-30" noProof="1" smtClean="0">
                <a:solidFill>
                  <a:srgbClr val="000000"/>
                </a:solidFill>
                <a:latin typeface="Arial"/>
                <a:ea typeface="ＭＳ Ｐゴシック"/>
                <a:cs typeface="ＭＳ Ｐゴシック"/>
              </a:rPr>
              <a:t>Comparar switches de configuración fija y switches modulares.</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Configurar un switch de capa 3.</a:t>
            </a:r>
            <a:endParaRPr lang="es-ES" noProof="1" smtClean="0"/>
          </a:p>
          <a:p>
            <a:pPr marL="236555" indent="-236555" algn="l" defTabSz="814365">
              <a:lnSpc>
                <a:spcPct val="95000"/>
              </a:lnSpc>
              <a:spcBef>
                <a:spcPct val="50000"/>
              </a:spcBef>
              <a:spcAft>
                <a:spcPct val="0"/>
              </a:spcAft>
              <a:buClr>
                <a:srgbClr val="708CA1"/>
              </a:buClr>
              <a:buFont typeface="Wingdings"/>
              <a:buChar char="§"/>
            </a:pPr>
            <a:endParaRPr lang="es-ES" noProof="1"/>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Atributos de la trama de Ethernet</a:t>
            </a:r>
            <a:br>
              <a:rPr lang="es-ES" sz="1800" b="1" i="0" noProof="1" smtClean="0">
                <a:solidFill>
                  <a:srgbClr val="708CA1"/>
                </a:solidFill>
                <a:latin typeface="Arial"/>
                <a:ea typeface="ＭＳ Ｐゴシック"/>
                <a:cs typeface="ＭＳ Ｐゴシック"/>
              </a:rPr>
            </a:br>
            <a:r>
              <a:rPr lang="es-ES" sz="2400" b="1" i="0" noProof="1" smtClean="0">
                <a:solidFill>
                  <a:srgbClr val="708CA1"/>
                </a:solidFill>
                <a:latin typeface="Arial"/>
                <a:ea typeface="ＭＳ Ｐゴシック"/>
                <a:cs typeface="ＭＳ Ｐゴシック"/>
              </a:rPr>
              <a:t>Tamaño de la trama de Ethernet</a:t>
            </a:r>
            <a:endParaRPr lang="es-ES" sz="2400" noProof="1">
              <a:latin typeface="Arial" charset="0"/>
            </a:endParaRPr>
          </a:p>
        </p:txBody>
      </p:sp>
      <p:sp>
        <p:nvSpPr>
          <p:cNvPr id="2" name="TextBox 1"/>
          <p:cNvSpPr txBox="1"/>
          <p:nvPr/>
        </p:nvSpPr>
        <p:spPr>
          <a:xfrm>
            <a:off x="362857" y="1654629"/>
            <a:ext cx="8432800" cy="3988784"/>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tabLst>
                <a:tab pos="3149600" algn="l"/>
              </a:tabLst>
            </a:pPr>
            <a:r>
              <a:rPr lang="es-ES" sz="2400" b="0" i="0" noProof="1" smtClean="0">
                <a:solidFill>
                  <a:schemeClr val="tx1"/>
                </a:solidFill>
                <a:latin typeface="Arial"/>
                <a:ea typeface="ＭＳ Ｐゴシック"/>
                <a:cs typeface="ＭＳ Ｐゴシック"/>
              </a:rPr>
              <a:t>Los estándares Ethernet II e IEEE 802.3 definen la trama mínima en 64 bytes y la trama máxima en 1518 bytes.</a:t>
            </a:r>
          </a:p>
          <a:p>
            <a:pPr marL="342900" indent="-342900" algn="l" defTabSz="814365">
              <a:lnSpc>
                <a:spcPct val="95000"/>
              </a:lnSpc>
              <a:spcBef>
                <a:spcPct val="35000"/>
              </a:spcBef>
              <a:buClr>
                <a:srgbClr val="708CA1"/>
              </a:buClr>
              <a:buFont typeface="Wingdings"/>
              <a:buChar char="§"/>
              <a:tabLst>
                <a:tab pos="3149600" algn="l"/>
              </a:tabLst>
            </a:pPr>
            <a:r>
              <a:rPr lang="es-ES" sz="2400" b="0" i="0" noProof="1" smtClean="0">
                <a:solidFill>
                  <a:schemeClr val="tx1"/>
                </a:solidFill>
                <a:latin typeface="Arial"/>
                <a:ea typeface="ＭＳ Ｐゴシック"/>
                <a:cs typeface="ＭＳ Ｐゴシック"/>
              </a:rPr>
              <a:t>Una longitud menor que 64 bytes se considera un “fragmento de colisión” o “runt frame”.</a:t>
            </a:r>
          </a:p>
          <a:p>
            <a:pPr marL="342900" indent="-342900" algn="l" defTabSz="814365">
              <a:lnSpc>
                <a:spcPct val="95000"/>
              </a:lnSpc>
              <a:spcBef>
                <a:spcPct val="35000"/>
              </a:spcBef>
              <a:buClr>
                <a:srgbClr val="708CA1"/>
              </a:buClr>
              <a:buFont typeface="Wingdings"/>
              <a:buChar char="§"/>
              <a:tabLst>
                <a:tab pos="3149600" algn="l"/>
              </a:tabLst>
            </a:pPr>
            <a:r>
              <a:rPr lang="es-ES" sz="2400" b="0" i="0" noProof="1" smtClean="0">
                <a:solidFill>
                  <a:schemeClr val="tx1"/>
                </a:solidFill>
                <a:latin typeface="Arial"/>
                <a:ea typeface="ＭＳ Ｐゴシック"/>
                <a:cs typeface="ＭＳ Ｐゴシック"/>
              </a:rPr>
              <a:t>Si el tamaño de una trama transmitida es menor que el mínimo o mayor que el máximo, el dispositivo receptor descarta la trama. </a:t>
            </a:r>
          </a:p>
          <a:p>
            <a:pPr marL="342900" indent="-342900" algn="l" defTabSz="814365">
              <a:lnSpc>
                <a:spcPct val="95000"/>
              </a:lnSpc>
              <a:spcBef>
                <a:spcPct val="35000"/>
              </a:spcBef>
              <a:buClr>
                <a:srgbClr val="708CA1"/>
              </a:buClr>
              <a:buFont typeface="Wingdings"/>
              <a:buChar char="§"/>
              <a:tabLst>
                <a:tab pos="3149600" algn="l"/>
              </a:tabLst>
            </a:pPr>
            <a:r>
              <a:rPr lang="es-ES" sz="2400" b="0" i="0" noProof="1" smtClean="0">
                <a:solidFill>
                  <a:schemeClr val="tx1"/>
                </a:solidFill>
                <a:latin typeface="Arial"/>
                <a:ea typeface="ＭＳ Ｐゴシック"/>
                <a:cs typeface="ＭＳ Ｐゴシック"/>
              </a:rPr>
              <a:t>En la capa física, las diferentes versiones de Ethernet varían en cuanto al método para detectar y colocar datos en los medios.</a:t>
            </a:r>
            <a:endParaRPr lang="es-ES" sz="2400" b="0" i="0" noProof="1">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317114416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243134"/>
            <a:ext cx="8815473" cy="896038"/>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Atributos de la trama de Ethernet</a:t>
            </a:r>
            <a:br>
              <a:rPr lang="es-ES" sz="1800" b="1" i="0" smtClean="0">
                <a:solidFill>
                  <a:srgbClr val="708CA1"/>
                </a:solidFill>
                <a:latin typeface="Arial"/>
                <a:ea typeface="ＭＳ Ｐゴシック"/>
                <a:cs typeface="ＭＳ Ｐゴシック"/>
              </a:rPr>
            </a:br>
            <a:r>
              <a:rPr lang="es-ES" sz="2400" b="1" i="0" smtClean="0">
                <a:solidFill>
                  <a:srgbClr val="708CA1"/>
                </a:solidFill>
                <a:latin typeface="Arial"/>
                <a:ea typeface="ＭＳ Ｐゴシック"/>
                <a:cs typeface="ＭＳ Ｐゴシック"/>
              </a:rPr>
              <a:t>Tamaño de la trama de Ethernet</a:t>
            </a:r>
            <a:endParaRPr lang="es-ES" sz="2400">
              <a:latin typeface="Arial" charset="0"/>
            </a:endParaRPr>
          </a:p>
        </p:txBody>
      </p:sp>
      <p:pic>
        <p:nvPicPr>
          <p:cNvPr id="6146" name="Picture 2"/>
          <p:cNvPicPr>
            <a:picLocks noChangeAspect="1" noChangeArrowheads="1"/>
          </p:cNvPicPr>
          <p:nvPr/>
        </p:nvPicPr>
        <p:blipFill>
          <a:blip r:embed="rId3" cstate="print"/>
          <a:stretch>
            <a:fillRect/>
          </a:stretch>
        </p:blipFill>
        <p:spPr bwMode="auto">
          <a:xfrm>
            <a:off x="1007638" y="2210318"/>
            <a:ext cx="7075844" cy="3604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704850" y="1392270"/>
            <a:ext cx="7848600" cy="646331"/>
          </a:xfrm>
          <a:prstGeom prst="rect">
            <a:avLst/>
          </a:prstGeom>
        </p:spPr>
        <p:txBody>
          <a:bodyPr wrap="square">
            <a:spAutoFit/>
          </a:bodyPr>
          <a:lstStyle/>
          <a:p>
            <a:pPr algn="ctr">
              <a:lnSpc>
                <a:spcPct val="90000"/>
              </a:lnSpc>
              <a:buNone/>
            </a:pPr>
            <a:r>
              <a:rPr lang="es-ES" sz="2000" b="0" i="0" dirty="0" smtClean="0">
                <a:solidFill>
                  <a:schemeClr val="tx1"/>
                </a:solidFill>
                <a:latin typeface="Arial"/>
                <a:ea typeface="ＭＳ Ｐゴシック"/>
                <a:cs typeface="ＭＳ Ｐゴシック"/>
              </a:rPr>
              <a:t>En la ilustración, se muestran los campos contenidos en la etiqueta VLAN 802.1Q.</a:t>
            </a:r>
            <a:endParaRPr lang="es-ES" sz="20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13193168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Atributos de la trama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Introducción a la trama de Ethernet</a:t>
            </a:r>
            <a:endParaRPr lang="es-ES" noProof="1">
              <a:latin typeface="Arial" charset="0"/>
            </a:endParaRPr>
          </a:p>
        </p:txBody>
      </p:sp>
      <p:sp>
        <p:nvSpPr>
          <p:cNvPr id="3" name="Rectangle 2"/>
          <p:cNvSpPr/>
          <p:nvPr/>
        </p:nvSpPr>
        <p:spPr>
          <a:xfrm>
            <a:off x="626562" y="3845221"/>
            <a:ext cx="2973888" cy="2751522"/>
          </a:xfrm>
          <a:prstGeom prst="rect">
            <a:avLst/>
          </a:prstGeom>
        </p:spPr>
        <p:txBody>
          <a:bodyPr wrap="square">
            <a:spAutoFit/>
          </a:bodyPr>
          <a:lstStyle/>
          <a:p>
            <a:pPr algn="l">
              <a:buNone/>
            </a:pPr>
            <a:r>
              <a:rPr lang="es-ES" sz="2400" b="1" i="0" noProof="1" smtClean="0">
                <a:solidFill>
                  <a:schemeClr val="tx1"/>
                </a:solidFill>
                <a:latin typeface="Arial"/>
                <a:ea typeface="ＭＳ Ｐゴシック"/>
                <a:cs typeface="ＭＳ Ｐゴシック"/>
              </a:rPr>
              <a:t>Campos Preámbulo y Delimitador de inicio de trama</a:t>
            </a:r>
            <a:endParaRPr lang="es-ES" noProof="1" smtClean="0"/>
          </a:p>
          <a:p>
            <a:pPr algn="l">
              <a:buNone/>
            </a:pPr>
            <a:r>
              <a:rPr lang="es-ES" sz="2400" b="0" i="0" noProof="1" smtClean="0">
                <a:solidFill>
                  <a:schemeClr val="tx1"/>
                </a:solidFill>
                <a:latin typeface="Arial"/>
                <a:ea typeface="ＭＳ Ｐゴシック"/>
                <a:cs typeface="ＭＳ Ｐゴシック"/>
              </a:rPr>
              <a:t>Se utiliza para la sincronización entre los dispositivos emisor y receptor.</a:t>
            </a:r>
            <a:endParaRPr lang="es-ES" noProof="1"/>
          </a:p>
        </p:txBody>
      </p:sp>
      <p:sp>
        <p:nvSpPr>
          <p:cNvPr id="4" name="TextBox 3"/>
          <p:cNvSpPr txBox="1"/>
          <p:nvPr/>
        </p:nvSpPr>
        <p:spPr>
          <a:xfrm>
            <a:off x="3701142" y="3845221"/>
            <a:ext cx="2709183" cy="3083921"/>
          </a:xfrm>
          <a:prstGeom prst="rect">
            <a:avLst/>
          </a:prstGeom>
          <a:noFill/>
        </p:spPr>
        <p:txBody>
          <a:bodyPr wrap="square" rtlCol="0">
            <a:spAutoFit/>
          </a:bodyPr>
          <a:lstStyle/>
          <a:p>
            <a:pPr algn="l">
              <a:buNone/>
            </a:pPr>
            <a:r>
              <a:rPr lang="es-ES" sz="2400" b="1" i="0" noProof="1" smtClean="0">
                <a:solidFill>
                  <a:schemeClr val="tx1"/>
                </a:solidFill>
                <a:latin typeface="Arial"/>
                <a:ea typeface="ＭＳ Ｐゴシック"/>
                <a:cs typeface="ＭＳ Ｐゴシック"/>
              </a:rPr>
              <a:t>Campo Longitud/tipo</a:t>
            </a:r>
            <a:endParaRPr lang="es-ES" noProof="1" smtClean="0"/>
          </a:p>
          <a:p>
            <a:pPr algn="l">
              <a:buNone/>
            </a:pPr>
            <a:r>
              <a:rPr lang="es-ES" sz="2400" b="0" i="0" noProof="1" smtClean="0">
                <a:solidFill>
                  <a:schemeClr val="tx1"/>
                </a:solidFill>
                <a:latin typeface="Arial"/>
                <a:ea typeface="ＭＳ Ｐゴシック"/>
                <a:cs typeface="ＭＳ Ｐゴシック"/>
              </a:rPr>
              <a:t>Define la longitud exacta del campo de datos de la trama y describe qué protocolo se implementa.</a:t>
            </a:r>
            <a:endParaRPr lang="es-ES" noProof="1" smtClean="0"/>
          </a:p>
          <a:p>
            <a:pPr algn="ctr">
              <a:lnSpc>
                <a:spcPct val="90000"/>
              </a:lnSpc>
              <a:buNone/>
            </a:pPr>
            <a:endParaRPr lang="es-ES" noProof="1"/>
          </a:p>
        </p:txBody>
      </p:sp>
      <p:sp>
        <p:nvSpPr>
          <p:cNvPr id="5" name="TextBox 4"/>
          <p:cNvSpPr txBox="1"/>
          <p:nvPr/>
        </p:nvSpPr>
        <p:spPr>
          <a:xfrm>
            <a:off x="6648451" y="3845221"/>
            <a:ext cx="2219778" cy="3083921"/>
          </a:xfrm>
          <a:prstGeom prst="rect">
            <a:avLst/>
          </a:prstGeom>
          <a:noFill/>
        </p:spPr>
        <p:txBody>
          <a:bodyPr wrap="square" rtlCol="0">
            <a:spAutoFit/>
          </a:bodyPr>
          <a:lstStyle/>
          <a:p>
            <a:pPr algn="l">
              <a:buNone/>
            </a:pPr>
            <a:r>
              <a:rPr lang="es-ES" sz="2400" b="1" i="0" noProof="1" smtClean="0">
                <a:solidFill>
                  <a:schemeClr val="tx1"/>
                </a:solidFill>
                <a:latin typeface="Arial"/>
                <a:ea typeface="ＭＳ Ｐゴシック"/>
                <a:cs typeface="ＭＳ Ｐゴシック"/>
              </a:rPr>
              <a:t>Campos Datos y Pad</a:t>
            </a:r>
            <a:endParaRPr lang="es-ES" noProof="1" smtClean="0"/>
          </a:p>
          <a:p>
            <a:pPr algn="l">
              <a:buNone/>
            </a:pPr>
            <a:r>
              <a:rPr lang="es-ES" sz="2400" b="0" i="0" noProof="1" smtClean="0">
                <a:solidFill>
                  <a:schemeClr val="tx1"/>
                </a:solidFill>
                <a:latin typeface="Arial"/>
                <a:ea typeface="ＭＳ Ｐゴシック"/>
                <a:cs typeface="ＭＳ Ｐゴシック"/>
              </a:rPr>
              <a:t>Contienen los datos encapsulados de una capa superior, un paquete IPV4.</a:t>
            </a:r>
          </a:p>
          <a:p>
            <a:pPr algn="ctr">
              <a:lnSpc>
                <a:spcPct val="90000"/>
              </a:lnSpc>
              <a:buNone/>
            </a:pPr>
            <a:endParaRPr lang="es-ES" noProof="1"/>
          </a:p>
        </p:txBody>
      </p:sp>
      <p:pic>
        <p:nvPicPr>
          <p:cNvPr id="7171" name="Picture 3"/>
          <p:cNvPicPr>
            <a:picLocks noChangeAspect="1" noChangeArrowheads="1"/>
          </p:cNvPicPr>
          <p:nvPr/>
        </p:nvPicPr>
        <p:blipFill>
          <a:blip r:embed="rId3" cstate="print"/>
          <a:stretch>
            <a:fillRect/>
          </a:stretch>
        </p:blipFill>
        <p:spPr bwMode="auto">
          <a:xfrm>
            <a:off x="568180" y="1301341"/>
            <a:ext cx="7775215" cy="24377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Atributos de la trama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Introducción a la trama de Ethernet</a:t>
            </a:r>
            <a:endParaRPr lang="es-ES" noProof="1">
              <a:latin typeface="Arial" charset="0"/>
            </a:endParaRPr>
          </a:p>
        </p:txBody>
      </p:sp>
      <p:sp>
        <p:nvSpPr>
          <p:cNvPr id="2" name="Rectangle 1"/>
          <p:cNvSpPr/>
          <p:nvPr/>
        </p:nvSpPr>
        <p:spPr>
          <a:xfrm>
            <a:off x="2162628" y="4120992"/>
            <a:ext cx="5152572" cy="2419124"/>
          </a:xfrm>
          <a:prstGeom prst="rect">
            <a:avLst/>
          </a:prstGeom>
        </p:spPr>
        <p:txBody>
          <a:bodyPr wrap="square">
            <a:spAutoFit/>
          </a:bodyPr>
          <a:lstStyle/>
          <a:p>
            <a:pPr algn="l">
              <a:buNone/>
            </a:pPr>
            <a:r>
              <a:rPr lang="es-ES" sz="2400" b="1" i="0" noProof="1" smtClean="0">
                <a:solidFill>
                  <a:schemeClr val="tx1"/>
                </a:solidFill>
                <a:latin typeface="Arial"/>
                <a:ea typeface="ＭＳ Ｐゴシック"/>
                <a:cs typeface="ＭＳ Ｐゴシック"/>
              </a:rPr>
              <a:t>Campo Secuencia de verificación de trama</a:t>
            </a:r>
            <a:endParaRPr lang="es-ES" noProof="1" smtClean="0"/>
          </a:p>
          <a:p>
            <a:pPr algn="l">
              <a:buNone/>
            </a:pPr>
            <a:r>
              <a:rPr lang="es-ES" sz="2400" b="0" i="0" noProof="1" smtClean="0">
                <a:solidFill>
                  <a:schemeClr val="tx1"/>
                </a:solidFill>
                <a:latin typeface="Arial"/>
                <a:ea typeface="ＭＳ Ｐゴシック"/>
                <a:cs typeface="ＭＳ Ｐゴシック"/>
              </a:rPr>
              <a:t>Se utiliza para detectar errores en una trama con comprobación de redundancia cíclica (4 bytes); si los cálculos coinciden en el origen y el receptor, no se produjo ningún error. </a:t>
            </a:r>
            <a:endParaRPr lang="es-ES" sz="2400" b="0" i="0" noProof="1">
              <a:solidFill>
                <a:schemeClr val="tx1"/>
              </a:solidFill>
              <a:latin typeface="Arial"/>
              <a:ea typeface="ＭＳ Ｐゴシック"/>
              <a:cs typeface="ＭＳ Ｐゴシック"/>
            </a:endParaRPr>
          </a:p>
        </p:txBody>
      </p:sp>
      <p:pic>
        <p:nvPicPr>
          <p:cNvPr id="8194" name="Picture 2"/>
          <p:cNvPicPr>
            <a:picLocks noChangeAspect="1" noChangeArrowheads="1"/>
          </p:cNvPicPr>
          <p:nvPr/>
        </p:nvPicPr>
        <p:blipFill>
          <a:blip r:embed="rId3" cstate="print"/>
          <a:stretch>
            <a:fillRect/>
          </a:stretch>
        </p:blipFill>
        <p:spPr bwMode="auto">
          <a:xfrm>
            <a:off x="637527" y="1463039"/>
            <a:ext cx="8042016" cy="2521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8347214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93868" y="394392"/>
            <a:ext cx="8950132" cy="83820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spc="-30" noProof="1" smtClean="0">
                <a:solidFill>
                  <a:srgbClr val="708CA1"/>
                </a:solidFill>
                <a:latin typeface="Arial"/>
                <a:ea typeface="ＭＳ Ｐゴシック"/>
                <a:cs typeface="ＭＳ Ｐゴシック"/>
              </a:rPr>
              <a:t>Direcciones MAC y numeración hexadecimal</a:t>
            </a:r>
            <a:endParaRPr lang="es-ES" spc="-30" noProof="1">
              <a:latin typeface="Arial" charset="0"/>
            </a:endParaRPr>
          </a:p>
        </p:txBody>
      </p:sp>
      <p:pic>
        <p:nvPicPr>
          <p:cNvPr id="1026" name="Picture 2"/>
          <p:cNvPicPr>
            <a:picLocks noChangeAspect="1" noChangeArrowheads="1"/>
          </p:cNvPicPr>
          <p:nvPr/>
        </p:nvPicPr>
        <p:blipFill>
          <a:blip r:embed="rId3" cstate="print"/>
          <a:stretch>
            <a:fillRect/>
          </a:stretch>
        </p:blipFill>
        <p:spPr bwMode="auto">
          <a:xfrm>
            <a:off x="283030" y="2201033"/>
            <a:ext cx="4374239" cy="35570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stretch>
            <a:fillRect/>
          </a:stretch>
        </p:blipFill>
        <p:spPr bwMode="auto">
          <a:xfrm>
            <a:off x="4746111" y="2201032"/>
            <a:ext cx="3962460" cy="3619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MAC de Ethernet</a:t>
            </a:r>
            <a:r>
              <a:rPr lang="es-ES" sz="1600" b="1" i="0" smtClean="0">
                <a:solidFill>
                  <a:srgbClr val="708CA1"/>
                </a:solidFill>
                <a:latin typeface="Arial"/>
                <a:ea typeface="ＭＳ Ｐゴシック"/>
                <a:cs typeface="ＭＳ Ｐゴシック"/>
              </a:rPr>
              <a:t/>
            </a:r>
            <a:br>
              <a:rPr lang="es-ES" sz="16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Representaciones de direcciones MAC</a:t>
            </a:r>
            <a:endParaRPr lang="es-ES">
              <a:latin typeface="Arial" charset="0"/>
            </a:endParaRPr>
          </a:p>
        </p:txBody>
      </p:sp>
      <p:pic>
        <p:nvPicPr>
          <p:cNvPr id="2050" name="Picture 2"/>
          <p:cNvPicPr>
            <a:picLocks noChangeAspect="1" noChangeArrowheads="1"/>
          </p:cNvPicPr>
          <p:nvPr/>
        </p:nvPicPr>
        <p:blipFill>
          <a:blip r:embed="rId3" cstate="print"/>
          <a:stretch>
            <a:fillRect/>
          </a:stretch>
        </p:blipFill>
        <p:spPr bwMode="auto">
          <a:xfrm>
            <a:off x="1487342" y="3029719"/>
            <a:ext cx="5986048" cy="3324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print"/>
          <a:stretch>
            <a:fillRect/>
          </a:stretch>
        </p:blipFill>
        <p:spPr bwMode="auto">
          <a:xfrm>
            <a:off x="2538413" y="1489068"/>
            <a:ext cx="3290887" cy="1495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775529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de Ethernet</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Dirección MAC unicast</a:t>
            </a:r>
            <a:endParaRPr lang="es-ES" noProof="1">
              <a:latin typeface="Arial" charset="0"/>
            </a:endParaRPr>
          </a:p>
        </p:txBody>
      </p:sp>
      <p:pic>
        <p:nvPicPr>
          <p:cNvPr id="3074" name="Picture 2"/>
          <p:cNvPicPr>
            <a:picLocks noChangeAspect="1" noChangeArrowheads="1"/>
          </p:cNvPicPr>
          <p:nvPr/>
        </p:nvPicPr>
        <p:blipFill>
          <a:blip r:embed="rId3" cstate="print"/>
          <a:stretch>
            <a:fillRect/>
          </a:stretch>
        </p:blipFill>
        <p:spPr bwMode="auto">
          <a:xfrm>
            <a:off x="1274377" y="1395413"/>
            <a:ext cx="6544327" cy="4864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Dirección MAC de broadcast</a:t>
            </a:r>
            <a:endParaRPr lang="es-ES" noProof="1">
              <a:latin typeface="Arial" charset="0"/>
            </a:endParaRPr>
          </a:p>
        </p:txBody>
      </p:sp>
      <p:pic>
        <p:nvPicPr>
          <p:cNvPr id="4098" name="Picture 2"/>
          <p:cNvPicPr>
            <a:picLocks noChangeAspect="1" noChangeArrowheads="1"/>
          </p:cNvPicPr>
          <p:nvPr/>
        </p:nvPicPr>
        <p:blipFill>
          <a:blip r:embed="rId3" cstate="print"/>
          <a:stretch>
            <a:fillRect/>
          </a:stretch>
        </p:blipFill>
        <p:spPr bwMode="auto">
          <a:xfrm>
            <a:off x="1293074" y="1581149"/>
            <a:ext cx="6559845" cy="48707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de Ethernet</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Dirección MAC multicast</a:t>
            </a:r>
            <a:endParaRPr lang="es-ES" sz="2800" noProof="1">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1242034" y="1348921"/>
            <a:ext cx="6276996" cy="4674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56874" y="5686412"/>
            <a:ext cx="3043525" cy="674031"/>
          </a:xfrm>
          <a:prstGeom prst="rect">
            <a:avLst/>
          </a:prstGeom>
        </p:spPr>
        <p:txBody>
          <a:bodyPr wrap="square">
            <a:spAutoFit/>
          </a:bodyPr>
          <a:lstStyle/>
          <a:p>
            <a:pPr algn="ctr">
              <a:lnSpc>
                <a:spcPct val="90000"/>
              </a:lnSpc>
              <a:buNone/>
            </a:pPr>
            <a:r>
              <a:rPr lang="es-ES" sz="1400" b="1" i="0" noProof="1" smtClean="0">
                <a:solidFill>
                  <a:schemeClr val="tx1"/>
                </a:solidFill>
                <a:latin typeface="Arial"/>
                <a:ea typeface="ＭＳ Ｐゴシック"/>
                <a:cs typeface="ＭＳ Ｐゴシック"/>
              </a:rPr>
              <a:t>La dirección MAC multicast es un valor especial que comienza con 01-00-5E en hexadecimal.</a:t>
            </a:r>
            <a:endParaRPr lang="es-ES" sz="1400" b="1" noProof="1"/>
          </a:p>
        </p:txBody>
      </p:sp>
      <p:sp>
        <p:nvSpPr>
          <p:cNvPr id="3" name="Rectangle 2"/>
          <p:cNvSpPr/>
          <p:nvPr/>
        </p:nvSpPr>
        <p:spPr>
          <a:xfrm>
            <a:off x="5124450" y="5783362"/>
            <a:ext cx="3524250" cy="480131"/>
          </a:xfrm>
          <a:prstGeom prst="rect">
            <a:avLst/>
          </a:prstGeom>
        </p:spPr>
        <p:txBody>
          <a:bodyPr wrap="square">
            <a:spAutoFit/>
          </a:bodyPr>
          <a:lstStyle/>
          <a:p>
            <a:pPr algn="ctr">
              <a:lnSpc>
                <a:spcPct val="90000"/>
              </a:lnSpc>
              <a:buNone/>
            </a:pPr>
            <a:r>
              <a:rPr lang="es-ES" sz="1400" b="1" i="0" noProof="1" smtClean="0">
                <a:solidFill>
                  <a:schemeClr val="tx1"/>
                </a:solidFill>
                <a:latin typeface="Arial"/>
                <a:ea typeface="ＭＳ Ｐゴシック"/>
                <a:cs typeface="ＭＳ Ｐゴシック"/>
              </a:rPr>
              <a:t>El rango de direcciones IPv4 multicast va de 224.0.0.0 a 239.255.255.255.</a:t>
            </a:r>
            <a:endParaRPr lang="es-ES" sz="1400" b="1" i="0" noProof="1">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31242350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e IP</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MAC e IP</a:t>
            </a:r>
            <a:endParaRPr lang="es-ES" sz="2800" noProof="1">
              <a:latin typeface="Arial" charset="0"/>
            </a:endParaRPr>
          </a:p>
        </p:txBody>
      </p:sp>
      <p:sp>
        <p:nvSpPr>
          <p:cNvPr id="2" name="TextBox 1"/>
          <p:cNvSpPr txBox="1"/>
          <p:nvPr/>
        </p:nvSpPr>
        <p:spPr>
          <a:xfrm>
            <a:off x="246743" y="1371144"/>
            <a:ext cx="8665028" cy="5346079"/>
          </a:xfrm>
          <a:prstGeom prst="rect">
            <a:avLst/>
          </a:prstGeom>
          <a:noFill/>
        </p:spPr>
        <p:txBody>
          <a:bodyPr wrap="square" rtlCol="0">
            <a:spAutoFit/>
          </a:bodyPr>
          <a:lstStyle/>
          <a:p>
            <a:pPr algn="l">
              <a:buNone/>
            </a:pPr>
            <a:r>
              <a:rPr lang="es-ES" sz="2400" b="1" i="0" noProof="1" smtClean="0">
                <a:solidFill>
                  <a:schemeClr val="tx1"/>
                </a:solidFill>
                <a:latin typeface="Arial"/>
                <a:ea typeface="ＭＳ Ｐゴシック"/>
                <a:cs typeface="ＭＳ Ｐゴシック"/>
              </a:rPr>
              <a:t>Dirección MAC</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Esta dirección no cambia. </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Es similar al nombre de una persona.</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Se conoce como “dirección física” porque se asigna físicamente a la NIC del host. </a:t>
            </a:r>
          </a:p>
          <a:p>
            <a:pPr algn="l">
              <a:buNone/>
            </a:pPr>
            <a:endParaRPr lang="es-ES" noProof="1" smtClean="0"/>
          </a:p>
          <a:p>
            <a:pPr algn="l">
              <a:buNone/>
            </a:pPr>
            <a:r>
              <a:rPr lang="es-ES" sz="2400" b="1" i="0" noProof="1" smtClean="0">
                <a:solidFill>
                  <a:schemeClr val="tx1"/>
                </a:solidFill>
                <a:latin typeface="Arial"/>
                <a:ea typeface="ＭＳ Ｐゴシック"/>
                <a:cs typeface="ＭＳ Ｐゴシック"/>
              </a:rPr>
              <a:t>Dirección IP</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Es similar a la dirección de una persona. </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Se basa en la ubicación real del host. </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Se conoce como “dirección lógica” porque se asigna lógicamente.</a:t>
            </a:r>
          </a:p>
          <a:p>
            <a:pPr marL="342900" indent="-342900" algn="l" defTabSz="814365">
              <a:lnSpc>
                <a:spcPct val="95000"/>
              </a:lnSpc>
              <a:spcBef>
                <a:spcPct val="35000"/>
              </a:spcBef>
              <a:buClr>
                <a:srgbClr val="708CA1"/>
              </a:buClr>
              <a:buFont typeface="Wingdings"/>
              <a:buChar char="§"/>
              <a:tabLst>
                <a:tab pos="3149600" algn="l"/>
              </a:tabLst>
            </a:pPr>
            <a:r>
              <a:rPr lang="es-ES" sz="2000" b="0" i="0" noProof="1" smtClean="0">
                <a:solidFill>
                  <a:schemeClr val="tx1"/>
                </a:solidFill>
                <a:latin typeface="Arial"/>
                <a:ea typeface="ＭＳ Ｐゴシック"/>
                <a:cs typeface="ＭＳ Ｐゴシック"/>
              </a:rPr>
              <a:t>Un administrador de red la asigna a cada host.</a:t>
            </a:r>
          </a:p>
          <a:p>
            <a:pPr algn="l">
              <a:buNone/>
            </a:pPr>
            <a:endParaRPr lang="es-ES" noProof="1" smtClean="0"/>
          </a:p>
          <a:p>
            <a:pPr algn="l">
              <a:buNone/>
            </a:pPr>
            <a:r>
              <a:rPr lang="es-ES" sz="2000" b="0" i="0" noProof="1" smtClean="0">
                <a:solidFill>
                  <a:schemeClr val="tx1"/>
                </a:solidFill>
                <a:latin typeface="Arial"/>
                <a:ea typeface="ＭＳ Ｐゴシック"/>
                <a:cs typeface="ＭＳ Ｐゴシック"/>
              </a:rPr>
              <a:t>Para que una PC pueda comunicarse, se necesitan tanto la dirección MAC física como la dirección IP lógica, de la misma manera en que se necesitan el nombre y la dirección de una persona para poder enviarle una carta.</a:t>
            </a:r>
            <a:endParaRPr lang="es-ES" sz="2000" noProof="1"/>
          </a:p>
        </p:txBody>
      </p:sp>
    </p:spTree>
    <p:extLst>
      <p:ext uri="{BB962C8B-B14F-4D97-AF65-F5344CB8AC3E}">
        <p14:creationId xmlns:p14="http://schemas.microsoft.com/office/powerpoint/2010/main" xmlns="" val="102068665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Introducción</a:t>
            </a:r>
            <a:endParaRPr lang="es-ES" noProof="1">
              <a:latin typeface="Arial" charset="0"/>
            </a:endParaRPr>
          </a:p>
        </p:txBody>
      </p:sp>
      <p:sp>
        <p:nvSpPr>
          <p:cNvPr id="3" name="Content Placeholder 2"/>
          <p:cNvSpPr>
            <a:spLocks noGrp="1"/>
          </p:cNvSpPr>
          <p:nvPr>
            <p:ph idx="1"/>
          </p:nvPr>
        </p:nvSpPr>
        <p:spPr>
          <a:xfrm>
            <a:off x="213109" y="1562793"/>
            <a:ext cx="8733677" cy="2094807"/>
          </a:xfrm>
        </p:spPr>
        <p:txBody>
          <a:bodyPr/>
          <a:lstStyle/>
          <a:p>
            <a:pPr marL="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Este capítulo analiza las características y el funcionamiento de la Ethernet en términos de su evolución desde una tecnología de medios compartidos de comunicación de datos basada en contenciones hasta convertirse en la actual tecnología full-duplex de gran ancho de banda.</a:t>
            </a:r>
            <a:endParaRPr lang="es-ES" sz="2400" b="0" i="0" noProof="1">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xmlns="" val="1183294626"/>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93868" y="394392"/>
            <a:ext cx="8950132" cy="83820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MAC Ethernet</a:t>
            </a:r>
            <a:br>
              <a:rPr lang="es-ES" sz="1800" b="1" i="0" noProof="1" smtClean="0">
                <a:solidFill>
                  <a:srgbClr val="708CA1"/>
                </a:solidFill>
                <a:latin typeface="Arial"/>
                <a:ea typeface="ＭＳ Ｐゴシック"/>
                <a:cs typeface="ＭＳ Ｐゴシック"/>
              </a:rPr>
            </a:br>
            <a:r>
              <a:rPr lang="es-ES" sz="3200" b="1" i="0" spc="-50" noProof="1" smtClean="0">
                <a:solidFill>
                  <a:srgbClr val="708CA1"/>
                </a:solidFill>
                <a:latin typeface="Arial"/>
                <a:ea typeface="ＭＳ Ｐゴシック"/>
                <a:cs typeface="ＭＳ Ｐゴシック"/>
              </a:rPr>
              <a:t>Conectividad de extremo a extremo, MAC e IP</a:t>
            </a:r>
            <a:endParaRPr lang="es-ES" spc="-50" noProof="1">
              <a:latin typeface="Arial" charset="0"/>
            </a:endParaRPr>
          </a:p>
        </p:txBody>
      </p:sp>
      <p:pic>
        <p:nvPicPr>
          <p:cNvPr id="9218" name="Picture 2"/>
          <p:cNvPicPr>
            <a:picLocks noChangeAspect="1" noChangeArrowheads="1"/>
          </p:cNvPicPr>
          <p:nvPr/>
        </p:nvPicPr>
        <p:blipFill>
          <a:blip r:embed="rId3" cstate="print"/>
          <a:stretch>
            <a:fillRect/>
          </a:stretch>
        </p:blipFill>
        <p:spPr bwMode="auto">
          <a:xfrm>
            <a:off x="704771" y="1779657"/>
            <a:ext cx="7350657" cy="16657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4" cstate="print"/>
          <a:stretch>
            <a:fillRect/>
          </a:stretch>
        </p:blipFill>
        <p:spPr bwMode="auto">
          <a:xfrm>
            <a:off x="778512" y="3905249"/>
            <a:ext cx="7315134" cy="18133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052779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MAC Ethernet</a:t>
            </a:r>
            <a:br>
              <a:rPr lang="es-ES" sz="1800" b="1" i="0" dirty="0" smtClean="0">
                <a:solidFill>
                  <a:srgbClr val="708CA1"/>
                </a:solidFill>
                <a:latin typeface="Arial"/>
                <a:ea typeface="ＭＳ Ｐゴシック"/>
                <a:cs typeface="ＭＳ Ｐゴシック"/>
              </a:rPr>
            </a:br>
            <a:r>
              <a:rPr lang="es-ES" sz="3200" b="1" i="0" spc="-50" dirty="0" smtClean="0">
                <a:solidFill>
                  <a:srgbClr val="708CA1"/>
                </a:solidFill>
                <a:latin typeface="Arial"/>
                <a:ea typeface="ＭＳ Ｐゴシック"/>
                <a:cs typeface="ＭＳ Ｐゴシック"/>
              </a:rPr>
              <a:t>Conectividad de extremo a extremo, MAC e IP</a:t>
            </a:r>
            <a:endParaRPr lang="es-ES" spc="-50" dirty="0">
              <a:latin typeface="Arial" charset="0"/>
            </a:endParaRPr>
          </a:p>
        </p:txBody>
      </p:sp>
      <p:pic>
        <p:nvPicPr>
          <p:cNvPr id="11266" name="Picture 2"/>
          <p:cNvPicPr>
            <a:picLocks noChangeAspect="1" noChangeArrowheads="1"/>
          </p:cNvPicPr>
          <p:nvPr/>
        </p:nvPicPr>
        <p:blipFill>
          <a:blip r:embed="rId3" cstate="print"/>
          <a:stretch>
            <a:fillRect/>
          </a:stretch>
        </p:blipFill>
        <p:spPr bwMode="auto">
          <a:xfrm>
            <a:off x="910934" y="1472399"/>
            <a:ext cx="6836527" cy="5055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8794682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5.2</a:t>
            </a:r>
            <a:br>
              <a:rPr lang="es-ES" sz="18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Protocolo de resolución de direcciones</a:t>
            </a:r>
            <a:endParaRPr lang="es-ES">
              <a:latin typeface="Arial" charset="0"/>
            </a:endParaRPr>
          </a:p>
        </p:txBody>
      </p:sp>
    </p:spTree>
    <p:extLst>
      <p:ext uri="{BB962C8B-B14F-4D97-AF65-F5344CB8AC3E}">
        <p14:creationId xmlns:p14="http://schemas.microsoft.com/office/powerpoint/2010/main" xmlns="" val="303759973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Protocolo ARP</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Introducción al protocolo ARP</a:t>
            </a:r>
            <a:endParaRPr lang="es-ES" noProof="1">
              <a:latin typeface="Arial" charset="0"/>
            </a:endParaRPr>
          </a:p>
        </p:txBody>
      </p:sp>
      <p:sp>
        <p:nvSpPr>
          <p:cNvPr id="5" name="Content Placeholder 2"/>
          <p:cNvSpPr txBox="1">
            <a:spLocks/>
          </p:cNvSpPr>
          <p:nvPr/>
        </p:nvSpPr>
        <p:spPr bwMode="auto">
          <a:xfrm>
            <a:off x="191337" y="1488350"/>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400" b="0" i="0" noProof="1" smtClean="0">
                <a:solidFill>
                  <a:schemeClr val="tx1"/>
                </a:solidFill>
                <a:latin typeface="Arial"/>
                <a:ea typeface="ＭＳ Ｐゴシック"/>
                <a:cs typeface="ＭＳ Ｐゴシック"/>
              </a:rPr>
              <a:t>Propósito de ARP </a:t>
            </a:r>
          </a:p>
          <a:p>
            <a:pPr>
              <a:buFont typeface="Wingdings"/>
              <a:buChar char="§"/>
            </a:pPr>
            <a:r>
              <a:rPr lang="es-ES" sz="2400" b="0" i="0" noProof="1" smtClean="0">
                <a:solidFill>
                  <a:schemeClr val="tx1"/>
                </a:solidFill>
                <a:latin typeface="Arial"/>
                <a:ea typeface="ＭＳ Ｐゴシック"/>
                <a:cs typeface="ＭＳ Ｐゴシック"/>
              </a:rPr>
              <a:t>El nodo emisor necesita una forma de encontrar la dirección MAC del destino para un enlace Ethernet determinado.</a:t>
            </a:r>
          </a:p>
          <a:p>
            <a:pPr marL="0" indent="0">
              <a:buNone/>
            </a:pPr>
            <a:endParaRPr lang="es-ES" noProof="1" smtClean="0"/>
          </a:p>
          <a:p>
            <a:pPr marL="0" indent="0">
              <a:buNone/>
            </a:pPr>
            <a:r>
              <a:rPr lang="es-ES" sz="2400" b="0" i="0" noProof="1" smtClean="0">
                <a:solidFill>
                  <a:schemeClr val="tx1"/>
                </a:solidFill>
                <a:latin typeface="Arial"/>
                <a:ea typeface="ＭＳ Ｐゴシック"/>
                <a:cs typeface="ＭＳ Ｐゴシック"/>
              </a:rPr>
              <a:t>El protocolo ARP ofrece dos funciones básicas:</a:t>
            </a:r>
          </a:p>
          <a:p>
            <a:pPr>
              <a:lnSpc>
                <a:spcPct val="90000"/>
              </a:lnSpc>
              <a:buFont typeface="Wingdings" pitchFamily="2" charset="2"/>
              <a:buChar char="§"/>
            </a:pPr>
            <a:r>
              <a:rPr lang="es-ES" noProof="1">
                <a:latin typeface="Arial"/>
                <a:ea typeface="ＭＳ Ｐゴシック"/>
                <a:cs typeface="ＭＳ Ｐゴシック"/>
              </a:rPr>
              <a:t>Resolución de direcciones IPv4 a direcciones MAC</a:t>
            </a:r>
          </a:p>
          <a:p>
            <a:pPr>
              <a:lnSpc>
                <a:spcPct val="90000"/>
              </a:lnSpc>
              <a:buFont typeface="Wingdings" pitchFamily="2" charset="2"/>
              <a:buChar char="§"/>
            </a:pPr>
            <a:r>
              <a:rPr lang="es-ES" noProof="1">
                <a:latin typeface="Arial"/>
                <a:ea typeface="ＭＳ Ｐゴシック"/>
                <a:cs typeface="ＭＳ Ｐゴシック"/>
              </a:rPr>
              <a:t>Mantenimiento de una tabla de las asignaciones</a:t>
            </a:r>
          </a:p>
          <a:p>
            <a:pPr>
              <a:lnSpc>
                <a:spcPct val="90000"/>
              </a:lnSpc>
              <a:buNone/>
            </a:pPr>
            <a:endParaRPr lang="es-ES" noProof="1"/>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Protocolo ARP</a:t>
            </a:r>
            <a:r>
              <a:rPr lang="es-ES" sz="3200" b="1" i="0" smtClean="0">
                <a:solidFill>
                  <a:srgbClr val="708CA1"/>
                </a:solidFill>
                <a:latin typeface="Arial"/>
                <a:ea typeface="ＭＳ Ｐゴシック"/>
                <a:cs typeface="ＭＳ Ｐゴシック"/>
              </a:rPr>
              <a:t/>
            </a:r>
            <a:br>
              <a:rPr lang="es-ES" sz="32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Introducción al protocolo ARP</a:t>
            </a:r>
            <a:endParaRPr lang="es-ES">
              <a:latin typeface="Arial" charset="0"/>
            </a:endParaRPr>
          </a:p>
        </p:txBody>
      </p:sp>
      <p:pic>
        <p:nvPicPr>
          <p:cNvPr id="12290" name="Picture 2"/>
          <p:cNvPicPr>
            <a:picLocks noChangeAspect="1" noChangeArrowheads="1"/>
          </p:cNvPicPr>
          <p:nvPr/>
        </p:nvPicPr>
        <p:blipFill>
          <a:blip r:embed="rId3" cstate="print"/>
          <a:stretch>
            <a:fillRect/>
          </a:stretch>
        </p:blipFill>
        <p:spPr bwMode="auto">
          <a:xfrm>
            <a:off x="827769" y="1346884"/>
            <a:ext cx="7136275" cy="51037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162723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Protocolo ARP</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spc="-100" noProof="1" smtClean="0">
                <a:solidFill>
                  <a:srgbClr val="708CA1"/>
                </a:solidFill>
                <a:latin typeface="Arial"/>
                <a:ea typeface="ＭＳ Ｐゴシック"/>
                <a:cs typeface="ＭＳ Ｐゴシック"/>
              </a:rPr>
              <a:t>Funciones y funcionamiento del protocolo ARP</a:t>
            </a:r>
            <a:endParaRPr lang="es-ES" spc="-100" noProof="1">
              <a:latin typeface="Arial" charset="0"/>
            </a:endParaRPr>
          </a:p>
        </p:txBody>
      </p:sp>
      <p:sp>
        <p:nvSpPr>
          <p:cNvPr id="2" name="TextBox 1"/>
          <p:cNvSpPr txBox="1"/>
          <p:nvPr/>
        </p:nvSpPr>
        <p:spPr>
          <a:xfrm>
            <a:off x="304800" y="1418432"/>
            <a:ext cx="8403771" cy="5195268"/>
          </a:xfrm>
          <a:prstGeom prst="rect">
            <a:avLst/>
          </a:prstGeom>
          <a:noFill/>
        </p:spPr>
        <p:txBody>
          <a:bodyPr wrap="square" rtlCol="0">
            <a:spAutoFit/>
          </a:bodyPr>
          <a:lstStyle/>
          <a:p>
            <a:pPr algn="l">
              <a:buNone/>
            </a:pPr>
            <a:r>
              <a:rPr lang="es-ES" sz="2400" b="0" i="0" noProof="1" smtClean="0">
                <a:solidFill>
                  <a:schemeClr val="tx1"/>
                </a:solidFill>
                <a:latin typeface="Arial"/>
                <a:ea typeface="ＭＳ Ｐゴシック"/>
                <a:cs typeface="ＭＳ Ｐゴシック"/>
              </a:rPr>
              <a:t>Tabla ARP: </a:t>
            </a:r>
          </a:p>
          <a:p>
            <a:pPr marL="236555" indent="-236555" algn="l" defTabSz="814365">
              <a:lnSpc>
                <a:spcPct val="95000"/>
              </a:lnSpc>
              <a:spcBef>
                <a:spcPct val="50000"/>
              </a:spcBef>
              <a:buClr>
                <a:srgbClr val="708CA1"/>
              </a:buClr>
              <a:buFont typeface="Wingdings"/>
              <a:buChar char="§"/>
            </a:pPr>
            <a:r>
              <a:rPr lang="es-ES" sz="2000" b="0" i="0" noProof="1" smtClean="0">
                <a:solidFill>
                  <a:schemeClr val="tx1"/>
                </a:solidFill>
                <a:latin typeface="Arial"/>
                <a:ea typeface="ＭＳ Ｐゴシック"/>
                <a:cs typeface="ＭＳ Ｐゴシック"/>
              </a:rPr>
              <a:t>Se utiliza para encontrar la dirección de la capa de enlace de datos asignada a la dirección IPv4 de destino.</a:t>
            </a:r>
          </a:p>
          <a:p>
            <a:pPr marL="236555" indent="-236555" algn="l" defTabSz="814365">
              <a:lnSpc>
                <a:spcPct val="95000"/>
              </a:lnSpc>
              <a:spcBef>
                <a:spcPct val="50000"/>
              </a:spcBef>
              <a:buClr>
                <a:srgbClr val="708CA1"/>
              </a:buClr>
              <a:buFont typeface="Wingdings"/>
              <a:buChar char="§"/>
            </a:pPr>
            <a:r>
              <a:rPr lang="es-ES" sz="2000" b="0" i="0" noProof="1" smtClean="0">
                <a:solidFill>
                  <a:schemeClr val="tx1"/>
                </a:solidFill>
                <a:latin typeface="Arial"/>
                <a:ea typeface="ＭＳ Ｐゴシック"/>
                <a:cs typeface="ＭＳ Ｐゴシック"/>
              </a:rPr>
              <a:t>A medida que un nodo recibe tramas de los medios, registra las direcciones IP y MAC de origen como asignaciones en la tabla ARP.</a:t>
            </a:r>
          </a:p>
          <a:p>
            <a:pPr algn="l">
              <a:buNone/>
            </a:pPr>
            <a:endParaRPr lang="es-ES" noProof="1" smtClean="0"/>
          </a:p>
          <a:p>
            <a:pPr algn="l">
              <a:buNone/>
            </a:pPr>
            <a:r>
              <a:rPr lang="es-ES" sz="2400" b="0" i="0" noProof="1" smtClean="0">
                <a:solidFill>
                  <a:schemeClr val="tx1"/>
                </a:solidFill>
                <a:latin typeface="Arial"/>
                <a:ea typeface="ＭＳ Ｐゴシック"/>
                <a:cs typeface="ＭＳ Ｐゴシック"/>
              </a:rPr>
              <a:t>Solicitud de ARP:</a:t>
            </a:r>
          </a:p>
          <a:p>
            <a:pPr marL="236555" indent="-236555" algn="l" defTabSz="814365">
              <a:lnSpc>
                <a:spcPct val="95000"/>
              </a:lnSpc>
              <a:spcBef>
                <a:spcPct val="50000"/>
              </a:spcBef>
              <a:buClr>
                <a:srgbClr val="708CA1"/>
              </a:buClr>
              <a:buFont typeface="Wingdings"/>
              <a:buChar char="§"/>
            </a:pPr>
            <a:r>
              <a:rPr lang="es-ES" sz="2000" b="0" i="0" noProof="1" smtClean="0">
                <a:solidFill>
                  <a:schemeClr val="tx1"/>
                </a:solidFill>
                <a:latin typeface="Arial"/>
                <a:ea typeface="ＭＳ Ｐゴシック"/>
                <a:cs typeface="ＭＳ Ｐゴシック"/>
              </a:rPr>
              <a:t>Broadcast de capa 2 a todos los dispositivos en la LAN Ethernet.</a:t>
            </a:r>
          </a:p>
          <a:p>
            <a:pPr marL="236555" indent="-236555" algn="l" defTabSz="814365">
              <a:lnSpc>
                <a:spcPct val="95000"/>
              </a:lnSpc>
              <a:spcBef>
                <a:spcPct val="50000"/>
              </a:spcBef>
              <a:buClr>
                <a:srgbClr val="708CA1"/>
              </a:buClr>
              <a:buFont typeface="Wingdings"/>
              <a:buChar char="§"/>
            </a:pPr>
            <a:r>
              <a:rPr lang="es-ES" sz="2000" b="0" i="0" noProof="1" smtClean="0">
                <a:solidFill>
                  <a:schemeClr val="tx1"/>
                </a:solidFill>
                <a:latin typeface="Arial"/>
                <a:ea typeface="ＭＳ Ｐゴシック"/>
                <a:cs typeface="ＭＳ Ｐゴシック"/>
              </a:rPr>
              <a:t>El nodo que coincide con la dirección IP en el broadcast responde.</a:t>
            </a:r>
          </a:p>
          <a:p>
            <a:pPr marL="236555" indent="-236555" algn="l" defTabSz="814365">
              <a:lnSpc>
                <a:spcPct val="95000"/>
              </a:lnSpc>
              <a:spcBef>
                <a:spcPct val="50000"/>
              </a:spcBef>
              <a:buClr>
                <a:srgbClr val="708CA1"/>
              </a:buClr>
              <a:buFont typeface="Wingdings"/>
              <a:buChar char="§"/>
            </a:pPr>
            <a:r>
              <a:rPr lang="es-ES" sz="2000" b="0" i="0" noProof="1" smtClean="0">
                <a:solidFill>
                  <a:schemeClr val="tx1"/>
                </a:solidFill>
                <a:latin typeface="Arial"/>
                <a:ea typeface="ＭＳ Ｐゴシック"/>
                <a:cs typeface="ＭＳ Ｐゴシック"/>
              </a:rPr>
              <a:t>Si ningún dispositivo responde a la solicitud de ARP, el paquete se descarta porque no se puede crear una trama.</a:t>
            </a:r>
            <a:endParaRPr lang="es-ES" sz="2000" noProof="1" smtClean="0">
              <a:latin typeface="+mn-lt"/>
            </a:endParaRPr>
          </a:p>
          <a:p>
            <a:pPr algn="l">
              <a:buNone/>
            </a:pPr>
            <a:endParaRPr lang="es-ES" noProof="1" smtClean="0"/>
          </a:p>
          <a:p>
            <a:pPr algn="l">
              <a:buNone/>
            </a:pPr>
            <a:r>
              <a:rPr lang="es-ES" sz="2400" b="1" i="0" noProof="1" smtClean="0">
                <a:solidFill>
                  <a:schemeClr val="tx1"/>
                </a:solidFill>
                <a:latin typeface="Arial"/>
                <a:ea typeface="ＭＳ Ｐゴシック"/>
                <a:cs typeface="ＭＳ Ｐゴシック"/>
              </a:rPr>
              <a:t>Se pueden introducir entradas de mapa estático en una tabla ARP, pero es infrecuente.</a:t>
            </a:r>
            <a:endParaRPr lang="es-ES" sz="2400" b="1" i="0" noProof="1">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356092421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Protocolo ARP</a:t>
            </a:r>
            <a:r>
              <a:rPr lang="es-ES" sz="3200" b="1" i="0" dirty="0" smtClean="0">
                <a:solidFill>
                  <a:srgbClr val="708CA1"/>
                </a:solidFill>
                <a:latin typeface="Arial"/>
                <a:ea typeface="ＭＳ Ｐゴシック"/>
                <a:cs typeface="ＭＳ Ｐゴシック"/>
              </a:rPr>
              <a:t/>
            </a:r>
            <a:br>
              <a:rPr lang="es-ES" sz="3200" b="1" i="0" dirty="0" smtClean="0">
                <a:solidFill>
                  <a:srgbClr val="708CA1"/>
                </a:solidFill>
                <a:latin typeface="Arial"/>
                <a:ea typeface="ＭＳ Ｐゴシック"/>
                <a:cs typeface="ＭＳ Ｐゴシック"/>
              </a:rPr>
            </a:br>
            <a:r>
              <a:rPr lang="es-ES" sz="3200" b="1" i="0" spc="-100" dirty="0" smtClean="0">
                <a:solidFill>
                  <a:srgbClr val="708CA1"/>
                </a:solidFill>
                <a:latin typeface="Arial"/>
                <a:ea typeface="ＭＳ Ｐゴシック"/>
                <a:cs typeface="ＭＳ Ｐゴシック"/>
              </a:rPr>
              <a:t>Funciones y funcionamiento del protocolo ARP</a:t>
            </a:r>
            <a:endParaRPr lang="es-ES" spc="-100" dirty="0">
              <a:latin typeface="Arial" charset="0"/>
            </a:endParaRPr>
          </a:p>
        </p:txBody>
      </p:sp>
      <p:pic>
        <p:nvPicPr>
          <p:cNvPr id="13314" name="Picture 2"/>
          <p:cNvPicPr>
            <a:picLocks noChangeAspect="1" noChangeArrowheads="1"/>
          </p:cNvPicPr>
          <p:nvPr/>
        </p:nvPicPr>
        <p:blipFill>
          <a:blip r:embed="rId3" cstate="print"/>
          <a:srcRect t="689"/>
          <a:stretch>
            <a:fillRect/>
          </a:stretch>
        </p:blipFill>
        <p:spPr bwMode="auto">
          <a:xfrm>
            <a:off x="1542197" y="1451429"/>
            <a:ext cx="5739819" cy="49826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5959521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Protocolo ARP</a:t>
            </a:r>
            <a:r>
              <a:rPr lang="es-ES" sz="3200" b="1" i="0" dirty="0" smtClean="0">
                <a:solidFill>
                  <a:srgbClr val="708CA1"/>
                </a:solidFill>
                <a:latin typeface="Arial"/>
                <a:ea typeface="ＭＳ Ｐゴシック"/>
                <a:cs typeface="ＭＳ Ｐゴシック"/>
              </a:rPr>
              <a:t/>
            </a:r>
            <a:br>
              <a:rPr lang="es-ES" sz="3200" b="1" i="0" dirty="0" smtClean="0">
                <a:solidFill>
                  <a:srgbClr val="708CA1"/>
                </a:solidFill>
                <a:latin typeface="Arial"/>
                <a:ea typeface="ＭＳ Ｐゴシック"/>
                <a:cs typeface="ＭＳ Ｐゴシック"/>
              </a:rPr>
            </a:br>
            <a:r>
              <a:rPr lang="es-ES" sz="3200" b="1" i="0" spc="-100" dirty="0" smtClean="0">
                <a:solidFill>
                  <a:srgbClr val="708CA1"/>
                </a:solidFill>
                <a:latin typeface="Arial"/>
                <a:ea typeface="ＭＳ Ｐゴシック"/>
                <a:cs typeface="ＭＳ Ｐゴシック"/>
              </a:rPr>
              <a:t>Funciones y funcionamiento del protocolo ARP</a:t>
            </a:r>
            <a:endParaRPr lang="es-ES" spc="-100" dirty="0">
              <a:latin typeface="Arial" charset="0"/>
            </a:endParaRPr>
          </a:p>
        </p:txBody>
      </p:sp>
      <p:pic>
        <p:nvPicPr>
          <p:cNvPr id="14338" name="Picture 2"/>
          <p:cNvPicPr>
            <a:picLocks noChangeAspect="1" noChangeArrowheads="1"/>
          </p:cNvPicPr>
          <p:nvPr/>
        </p:nvPicPr>
        <p:blipFill>
          <a:blip r:embed="rId3" cstate="print"/>
          <a:stretch>
            <a:fillRect/>
          </a:stretch>
        </p:blipFill>
        <p:spPr bwMode="auto">
          <a:xfrm>
            <a:off x="1628362" y="1543790"/>
            <a:ext cx="5605949" cy="49068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1427080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Protocolo ARP</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spc="-100" noProof="1" smtClean="0">
                <a:solidFill>
                  <a:srgbClr val="708CA1"/>
                </a:solidFill>
                <a:latin typeface="Arial"/>
                <a:ea typeface="ＭＳ Ｐゴシック"/>
                <a:cs typeface="ＭＳ Ｐゴシック"/>
              </a:rPr>
              <a:t>Funciones y funcionamiento del protocolo ARP</a:t>
            </a:r>
            <a:endParaRPr lang="es-ES" spc="-100" noProof="1">
              <a:latin typeface="Arial" charset="0"/>
            </a:endParaRPr>
          </a:p>
        </p:txBody>
      </p:sp>
      <p:pic>
        <p:nvPicPr>
          <p:cNvPr id="12290" name="Picture 2"/>
          <p:cNvPicPr>
            <a:picLocks noChangeAspect="1" noChangeArrowheads="1"/>
          </p:cNvPicPr>
          <p:nvPr/>
        </p:nvPicPr>
        <p:blipFill>
          <a:blip r:embed="rId3" cstate="print"/>
          <a:stretch>
            <a:fillRect/>
          </a:stretch>
        </p:blipFill>
        <p:spPr bwMode="auto">
          <a:xfrm>
            <a:off x="1421445" y="1457324"/>
            <a:ext cx="5539109" cy="48483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7954972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Protocolo ARP</a:t>
            </a:r>
            <a:r>
              <a:rPr lang="es-ES" sz="3200" b="1" i="0" dirty="0" smtClean="0">
                <a:solidFill>
                  <a:srgbClr val="708CA1"/>
                </a:solidFill>
                <a:latin typeface="Arial"/>
                <a:ea typeface="ＭＳ Ｐゴシック"/>
                <a:cs typeface="ＭＳ Ｐゴシック"/>
              </a:rPr>
              <a:t/>
            </a:r>
            <a:br>
              <a:rPr lang="es-ES" sz="3200" b="1" i="0" dirty="0" smtClean="0">
                <a:solidFill>
                  <a:srgbClr val="708CA1"/>
                </a:solidFill>
                <a:latin typeface="Arial"/>
                <a:ea typeface="ＭＳ Ｐゴシック"/>
                <a:cs typeface="ＭＳ Ｐゴシック"/>
              </a:rPr>
            </a:br>
            <a:r>
              <a:rPr lang="es-ES" sz="3200" b="1" i="0" spc="-100" dirty="0" smtClean="0">
                <a:solidFill>
                  <a:srgbClr val="708CA1"/>
                </a:solidFill>
                <a:latin typeface="Arial"/>
                <a:ea typeface="ＭＳ Ｐゴシック"/>
                <a:cs typeface="ＭＳ Ｐゴシック"/>
              </a:rPr>
              <a:t>Funciones y funcionamiento del protocolo ARP</a:t>
            </a:r>
            <a:endParaRPr lang="es-ES" spc="-100" dirty="0">
              <a:latin typeface="Arial" charset="0"/>
            </a:endParaRPr>
          </a:p>
        </p:txBody>
      </p:sp>
      <p:pic>
        <p:nvPicPr>
          <p:cNvPr id="15362" name="Picture 2"/>
          <p:cNvPicPr>
            <a:picLocks noChangeAspect="1" noChangeArrowheads="1"/>
          </p:cNvPicPr>
          <p:nvPr/>
        </p:nvPicPr>
        <p:blipFill>
          <a:blip r:embed="rId3" cstate="print"/>
          <a:stretch>
            <a:fillRect/>
          </a:stretch>
        </p:blipFill>
        <p:spPr bwMode="auto">
          <a:xfrm>
            <a:off x="1691080" y="1544268"/>
            <a:ext cx="5550322" cy="48565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5869088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es-ES" sz="3200" b="1" i="0" noProof="1" smtClean="0">
                <a:solidFill>
                  <a:srgbClr val="708CA1"/>
                </a:solidFill>
                <a:latin typeface="Arial"/>
                <a:ea typeface="ＭＳ Ｐゴシック"/>
                <a:cs typeface="ＭＳ Ｐゴシック"/>
              </a:rPr>
              <a:t>Capítulo 5</a:t>
            </a:r>
            <a:endParaRPr lang="es-ES" noProof="1">
              <a:latin typeface="Arial" charset="0"/>
            </a:endParaRPr>
          </a:p>
        </p:txBody>
      </p:sp>
      <p:sp>
        <p:nvSpPr>
          <p:cNvPr id="9218" name="Rectangle 3"/>
          <p:cNvSpPr>
            <a:spLocks noGrp="1" noChangeArrowheads="1"/>
          </p:cNvSpPr>
          <p:nvPr>
            <p:ph idx="1"/>
          </p:nvPr>
        </p:nvSpPr>
        <p:spPr>
          <a:xfrm>
            <a:off x="213109" y="1538514"/>
            <a:ext cx="8733677" cy="4927394"/>
          </a:xfrm>
        </p:spPr>
        <p:txBody>
          <a:bodyPr/>
          <a:lstStyle/>
          <a:p>
            <a:pPr marL="574700" lvl="1" indent="-117500" algn="l" defTabSz="814365">
              <a:spcBef>
                <a:spcPct val="35000"/>
              </a:spcBef>
              <a:spcAft>
                <a:spcPct val="0"/>
              </a:spcAft>
              <a:buNone/>
            </a:pPr>
            <a:r>
              <a:rPr lang="es-ES" sz="2400" b="0" i="0" noProof="1" smtClean="0">
                <a:solidFill>
                  <a:srgbClr val="000000"/>
                </a:solidFill>
                <a:latin typeface="Arial"/>
                <a:ea typeface="ＭＳ Ｐゴシック"/>
                <a:cs typeface="ＭＳ Ｐゴシック"/>
              </a:rPr>
              <a:t>5.0  Introducción</a:t>
            </a:r>
          </a:p>
          <a:p>
            <a:pPr marL="574700" lvl="1" indent="-117500" algn="l" defTabSz="814365">
              <a:spcBef>
                <a:spcPct val="35000"/>
              </a:spcBef>
              <a:spcAft>
                <a:spcPct val="0"/>
              </a:spcAft>
              <a:buNone/>
            </a:pPr>
            <a:r>
              <a:rPr lang="es-ES" sz="2400" b="0" i="0" noProof="1" smtClean="0">
                <a:solidFill>
                  <a:srgbClr val="000000"/>
                </a:solidFill>
                <a:latin typeface="Arial"/>
                <a:ea typeface="ＭＳ Ｐゴシック"/>
                <a:cs typeface="ＭＳ Ｐゴシック"/>
              </a:rPr>
              <a:t>5.1  Protocolo Ethernet</a:t>
            </a:r>
            <a:endParaRPr lang="es-ES" sz="2400" noProof="1" smtClean="0">
              <a:latin typeface="Arial" charset="0"/>
            </a:endParaRPr>
          </a:p>
          <a:p>
            <a:pPr marL="574700" lvl="1" indent="-117500" algn="l" defTabSz="814365">
              <a:spcBef>
                <a:spcPct val="35000"/>
              </a:spcBef>
              <a:spcAft>
                <a:spcPct val="0"/>
              </a:spcAft>
              <a:buNone/>
            </a:pPr>
            <a:r>
              <a:rPr lang="es-ES" sz="2400" b="0" i="0" noProof="1" smtClean="0">
                <a:solidFill>
                  <a:srgbClr val="000000"/>
                </a:solidFill>
                <a:latin typeface="Arial"/>
                <a:ea typeface="ＭＳ Ｐゴシック"/>
                <a:cs typeface="ＭＳ Ｐゴシック"/>
              </a:rPr>
              <a:t>5.2  Protocolo de resolución de direcciones</a:t>
            </a:r>
            <a:endParaRPr lang="es-ES" sz="2400" noProof="1" smtClean="0">
              <a:latin typeface="Arial" charset="0"/>
            </a:endParaRPr>
          </a:p>
          <a:p>
            <a:pPr marL="574700" lvl="1" indent="-117500" algn="l" defTabSz="814365">
              <a:spcBef>
                <a:spcPct val="35000"/>
              </a:spcBef>
              <a:spcAft>
                <a:spcPct val="0"/>
              </a:spcAft>
              <a:buNone/>
            </a:pPr>
            <a:r>
              <a:rPr lang="es-ES" sz="2400" b="0" i="0" noProof="1" smtClean="0">
                <a:solidFill>
                  <a:srgbClr val="000000"/>
                </a:solidFill>
                <a:latin typeface="Arial"/>
                <a:ea typeface="ＭＳ Ｐゴシック"/>
                <a:cs typeface="ＭＳ Ｐゴシック"/>
              </a:rPr>
              <a:t>5.3  Switches LAN</a:t>
            </a:r>
            <a:endParaRPr lang="es-ES" sz="2400" noProof="1" smtClean="0">
              <a:latin typeface="Arial" charset="0"/>
            </a:endParaRPr>
          </a:p>
          <a:p>
            <a:pPr marL="574700" lvl="1" indent="-117500" algn="l" defTabSz="814365">
              <a:spcBef>
                <a:spcPct val="35000"/>
              </a:spcBef>
              <a:spcAft>
                <a:spcPct val="0"/>
              </a:spcAft>
              <a:buNone/>
            </a:pPr>
            <a:r>
              <a:rPr lang="es-ES" sz="2400" b="0" i="0" noProof="1" smtClean="0">
                <a:solidFill>
                  <a:srgbClr val="000000"/>
                </a:solidFill>
                <a:latin typeface="Arial"/>
                <a:ea typeface="ＭＳ Ｐゴシック"/>
                <a:cs typeface="ＭＳ Ｐゴシック"/>
              </a:rPr>
              <a:t>5.4  Resumen</a:t>
            </a:r>
            <a:endParaRPr lang="es-ES" sz="2400" noProof="1">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Protocolo ARP</a:t>
            </a:r>
            <a:r>
              <a:rPr lang="es-ES" sz="3200" b="1" i="0" dirty="0" smtClean="0">
                <a:solidFill>
                  <a:srgbClr val="708CA1"/>
                </a:solidFill>
                <a:latin typeface="Arial"/>
                <a:ea typeface="ＭＳ Ｐゴシック"/>
                <a:cs typeface="ＭＳ Ｐゴシック"/>
              </a:rPr>
              <a:t/>
            </a:r>
            <a:br>
              <a:rPr lang="es-ES" sz="3200" b="1" i="0" dirty="0" smtClean="0">
                <a:solidFill>
                  <a:srgbClr val="708CA1"/>
                </a:solidFill>
                <a:latin typeface="Arial"/>
                <a:ea typeface="ＭＳ Ｐゴシック"/>
                <a:cs typeface="ＭＳ Ｐゴシック"/>
              </a:rPr>
            </a:br>
            <a:r>
              <a:rPr lang="es-ES" sz="3200" b="1" i="0" spc="-100" dirty="0" smtClean="0">
                <a:solidFill>
                  <a:srgbClr val="708CA1"/>
                </a:solidFill>
                <a:latin typeface="Arial"/>
                <a:ea typeface="ＭＳ Ｐゴシック"/>
                <a:cs typeface="ＭＳ Ｐゴシック"/>
              </a:rPr>
              <a:t>Funciones y funcionamiento del protocolo ARP</a:t>
            </a:r>
            <a:endParaRPr lang="es-ES" spc="-100" dirty="0">
              <a:latin typeface="Arial" charset="0"/>
            </a:endParaRPr>
          </a:p>
        </p:txBody>
      </p:sp>
      <p:pic>
        <p:nvPicPr>
          <p:cNvPr id="16386" name="Picture 2"/>
          <p:cNvPicPr>
            <a:picLocks noChangeAspect="1" noChangeArrowheads="1"/>
          </p:cNvPicPr>
          <p:nvPr/>
        </p:nvPicPr>
        <p:blipFill>
          <a:blip r:embed="rId3" cstate="print"/>
          <a:stretch>
            <a:fillRect/>
          </a:stretch>
        </p:blipFill>
        <p:spPr bwMode="auto">
          <a:xfrm>
            <a:off x="1828600" y="1433594"/>
            <a:ext cx="5630313" cy="48674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2483365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Protocolo ARP</a:t>
            </a:r>
            <a:r>
              <a:rPr lang="es-ES" sz="3200" b="1" i="0" dirty="0" smtClean="0">
                <a:solidFill>
                  <a:srgbClr val="708CA1"/>
                </a:solidFill>
                <a:latin typeface="Arial"/>
                <a:ea typeface="ＭＳ Ｐゴシック"/>
                <a:cs typeface="ＭＳ Ｐゴシック"/>
              </a:rPr>
              <a:t/>
            </a:r>
            <a:br>
              <a:rPr lang="es-ES" sz="3200" b="1" i="0" dirty="0" smtClean="0">
                <a:solidFill>
                  <a:srgbClr val="708CA1"/>
                </a:solidFill>
                <a:latin typeface="Arial"/>
                <a:ea typeface="ＭＳ Ｐゴシック"/>
                <a:cs typeface="ＭＳ Ｐゴシック"/>
              </a:rPr>
            </a:br>
            <a:r>
              <a:rPr lang="es-ES" sz="3200" b="1" i="0" spc="-100" dirty="0" smtClean="0">
                <a:solidFill>
                  <a:srgbClr val="708CA1"/>
                </a:solidFill>
                <a:latin typeface="Arial"/>
                <a:ea typeface="ＭＳ Ｐゴシック"/>
                <a:cs typeface="ＭＳ Ｐゴシック"/>
              </a:rPr>
              <a:t>Funciones y funcionamiento del protocolo ARP</a:t>
            </a:r>
            <a:endParaRPr lang="es-ES" spc="-100" dirty="0">
              <a:latin typeface="Arial" charset="0"/>
            </a:endParaRPr>
          </a:p>
        </p:txBody>
      </p:sp>
      <p:pic>
        <p:nvPicPr>
          <p:cNvPr id="17410" name="Picture 2"/>
          <p:cNvPicPr>
            <a:picLocks noChangeAspect="1" noChangeArrowheads="1"/>
          </p:cNvPicPr>
          <p:nvPr/>
        </p:nvPicPr>
        <p:blipFill>
          <a:blip r:embed="rId3" cstate="print"/>
          <a:stretch>
            <a:fillRect/>
          </a:stretch>
        </p:blipFill>
        <p:spPr bwMode="auto">
          <a:xfrm>
            <a:off x="1656872" y="1546136"/>
            <a:ext cx="5701267" cy="50541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9335468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93868" y="394390"/>
            <a:ext cx="8950132" cy="128016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Protocolo ARP</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Función del protocolo ARP en la comunicación remota</a:t>
            </a:r>
            <a:endParaRPr lang="es-ES" noProof="1">
              <a:latin typeface="Arial" charset="0"/>
            </a:endParaRPr>
          </a:p>
        </p:txBody>
      </p:sp>
      <p:sp>
        <p:nvSpPr>
          <p:cNvPr id="2" name="TextBox 1"/>
          <p:cNvSpPr txBox="1"/>
          <p:nvPr/>
        </p:nvSpPr>
        <p:spPr>
          <a:xfrm>
            <a:off x="261257" y="1951718"/>
            <a:ext cx="8577943" cy="4745915"/>
          </a:xfrm>
          <a:prstGeom prst="rect">
            <a:avLst/>
          </a:prstGeom>
          <a:noFill/>
        </p:spPr>
        <p:txBody>
          <a:bodyPr wrap="square" rtlCol="0">
            <a:spAutoFit/>
          </a:bodyPr>
          <a:lstStyle/>
          <a:p>
            <a:pPr marL="342900" indent="-342900" algn="l">
              <a:buFont typeface="Wingdings"/>
              <a:buChar char="§"/>
            </a:pPr>
            <a:r>
              <a:rPr lang="es-ES" sz="2400" b="0" i="0" noProof="1" smtClean="0">
                <a:solidFill>
                  <a:schemeClr val="tx1"/>
                </a:solidFill>
                <a:latin typeface="Arial"/>
                <a:ea typeface="ＭＳ Ｐゴシック"/>
                <a:cs typeface="ＭＳ Ｐゴシック"/>
              </a:rPr>
              <a:t>Si el host IPv4 de destino se encuentra en la red local, la trama utilizará la dirección MAC de este dispositivo como la dirección MAC de destino.</a:t>
            </a:r>
            <a:endParaRPr lang="es-ES" noProof="1" smtClean="0"/>
          </a:p>
          <a:p>
            <a:pPr marL="342900" indent="-342900" algn="l">
              <a:buFont typeface="Wingdings"/>
              <a:buChar char="§"/>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Si el host IPv4 de destino no se encuentra en la red local, el origen utiliza el proceso de ARP para determinar una dirección MAC para la interfaz del router que funciona como gateway.</a:t>
            </a:r>
            <a:endParaRPr lang="es-ES" noProof="1" smtClean="0"/>
          </a:p>
          <a:p>
            <a:pPr marL="342900" indent="-342900" algn="l">
              <a:buFont typeface="Wingdings"/>
              <a:buChar char="§"/>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En caso de que la entrada del gateway no esté en la tabla, se utiliza una solicitud de ARP para recuperar la dirección MAC relacionada con la dirección IP de la interfaz del router.</a:t>
            </a:r>
            <a:endParaRPr lang="es-ES" noProof="1" smtClean="0"/>
          </a:p>
          <a:p>
            <a:pPr algn="ctr">
              <a:lnSpc>
                <a:spcPct val="90000"/>
              </a:lnSpc>
              <a:buNone/>
            </a:pPr>
            <a:endParaRPr lang="es-ES" noProof="1"/>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Protocolo ARP</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Eliminación de entradas de una tabla ARP</a:t>
            </a:r>
            <a:endParaRPr lang="es-ES" noProof="1">
              <a:latin typeface="Arial" charset="0"/>
            </a:endParaRPr>
          </a:p>
        </p:txBody>
      </p:sp>
      <p:sp>
        <p:nvSpPr>
          <p:cNvPr id="2" name="TextBox 1"/>
          <p:cNvSpPr txBox="1"/>
          <p:nvPr/>
        </p:nvSpPr>
        <p:spPr>
          <a:xfrm>
            <a:off x="304800" y="1438499"/>
            <a:ext cx="8534400" cy="2751522"/>
          </a:xfrm>
          <a:prstGeom prst="rect">
            <a:avLst/>
          </a:prstGeom>
          <a:noFill/>
        </p:spPr>
        <p:txBody>
          <a:bodyPr wrap="square" rtlCol="0">
            <a:spAutoFit/>
          </a:bodyPr>
          <a:lstStyle/>
          <a:p>
            <a:pPr marL="342900" indent="-342900" algn="l">
              <a:buFont typeface="Wingdings"/>
              <a:buChar char="§"/>
            </a:pPr>
            <a:r>
              <a:rPr lang="es-ES" sz="2400" b="0" i="0" noProof="1" smtClean="0">
                <a:solidFill>
                  <a:schemeClr val="tx1"/>
                </a:solidFill>
                <a:latin typeface="Arial"/>
                <a:ea typeface="ＭＳ Ｐゴシック"/>
                <a:cs typeface="ＭＳ Ｐゴシック"/>
              </a:rPr>
              <a:t>Un temporizador de caché ARP elimina las entradas ARP que no se utilizaron durante un período especificado.</a:t>
            </a:r>
          </a:p>
          <a:p>
            <a:pPr marL="342900" indent="-342900" algn="l">
              <a:buFont typeface="Wingdings"/>
              <a:buChar char="§"/>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También se pueden utilizar comandos para eliminar manualmente todas o algunas de las entradas en la tabla ARP.</a:t>
            </a:r>
          </a:p>
          <a:p>
            <a:pPr algn="l">
              <a:buNone/>
            </a:pPr>
            <a:endParaRPr lang="es-ES" noProof="1" smtClean="0"/>
          </a:p>
          <a:p>
            <a:pPr algn="l">
              <a:buNone/>
            </a:pPr>
            <a:endParaRPr lang="es-ES" noProof="1"/>
          </a:p>
        </p:txBody>
      </p:sp>
      <p:pic>
        <p:nvPicPr>
          <p:cNvPr id="18434" name="Picture 2"/>
          <p:cNvPicPr>
            <a:picLocks noChangeAspect="1" noChangeArrowheads="1"/>
          </p:cNvPicPr>
          <p:nvPr/>
        </p:nvPicPr>
        <p:blipFill>
          <a:blip r:embed="rId3" cstate="print"/>
          <a:stretch>
            <a:fillRect/>
          </a:stretch>
        </p:blipFill>
        <p:spPr bwMode="auto">
          <a:xfrm>
            <a:off x="2352229" y="3263882"/>
            <a:ext cx="4034057" cy="33001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Protocolo ARP</a:t>
            </a:r>
            <a:r>
              <a:rPr lang="es-ES" sz="3200" b="1" i="0" smtClean="0">
                <a:solidFill>
                  <a:srgbClr val="708CA1"/>
                </a:solidFill>
                <a:latin typeface="Arial"/>
                <a:ea typeface="ＭＳ Ｐゴシック"/>
                <a:cs typeface="ＭＳ Ｐゴシック"/>
              </a:rPr>
              <a:t/>
            </a:r>
            <a:br>
              <a:rPr lang="es-ES" sz="32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Tablas ARP en dispositivos de red</a:t>
            </a:r>
            <a:endParaRPr lang="es-ES">
              <a:latin typeface="Arial" charset="0"/>
            </a:endParaRP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1225" y="1376710"/>
            <a:ext cx="6361550" cy="25136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91225" y="4089862"/>
            <a:ext cx="6447676" cy="24178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tretch>
            <a:fillRect/>
          </a:stretch>
        </p:blipFill>
        <p:spPr bwMode="auto">
          <a:xfrm>
            <a:off x="698027" y="1483741"/>
            <a:ext cx="6783427" cy="50855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8129"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Problemas de ARP</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Cómo puede ocasionar problemas el protocolo ARP</a:t>
            </a:r>
            <a:endParaRPr lang="es-ES" noProof="1">
              <a:latin typeface="Arial" charset="0"/>
            </a:endParaRPr>
          </a:p>
        </p:txBody>
      </p:sp>
    </p:spTree>
    <p:extLst>
      <p:ext uri="{BB962C8B-B14F-4D97-AF65-F5344CB8AC3E}">
        <p14:creationId xmlns:p14="http://schemas.microsoft.com/office/powerpoint/2010/main" xmlns="" val="211037100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Problemas de ARP</a:t>
            </a:r>
            <a:br>
              <a:rPr lang="es-ES" sz="18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Mitigación de problemas de ARP</a:t>
            </a:r>
            <a:endParaRPr lang="es-ES">
              <a:latin typeface="Arial" charset="0"/>
            </a:endParaRPr>
          </a:p>
        </p:txBody>
      </p:sp>
      <p:pic>
        <p:nvPicPr>
          <p:cNvPr id="11266" name="Picture 2"/>
          <p:cNvPicPr>
            <a:picLocks noChangeAspect="1" noChangeArrowheads="1"/>
          </p:cNvPicPr>
          <p:nvPr/>
        </p:nvPicPr>
        <p:blipFill>
          <a:blip r:embed="rId3" cstate="print"/>
          <a:stretch>
            <a:fillRect/>
          </a:stretch>
        </p:blipFill>
        <p:spPr bwMode="auto">
          <a:xfrm>
            <a:off x="1167842" y="1692061"/>
            <a:ext cx="6471561" cy="418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495406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ＭＳ Ｐゴシック"/>
              </a:rPr>
              <a:t>5.3</a:t>
            </a:r>
            <a:r>
              <a:rPr lang="es-ES" sz="3200" b="1" i="0" smtClean="0">
                <a:solidFill>
                  <a:srgbClr val="708CA1"/>
                </a:solidFill>
                <a:latin typeface="Arial"/>
                <a:ea typeface="ＭＳ Ｐゴシック"/>
                <a:cs typeface="ＭＳ Ｐゴシック"/>
              </a:rPr>
              <a:t/>
            </a:r>
            <a:br>
              <a:rPr lang="es-ES" sz="32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Switches LAN</a:t>
            </a:r>
            <a:endParaRPr lang="es-ES">
              <a:latin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Aspectos básicos de los puertos de switch</a:t>
            </a:r>
            <a:endParaRPr lang="es-ES" noProof="1">
              <a:latin typeface="Arial" charset="0"/>
            </a:endParaRPr>
          </a:p>
        </p:txBody>
      </p:sp>
      <p:sp>
        <p:nvSpPr>
          <p:cNvPr id="2" name="TextBox 1"/>
          <p:cNvSpPr txBox="1"/>
          <p:nvPr/>
        </p:nvSpPr>
        <p:spPr>
          <a:xfrm>
            <a:off x="275770" y="1538514"/>
            <a:ext cx="8696780" cy="3416320"/>
          </a:xfrm>
          <a:prstGeom prst="rect">
            <a:avLst/>
          </a:prstGeom>
          <a:noFill/>
        </p:spPr>
        <p:txBody>
          <a:bodyPr wrap="square" rtlCol="0">
            <a:spAutoFit/>
          </a:bodyPr>
          <a:lstStyle/>
          <a:p>
            <a:pPr algn="l">
              <a:buNone/>
            </a:pPr>
            <a:r>
              <a:rPr lang="es-ES" sz="2400" b="1" i="0" noProof="1" smtClean="0">
                <a:solidFill>
                  <a:schemeClr val="tx1"/>
                </a:solidFill>
                <a:latin typeface="Arial"/>
                <a:ea typeface="ＭＳ Ｐゴシック"/>
                <a:cs typeface="ＭＳ Ｐゴシック"/>
              </a:rPr>
              <a:t>Switch LAN de capa 2</a:t>
            </a:r>
          </a:p>
          <a:p>
            <a:pPr algn="l">
              <a:buNone/>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Conecta dispositivos finales a un dispositivo intermediario central en la mayoría de las redes Ethernet.</a:t>
            </a: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Realiza la conmutación y el filtrado sobre la base de la dirección MAC únicamente.</a:t>
            </a:r>
          </a:p>
          <a:p>
            <a:pPr marL="342900" indent="-342900" algn="l">
              <a:buFont typeface="Wingdings"/>
              <a:buChar char="§"/>
            </a:pPr>
            <a:r>
              <a:rPr lang="es-ES" sz="2400" b="0" i="0" noProof="1" smtClean="0">
                <a:solidFill>
                  <a:schemeClr val="tx1"/>
                </a:solidFill>
                <a:latin typeface="Arial"/>
                <a:ea typeface="ＭＳ Ｐゴシック"/>
                <a:cs typeface="ＭＳ Ｐゴシック"/>
              </a:rPr>
              <a:t>Crea una tabla de direcciones MAC que utiliza para tomar decisiones de reenvío.</a:t>
            </a:r>
          </a:p>
          <a:p>
            <a:pPr marL="342900" indent="-342900" algn="l">
              <a:buFont typeface="Wingdings"/>
              <a:buChar char="§"/>
            </a:pPr>
            <a:r>
              <a:rPr lang="es-ES" sz="2400" b="0" i="0" noProof="1" smtClean="0">
                <a:solidFill>
                  <a:schemeClr val="tx1"/>
                </a:solidFill>
                <a:latin typeface="Arial"/>
                <a:ea typeface="ＭＳ Ｐゴシック"/>
                <a:cs typeface="ＭＳ Ｐゴシック"/>
              </a:rPr>
              <a:t>Depende de los routers para pasar datos entre subredes IP.</a:t>
            </a:r>
            <a:endParaRPr lang="es-ES" noProof="1" smtClean="0"/>
          </a:p>
          <a:p>
            <a:pPr algn="l">
              <a:buNone/>
            </a:pPr>
            <a:endParaRPr lang="es-ES" noProof="1"/>
          </a:p>
        </p:txBody>
      </p:sp>
    </p:spTree>
    <p:extLst>
      <p:ext uri="{BB962C8B-B14F-4D97-AF65-F5344CB8AC3E}">
        <p14:creationId xmlns:p14="http://schemas.microsoft.com/office/powerpoint/2010/main" xmlns="" val="83385044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Tabla de direcciones MAC del switch</a:t>
            </a:r>
            <a:endParaRPr lang="es-ES" noProof="1">
              <a:latin typeface="Arial" charset="0"/>
            </a:endParaRPr>
          </a:p>
        </p:txBody>
      </p:sp>
      <p:sp>
        <p:nvSpPr>
          <p:cNvPr id="2" name="TextBox 1"/>
          <p:cNvSpPr txBox="1"/>
          <p:nvPr/>
        </p:nvSpPr>
        <p:spPr>
          <a:xfrm>
            <a:off x="290285" y="3047688"/>
            <a:ext cx="8679543" cy="3748719"/>
          </a:xfrm>
          <a:prstGeom prst="rect">
            <a:avLst/>
          </a:prstGeom>
          <a:noFill/>
        </p:spPr>
        <p:txBody>
          <a:bodyPr wrap="square" rtlCol="0">
            <a:spAutoFit/>
          </a:bodyPr>
          <a:lstStyle/>
          <a:p>
            <a:pPr marL="347655" indent="-347655" algn="l">
              <a:buNone/>
            </a:pPr>
            <a:r>
              <a:rPr lang="es-ES" sz="2400" b="1" i="0" noProof="1" smtClean="0">
                <a:solidFill>
                  <a:schemeClr val="tx1"/>
                </a:solidFill>
                <a:latin typeface="Arial"/>
                <a:ea typeface="ＭＳ Ｐゴシック"/>
                <a:cs typeface="ＭＳ Ｐゴシック"/>
              </a:rPr>
              <a:t>1.</a:t>
            </a:r>
            <a:r>
              <a:rPr lang="es-ES" sz="2400" b="0" i="0" noProof="1" smtClean="0">
                <a:solidFill>
                  <a:schemeClr val="tx1"/>
                </a:solidFill>
                <a:latin typeface="Arial"/>
                <a:ea typeface="ＭＳ Ｐゴシック"/>
                <a:cs typeface="ＭＳ Ｐゴシック"/>
              </a:rPr>
              <a:t> El switch recibe una trama de broadcast de la PC 1 en el puerto 1.</a:t>
            </a:r>
          </a:p>
          <a:p>
            <a:pPr marL="347655" indent="-347655" algn="l">
              <a:buNone/>
            </a:pPr>
            <a:r>
              <a:rPr lang="es-ES" sz="2400" b="1" i="0" noProof="1" smtClean="0">
                <a:solidFill>
                  <a:schemeClr val="tx1"/>
                </a:solidFill>
                <a:latin typeface="Arial"/>
                <a:ea typeface="ＭＳ Ｐゴシック"/>
                <a:cs typeface="ＭＳ Ｐゴシック"/>
              </a:rPr>
              <a:t>2.</a:t>
            </a:r>
            <a:r>
              <a:rPr lang="es-ES" sz="2400" b="0" i="0" noProof="1" smtClean="0">
                <a:solidFill>
                  <a:schemeClr val="tx1"/>
                </a:solidFill>
                <a:latin typeface="Arial"/>
                <a:ea typeface="ＭＳ Ｐゴシック"/>
                <a:cs typeface="ＭＳ Ｐゴシック"/>
              </a:rPr>
              <a:t> El switch ingresa la dirección MAC de origen y el puerto del switch que recibió la trama en la tabla de direcciones.</a:t>
            </a:r>
          </a:p>
          <a:p>
            <a:pPr marL="347655" indent="-347655" algn="l">
              <a:buNone/>
            </a:pPr>
            <a:r>
              <a:rPr lang="es-ES" sz="2400" b="1" i="0" noProof="1" smtClean="0">
                <a:solidFill>
                  <a:schemeClr val="tx1"/>
                </a:solidFill>
                <a:latin typeface="Arial"/>
                <a:ea typeface="ＭＳ Ｐゴシック"/>
                <a:cs typeface="ＭＳ Ｐゴシック"/>
              </a:rPr>
              <a:t>3.</a:t>
            </a:r>
            <a:r>
              <a:rPr lang="es-ES" sz="2400" b="0" i="0" noProof="1" smtClean="0">
                <a:solidFill>
                  <a:schemeClr val="tx1"/>
                </a:solidFill>
                <a:latin typeface="Arial"/>
                <a:ea typeface="ＭＳ Ｐゴシック"/>
                <a:cs typeface="ＭＳ Ｐゴシック"/>
              </a:rPr>
              <a:t> Dado que la dirección de destino es broadcast, el switch satura todos los puertos enviando la trama, excepto el puerto que la recibió.</a:t>
            </a:r>
          </a:p>
          <a:p>
            <a:pPr marL="347655" indent="-347655" algn="l">
              <a:buNone/>
            </a:pPr>
            <a:r>
              <a:rPr lang="es-ES" sz="2400" b="1" i="0" noProof="1" smtClean="0">
                <a:solidFill>
                  <a:schemeClr val="tx1"/>
                </a:solidFill>
                <a:latin typeface="Arial"/>
                <a:ea typeface="ＭＳ Ｐゴシック"/>
                <a:cs typeface="ＭＳ Ｐゴシック"/>
              </a:rPr>
              <a:t>4.</a:t>
            </a:r>
            <a:r>
              <a:rPr lang="es-ES" sz="2400" b="0" i="0" noProof="1" smtClean="0">
                <a:solidFill>
                  <a:schemeClr val="tx1"/>
                </a:solidFill>
                <a:latin typeface="Arial"/>
                <a:ea typeface="ＭＳ Ｐゴシック"/>
                <a:cs typeface="ＭＳ Ｐゴシック"/>
              </a:rPr>
              <a:t> El dispositivo de destino responde al broadcast con una trama de unicast dirigida a la PC 1.</a:t>
            </a:r>
          </a:p>
          <a:p>
            <a:pPr marL="347655" indent="-347655" algn="l">
              <a:buNone/>
            </a:pPr>
            <a:endParaRPr lang="es-ES" sz="2000" noProof="1" smtClean="0"/>
          </a:p>
          <a:p>
            <a:pPr marL="347655" indent="-347655" algn="l">
              <a:buNone/>
            </a:pPr>
            <a:r>
              <a:rPr lang="es-ES" sz="2400" b="0" i="0" noProof="1" smtClean="0">
                <a:solidFill>
                  <a:schemeClr val="tx1"/>
                </a:solidFill>
                <a:latin typeface="Arial"/>
                <a:ea typeface="ＭＳ Ｐゴシック"/>
                <a:cs typeface="ＭＳ Ｐゴシック"/>
              </a:rPr>
              <a:t>Continuación</a:t>
            </a:r>
            <a:endParaRPr lang="es-ES" noProof="1"/>
          </a:p>
        </p:txBody>
      </p:sp>
      <p:pic>
        <p:nvPicPr>
          <p:cNvPr id="12290" name="Picture 2"/>
          <p:cNvPicPr>
            <a:picLocks noChangeAspect="1" noChangeArrowheads="1"/>
          </p:cNvPicPr>
          <p:nvPr/>
        </p:nvPicPr>
        <p:blipFill>
          <a:blip r:embed="rId3" cstate="print"/>
          <a:stretch>
            <a:fillRect/>
          </a:stretch>
        </p:blipFill>
        <p:spPr bwMode="auto">
          <a:xfrm>
            <a:off x="2593241" y="1228413"/>
            <a:ext cx="3839136"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3586574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77243" y="544021"/>
            <a:ext cx="8772157" cy="838200"/>
          </a:xfrm>
        </p:spPr>
        <p:txBody>
          <a:bodyPr/>
          <a:lstStyle/>
          <a:p>
            <a:pPr marL="457200" lvl="1" algn="l" defTabSz="814365">
              <a:spcBef>
                <a:spcPct val="0"/>
              </a:spcBef>
              <a:spcAft>
                <a:spcPct val="0"/>
              </a:spcAft>
              <a:buNone/>
            </a:pPr>
            <a:r>
              <a:rPr lang="es-ES" sz="2400" b="1" i="0" smtClean="0">
                <a:solidFill>
                  <a:srgbClr val="708CA1"/>
                </a:solidFill>
                <a:latin typeface="Arial"/>
                <a:ea typeface="ＭＳ Ｐゴシック"/>
                <a:cs typeface="ＭＳ Ｐゴシック"/>
              </a:rPr>
              <a:t>5.1</a:t>
            </a:r>
            <a:r>
              <a:rPr lang="es-ES" sz="4000" b="1" i="0" smtClean="0">
                <a:solidFill>
                  <a:srgbClr val="708CA1"/>
                </a:solidFill>
                <a:latin typeface="Arial"/>
                <a:ea typeface="ＭＳ Ｐゴシック"/>
                <a:cs typeface="ＭＳ Ｐゴシック"/>
              </a:rPr>
              <a:t/>
            </a:r>
            <a:br>
              <a:rPr lang="es-ES" sz="4000" b="1" i="0" smtClean="0">
                <a:solidFill>
                  <a:srgbClr val="708CA1"/>
                </a:solidFill>
                <a:latin typeface="Arial"/>
                <a:ea typeface="ＭＳ Ｐゴシック"/>
                <a:cs typeface="ＭＳ Ｐゴシック"/>
              </a:rPr>
            </a:br>
            <a:r>
              <a:rPr lang="es-ES" sz="3200" b="1" i="0" smtClean="0">
                <a:solidFill>
                  <a:srgbClr val="708CA1"/>
                </a:solidFill>
                <a:latin typeface="Arial"/>
                <a:ea typeface="ＭＳ Ｐゴシック"/>
                <a:cs typeface="ＭＳ Ｐゴシック"/>
              </a:rPr>
              <a:t>Protocolo Ethernet</a:t>
            </a:r>
            <a:endParaRPr lang="es-ES" sz="400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Tabla de direcciones MAC del switch</a:t>
            </a:r>
            <a:endParaRPr lang="es-ES" noProof="1">
              <a:latin typeface="Arial" charset="0"/>
            </a:endParaRPr>
          </a:p>
        </p:txBody>
      </p:sp>
      <p:sp>
        <p:nvSpPr>
          <p:cNvPr id="2" name="TextBox 1"/>
          <p:cNvSpPr txBox="1"/>
          <p:nvPr/>
        </p:nvSpPr>
        <p:spPr>
          <a:xfrm>
            <a:off x="290284" y="3076405"/>
            <a:ext cx="8679543" cy="3416320"/>
          </a:xfrm>
          <a:prstGeom prst="rect">
            <a:avLst/>
          </a:prstGeom>
          <a:noFill/>
        </p:spPr>
        <p:txBody>
          <a:bodyPr wrap="square" rtlCol="0">
            <a:spAutoFit/>
          </a:bodyPr>
          <a:lstStyle/>
          <a:p>
            <a:pPr marL="347655" indent="-347655" algn="l">
              <a:buNone/>
            </a:pPr>
            <a:r>
              <a:rPr lang="es-ES" sz="2400" b="1" i="0" noProof="1" smtClean="0">
                <a:solidFill>
                  <a:schemeClr val="tx1"/>
                </a:solidFill>
                <a:latin typeface="Arial"/>
                <a:ea typeface="ＭＳ Ｐゴシック"/>
                <a:cs typeface="ＭＳ Ｐゴシック"/>
              </a:rPr>
              <a:t>5.</a:t>
            </a:r>
            <a:r>
              <a:rPr lang="es-ES" sz="2400" b="0" i="0" noProof="1" smtClean="0">
                <a:solidFill>
                  <a:schemeClr val="tx1"/>
                </a:solidFill>
                <a:latin typeface="Arial"/>
                <a:ea typeface="ＭＳ Ｐゴシック"/>
                <a:cs typeface="ＭＳ Ｐゴシック"/>
              </a:rPr>
              <a:t> El switch introduce en la tabla de direcciones la dirección MAC de origen de la PC 2 y el número del puerto de switch que recibió la trama. En la tabla de direcciones MAC pueden encontrarse la dirección de destino de la trama y su puerto asociado.</a:t>
            </a:r>
          </a:p>
          <a:p>
            <a:pPr marL="347655" indent="-347655" algn="l">
              <a:buNone/>
            </a:pPr>
            <a:r>
              <a:rPr lang="es-ES" sz="2400" b="1" i="0" noProof="1" smtClean="0">
                <a:solidFill>
                  <a:schemeClr val="tx1"/>
                </a:solidFill>
                <a:latin typeface="Arial"/>
                <a:ea typeface="ＭＳ Ｐゴシック"/>
                <a:cs typeface="ＭＳ Ｐゴシック"/>
              </a:rPr>
              <a:t>6.</a:t>
            </a:r>
            <a:r>
              <a:rPr lang="es-ES" sz="2400" b="0" i="0" noProof="1" smtClean="0">
                <a:solidFill>
                  <a:schemeClr val="tx1"/>
                </a:solidFill>
                <a:latin typeface="Arial"/>
                <a:ea typeface="ＭＳ Ｐゴシック"/>
                <a:cs typeface="ＭＳ Ｐゴシック"/>
              </a:rPr>
              <a:t> Ahora el switch puede enviar tramas entre los dispositivos de origen y destino sin saturar el tráfico, ya que cuenta con entradas en la tabla de direcciones que identifican a los puertos asociados.</a:t>
            </a:r>
          </a:p>
          <a:p>
            <a:pPr algn="l">
              <a:buNone/>
            </a:pPr>
            <a:endParaRPr lang="es-ES" noProof="1"/>
          </a:p>
        </p:txBody>
      </p:sp>
      <p:pic>
        <p:nvPicPr>
          <p:cNvPr id="12290" name="Picture 2"/>
          <p:cNvPicPr>
            <a:picLocks noChangeAspect="1" noChangeArrowheads="1"/>
          </p:cNvPicPr>
          <p:nvPr/>
        </p:nvPicPr>
        <p:blipFill>
          <a:blip r:embed="rId3" cstate="print"/>
          <a:stretch>
            <a:fillRect/>
          </a:stretch>
        </p:blipFill>
        <p:spPr bwMode="auto">
          <a:xfrm>
            <a:off x="2586437" y="1228413"/>
            <a:ext cx="3839136"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40017625"/>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Conmutación</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Configuración de dúplex</a:t>
            </a:r>
            <a:endParaRPr lang="es-ES" dirty="0">
              <a:latin typeface="Arial" charset="0"/>
            </a:endParaRPr>
          </a:p>
        </p:txBody>
      </p:sp>
      <p:pic>
        <p:nvPicPr>
          <p:cNvPr id="21506" name="Picture 2"/>
          <p:cNvPicPr>
            <a:picLocks noChangeAspect="1" noChangeArrowheads="1"/>
          </p:cNvPicPr>
          <p:nvPr/>
        </p:nvPicPr>
        <p:blipFill>
          <a:blip r:embed="rId3" cstate="print"/>
          <a:stretch>
            <a:fillRect/>
          </a:stretch>
        </p:blipFill>
        <p:spPr bwMode="auto">
          <a:xfrm>
            <a:off x="1389327" y="1581977"/>
            <a:ext cx="6480589" cy="4968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Conmutación</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MDIX automática</a:t>
            </a:r>
            <a:endParaRPr lang="es-ES"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85900" y="1543474"/>
            <a:ext cx="6250214" cy="49750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2855515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Métodos de reenvío de tramas en switches Cisco</a:t>
            </a:r>
            <a:endParaRPr lang="es-ES" sz="2800" noProof="1">
              <a:latin typeface="Arial" charset="0"/>
            </a:endParaRPr>
          </a:p>
        </p:txBody>
      </p:sp>
      <p:pic>
        <p:nvPicPr>
          <p:cNvPr id="23554" name="Picture 2"/>
          <p:cNvPicPr>
            <a:picLocks noChangeAspect="1" noChangeArrowheads="1"/>
          </p:cNvPicPr>
          <p:nvPr/>
        </p:nvPicPr>
        <p:blipFill>
          <a:blip r:embed="rId3" cstate="print"/>
          <a:stretch>
            <a:fillRect/>
          </a:stretch>
        </p:blipFill>
        <p:spPr bwMode="auto">
          <a:xfrm>
            <a:off x="2051094" y="1402507"/>
            <a:ext cx="4669378" cy="49761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Conmutación por método de corte</a:t>
            </a:r>
            <a:endParaRPr lang="es-ES" sz="2800" noProof="1">
              <a:latin typeface="Arial" charset="0"/>
            </a:endParaRPr>
          </a:p>
        </p:txBody>
      </p:sp>
      <p:sp>
        <p:nvSpPr>
          <p:cNvPr id="3" name="Rectangle 2"/>
          <p:cNvSpPr/>
          <p:nvPr/>
        </p:nvSpPr>
        <p:spPr>
          <a:xfrm>
            <a:off x="5448302" y="1275584"/>
            <a:ext cx="3590924" cy="4579715"/>
          </a:xfrm>
          <a:prstGeom prst="rect">
            <a:avLst/>
          </a:prstGeom>
        </p:spPr>
        <p:txBody>
          <a:bodyPr wrap="square">
            <a:spAutoFit/>
          </a:bodyPr>
          <a:lstStyle/>
          <a:p>
            <a:pPr algn="l">
              <a:buNone/>
            </a:pPr>
            <a:r>
              <a:rPr lang="es-ES" sz="1800" b="0" i="0" noProof="1" smtClean="0">
                <a:solidFill>
                  <a:schemeClr val="tx1"/>
                </a:solidFill>
                <a:latin typeface="Arial"/>
                <a:ea typeface="ＭＳ Ｐゴシック"/>
                <a:cs typeface="ＭＳ Ｐゴシック"/>
              </a:rPr>
              <a:t>Existen dos variantes:</a:t>
            </a:r>
            <a:endParaRPr lang="es-ES" sz="1800" noProof="1" smtClean="0"/>
          </a:p>
          <a:p>
            <a:pPr algn="l">
              <a:buNone/>
            </a:pPr>
            <a:endParaRPr lang="es-ES" sz="1800" b="1" noProof="1" smtClean="0"/>
          </a:p>
          <a:p>
            <a:pPr algn="l">
              <a:buNone/>
            </a:pPr>
            <a:r>
              <a:rPr lang="es-ES" sz="1800" b="1" i="0" noProof="1" smtClean="0">
                <a:solidFill>
                  <a:schemeClr val="tx1"/>
                </a:solidFill>
                <a:latin typeface="Arial"/>
                <a:ea typeface="ＭＳ Ｐゴシック"/>
                <a:cs typeface="ＭＳ Ｐゴシック"/>
              </a:rPr>
              <a:t>Conmutación por envío rápido</a:t>
            </a:r>
            <a:r>
              <a:rPr lang="es-ES" sz="1800" b="0" i="0" noProof="1" smtClean="0">
                <a:solidFill>
                  <a:schemeClr val="tx1"/>
                </a:solidFill>
                <a:latin typeface="Arial"/>
                <a:ea typeface="ＭＳ Ｐゴシック"/>
                <a:cs typeface="ＭＳ Ｐゴシック"/>
              </a:rPr>
              <a:t>: </a:t>
            </a:r>
            <a:endParaRPr lang="es-ES" sz="1800" noProof="1" smtClean="0"/>
          </a:p>
          <a:p>
            <a:pPr marL="342900" indent="-342900" algn="l">
              <a:buFont typeface="Arial"/>
              <a:buChar char="•"/>
            </a:pPr>
            <a:r>
              <a:rPr lang="es-ES" sz="1800" b="0" i="0" noProof="1" smtClean="0">
                <a:solidFill>
                  <a:schemeClr val="tx1"/>
                </a:solidFill>
                <a:latin typeface="Arial"/>
                <a:ea typeface="ＭＳ Ｐゴシック"/>
                <a:cs typeface="ＭＳ Ｐゴシック"/>
              </a:rPr>
              <a:t>El nivel más bajo de latencia reenvía un paquete inmediatamente después de leer la dirección de destino; método típico de conmutación por método de corte.</a:t>
            </a:r>
            <a:endParaRPr lang="es-ES" sz="1800" noProof="1" smtClean="0"/>
          </a:p>
          <a:p>
            <a:pPr algn="l">
              <a:buNone/>
            </a:pPr>
            <a:endParaRPr lang="es-ES" sz="1800" b="1" noProof="1" smtClean="0"/>
          </a:p>
          <a:p>
            <a:pPr algn="l">
              <a:buNone/>
            </a:pPr>
            <a:r>
              <a:rPr lang="es-ES" sz="1800" b="1" i="0" noProof="1" smtClean="0">
                <a:solidFill>
                  <a:schemeClr val="tx1"/>
                </a:solidFill>
                <a:latin typeface="Arial"/>
                <a:ea typeface="ＭＳ Ｐゴシック"/>
                <a:cs typeface="ＭＳ Ｐゴシック"/>
              </a:rPr>
              <a:t>Conmutación libre de fragmentos</a:t>
            </a:r>
            <a:r>
              <a:rPr lang="es-ES" sz="1800" b="0" i="0" noProof="1" smtClean="0">
                <a:solidFill>
                  <a:schemeClr val="tx1"/>
                </a:solidFill>
                <a:latin typeface="Arial"/>
                <a:ea typeface="ＭＳ Ｐゴシック"/>
                <a:cs typeface="ＭＳ Ｐゴシック"/>
              </a:rPr>
              <a:t>: </a:t>
            </a:r>
            <a:endParaRPr lang="es-ES" sz="1800" noProof="1" smtClean="0"/>
          </a:p>
          <a:p>
            <a:pPr marL="342900" indent="-342900" algn="l">
              <a:buFont typeface="Arial"/>
              <a:buChar char="•"/>
            </a:pPr>
            <a:r>
              <a:rPr lang="es-ES" sz="1800" b="0" i="0" noProof="1" smtClean="0">
                <a:solidFill>
                  <a:schemeClr val="tx1"/>
                </a:solidFill>
                <a:latin typeface="Arial"/>
                <a:ea typeface="ＭＳ Ｐゴシック"/>
                <a:cs typeface="ＭＳ Ｐゴシック"/>
              </a:rPr>
              <a:t>El switch almacena los primeros 64 bytes de la trama antes de reenviar; la mayoría de los errores y las colisiones de red se producen en los primeros 64 bytes.</a:t>
            </a:r>
            <a:endParaRPr lang="es-ES" sz="1800" noProof="1"/>
          </a:p>
        </p:txBody>
      </p:sp>
      <p:pic>
        <p:nvPicPr>
          <p:cNvPr id="24578" name="Picture 2"/>
          <p:cNvPicPr>
            <a:picLocks noChangeAspect="1" noChangeArrowheads="1"/>
          </p:cNvPicPr>
          <p:nvPr/>
        </p:nvPicPr>
        <p:blipFill>
          <a:blip r:embed="rId3" cstate="print"/>
          <a:stretch>
            <a:fillRect/>
          </a:stretch>
        </p:blipFill>
        <p:spPr bwMode="auto">
          <a:xfrm>
            <a:off x="705669" y="1512127"/>
            <a:ext cx="4095303" cy="44945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03278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a:t>
            </a:r>
            <a:r>
              <a:rPr lang="es-ES" sz="3200" b="1" i="0" noProof="1" smtClean="0">
                <a:solidFill>
                  <a:srgbClr val="708CA1"/>
                </a:solidFill>
                <a:latin typeface="Arial"/>
                <a:ea typeface="ＭＳ Ｐゴシック"/>
                <a:cs typeface="ＭＳ Ｐゴシック"/>
              </a:rPr>
              <a:t/>
            </a:r>
            <a:br>
              <a:rPr lang="es-ES" sz="32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Almacenamiento en búfer de memoria en switches</a:t>
            </a:r>
            <a:endParaRPr lang="es-ES" noProof="1">
              <a:latin typeface="Arial" charset="0"/>
            </a:endParaRPr>
          </a:p>
        </p:txBody>
      </p:sp>
      <p:pic>
        <p:nvPicPr>
          <p:cNvPr id="25602" name="Picture 2"/>
          <p:cNvPicPr>
            <a:picLocks noChangeAspect="1" noChangeArrowheads="1"/>
          </p:cNvPicPr>
          <p:nvPr/>
        </p:nvPicPr>
        <p:blipFill>
          <a:blip r:embed="rId3" cstate="print"/>
          <a:stretch>
            <a:fillRect/>
          </a:stretch>
        </p:blipFill>
        <p:spPr bwMode="auto">
          <a:xfrm>
            <a:off x="234361" y="2485668"/>
            <a:ext cx="8432667" cy="20279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cstate="print"/>
          <a:stretch>
            <a:fillRect/>
          </a:stretch>
        </p:blipFill>
        <p:spPr bwMode="auto">
          <a:xfrm>
            <a:off x="1121996" y="1647825"/>
            <a:ext cx="5945717" cy="50359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Fija o modular</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Comparación de configuración fija y configuración modular</a:t>
            </a:r>
            <a:endParaRPr lang="es-ES" dirty="0">
              <a:latin typeface="Arial" charset="0"/>
            </a:endParaRPr>
          </a:p>
        </p:txBody>
      </p:sp>
    </p:spTree>
    <p:extLst>
      <p:ext uri="{BB962C8B-B14F-4D97-AF65-F5344CB8AC3E}">
        <p14:creationId xmlns:p14="http://schemas.microsoft.com/office/powerpoint/2010/main" xmlns="" val="1254732528"/>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cstate="print"/>
          <a:stretch>
            <a:fillRect/>
          </a:stretch>
        </p:blipFill>
        <p:spPr bwMode="auto">
          <a:xfrm>
            <a:off x="2046514" y="1733549"/>
            <a:ext cx="5259540" cy="4875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Fija o modular</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Comparación de configuración fija y configuración modular</a:t>
            </a:r>
            <a:endParaRPr lang="es-ES" dirty="0">
              <a:latin typeface="Arial" charset="0"/>
            </a:endParaRPr>
          </a:p>
        </p:txBody>
      </p:sp>
    </p:spTree>
    <p:extLst>
      <p:ext uri="{BB962C8B-B14F-4D97-AF65-F5344CB8AC3E}">
        <p14:creationId xmlns:p14="http://schemas.microsoft.com/office/powerpoint/2010/main" xmlns="" val="217138737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tretch>
            <a:fillRect/>
          </a:stretch>
        </p:blipFill>
        <p:spPr bwMode="auto">
          <a:xfrm>
            <a:off x="1935113" y="2089459"/>
            <a:ext cx="5351058" cy="4147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Fija o modular</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Opciones de módulos para ranuras de switches Cisco</a:t>
            </a:r>
            <a:endParaRPr lang="es-ES" noProof="1">
              <a:latin typeface="Arial" charset="0"/>
            </a:endParaRPr>
          </a:p>
        </p:txBody>
      </p:sp>
    </p:spTree>
    <p:extLst>
      <p:ext uri="{BB962C8B-B14F-4D97-AF65-F5344CB8AC3E}">
        <p14:creationId xmlns:p14="http://schemas.microsoft.com/office/powerpoint/2010/main" xmlns="" val="105056264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Conmutación de capa 3</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Comparación de conmutación de capa 2 y conmutación de capa 3</a:t>
            </a:r>
            <a:endParaRPr lang="es-ES" dirty="0">
              <a:latin typeface="Arial" charset="0"/>
            </a:endParaRPr>
          </a:p>
        </p:txBody>
      </p:sp>
      <p:pic>
        <p:nvPicPr>
          <p:cNvPr id="28674" name="Picture 2"/>
          <p:cNvPicPr>
            <a:picLocks noChangeAspect="1" noChangeArrowheads="1"/>
          </p:cNvPicPr>
          <p:nvPr/>
        </p:nvPicPr>
        <p:blipFill>
          <a:blip r:embed="rId3" cstate="print"/>
          <a:stretch>
            <a:fillRect/>
          </a:stretch>
        </p:blipFill>
        <p:spPr bwMode="auto">
          <a:xfrm>
            <a:off x="232950" y="2073075"/>
            <a:ext cx="4003073" cy="35967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675" name="Picture 3"/>
          <p:cNvPicPr>
            <a:picLocks noChangeAspect="1" noChangeArrowheads="1"/>
          </p:cNvPicPr>
          <p:nvPr/>
        </p:nvPicPr>
        <p:blipFill>
          <a:blip r:embed="rId4" cstate="print"/>
          <a:stretch>
            <a:fillRect/>
          </a:stretch>
        </p:blipFill>
        <p:spPr bwMode="auto">
          <a:xfrm>
            <a:off x="4525668" y="2039825"/>
            <a:ext cx="4354852" cy="37214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4999302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Subcapas LLC y MAC</a:t>
            </a:r>
            <a:endParaRPr lang="es-ES" noProof="1">
              <a:latin typeface="Arial" charset="0"/>
            </a:endParaRPr>
          </a:p>
        </p:txBody>
      </p:sp>
      <p:sp>
        <p:nvSpPr>
          <p:cNvPr id="3" name="Content Placeholder 2"/>
          <p:cNvSpPr>
            <a:spLocks noGrp="1"/>
          </p:cNvSpPr>
          <p:nvPr>
            <p:ph idx="1"/>
          </p:nvPr>
        </p:nvSpPr>
        <p:spPr>
          <a:xfrm>
            <a:off x="213109" y="1379491"/>
            <a:ext cx="8733677" cy="4571365"/>
          </a:xfrm>
        </p:spPr>
        <p:txBody>
          <a:bodyPr/>
          <a:lstStyle/>
          <a:p>
            <a:pPr marL="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Ethernet: </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Tecnología LAN más utilizada. </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Opera en la capa de enlace de datos y en la capa física. </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Familia de tecnologías de redes que se define en los estándares IEEE 802.2 y 802.3.</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Admite anchos de banda de datos de 10, 100, 1000, 10 000, 40 000 y 100 000 Mbps (100 Gbps).</a:t>
            </a:r>
            <a:endParaRPr lang="es-ES" noProof="1" smtClean="0"/>
          </a:p>
          <a:p>
            <a:pPr marL="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Estándares de Ethernet:</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Definen los protocolos de capa 2 y las tecnologías de capa 1.</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Operan en dos subcapas separadas de la capa de enlace de datos: la de control de enlace lógico (LLC) y la MAC.</a:t>
            </a:r>
            <a:endParaRPr lang="es-ES" noProof="1"/>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 de capa 3</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Cisco Express Forwarding</a:t>
            </a:r>
            <a:endParaRPr lang="es-ES" noProof="1">
              <a:latin typeface="Arial" charset="0"/>
            </a:endParaRPr>
          </a:p>
        </p:txBody>
      </p:sp>
      <p:sp>
        <p:nvSpPr>
          <p:cNvPr id="2" name="Rectangle 1"/>
          <p:cNvSpPr/>
          <p:nvPr/>
        </p:nvSpPr>
        <p:spPr>
          <a:xfrm>
            <a:off x="348343" y="1546198"/>
            <a:ext cx="8624208" cy="4745915"/>
          </a:xfrm>
          <a:prstGeom prst="rect">
            <a:avLst/>
          </a:prstGeom>
        </p:spPr>
        <p:txBody>
          <a:bodyPr wrap="square">
            <a:spAutoFit/>
          </a:bodyPr>
          <a:lstStyle/>
          <a:p>
            <a:pPr algn="l">
              <a:buNone/>
            </a:pPr>
            <a:r>
              <a:rPr lang="es-ES" sz="2400" b="0" i="0" noProof="1" smtClean="0">
                <a:solidFill>
                  <a:schemeClr val="tx1"/>
                </a:solidFill>
                <a:latin typeface="Arial"/>
                <a:ea typeface="ＭＳ Ｐゴシック"/>
                <a:cs typeface="ＭＳ Ｐゴシック"/>
              </a:rPr>
              <a:t>Existen dos componentes principales: </a:t>
            </a:r>
          </a:p>
          <a:p>
            <a:pPr algn="l">
              <a:buNone/>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Base de información de reenvío (FIB)</a:t>
            </a:r>
          </a:p>
          <a:p>
            <a:pPr marL="800100" lvl="1" indent="-342900" algn="l">
              <a:buFont typeface="Arial"/>
              <a:buChar char="•"/>
            </a:pPr>
            <a:r>
              <a:rPr lang="es-ES" sz="2400" b="0" i="0" noProof="1" smtClean="0">
                <a:solidFill>
                  <a:schemeClr val="tx1"/>
                </a:solidFill>
                <a:latin typeface="Arial"/>
                <a:ea typeface="ＭＳ Ｐゴシック"/>
                <a:cs typeface="ＭＳ Ｐゴシック"/>
              </a:rPr>
              <a:t>Conceptualmente similar a una tabla de enrutamiento.</a:t>
            </a:r>
          </a:p>
          <a:p>
            <a:pPr marL="800100" lvl="1" indent="-342900" algn="l">
              <a:buFont typeface="Arial"/>
              <a:buChar char="•"/>
            </a:pPr>
            <a:r>
              <a:rPr lang="es-ES" sz="2400" b="0" i="0" spc="-30" noProof="1" smtClean="0">
                <a:solidFill>
                  <a:schemeClr val="tx1"/>
                </a:solidFill>
                <a:latin typeface="Arial"/>
                <a:ea typeface="ＭＳ Ｐゴシック"/>
                <a:cs typeface="ＭＳ Ｐゴシック"/>
              </a:rPr>
              <a:t>Los dispositivos de red utilizan esta tabla de búsqueda para tomar decisiones de conmutación basadas en el destino durante la operación de Cisco Express Forwarding.</a:t>
            </a:r>
          </a:p>
          <a:p>
            <a:pPr marL="800100" lvl="1" indent="-342900" algn="l">
              <a:buFont typeface="Arial"/>
              <a:buChar char="•"/>
            </a:pPr>
            <a:r>
              <a:rPr lang="es-ES" sz="2400" b="0" i="0" spc="-30" noProof="1" smtClean="0">
                <a:solidFill>
                  <a:schemeClr val="tx1"/>
                </a:solidFill>
                <a:latin typeface="Arial"/>
                <a:ea typeface="ＭＳ Ｐゴシック"/>
                <a:cs typeface="ＭＳ Ｐゴシック"/>
              </a:rPr>
              <a:t>Se actualiza cuando se producen cambios en la red y contiene todas las rutas conocidas hasta ese momento.</a:t>
            </a:r>
            <a:endParaRPr lang="es-ES" spc="-30" noProof="1" smtClean="0"/>
          </a:p>
          <a:p>
            <a:pPr algn="l">
              <a:buNone/>
            </a:pPr>
            <a:endParaRPr lang="es-ES" noProof="1" smtClean="0"/>
          </a:p>
          <a:p>
            <a:pPr marL="342900" indent="-342900" algn="l">
              <a:buFont typeface="Wingdings"/>
              <a:buChar char="§"/>
            </a:pPr>
            <a:r>
              <a:rPr lang="es-ES" sz="2400" b="0" i="0" noProof="1" smtClean="0">
                <a:solidFill>
                  <a:schemeClr val="tx1"/>
                </a:solidFill>
                <a:latin typeface="Arial"/>
                <a:ea typeface="ＭＳ Ｐゴシック"/>
                <a:cs typeface="ＭＳ Ｐゴシック"/>
              </a:rPr>
              <a:t>Tablas de adyacencia</a:t>
            </a:r>
          </a:p>
          <a:p>
            <a:pPr marL="800100" lvl="1" indent="-342900" algn="l">
              <a:buFont typeface="Arial"/>
              <a:buChar char="•"/>
            </a:pPr>
            <a:r>
              <a:rPr lang="es-ES" sz="2400" b="0" i="0" noProof="1" smtClean="0">
                <a:solidFill>
                  <a:schemeClr val="tx1"/>
                </a:solidFill>
                <a:latin typeface="Arial"/>
                <a:ea typeface="ＭＳ Ｐゴシック"/>
                <a:cs typeface="ＭＳ Ｐゴシック"/>
              </a:rPr>
              <a:t>Mantiene las direcciones de siguiente salto de la capa 2 para todas las entradas de FIB</a:t>
            </a:r>
            <a:r>
              <a:rPr lang="es-ES" sz="2000" b="0" i="0" noProof="1" smtClean="0">
                <a:solidFill>
                  <a:schemeClr val="tx1"/>
                </a:solidFill>
                <a:latin typeface="Arial"/>
                <a:ea typeface="ＭＳ Ｐゴシック"/>
                <a:cs typeface="ＭＳ Ｐゴシック"/>
              </a:rPr>
              <a:t>.</a:t>
            </a:r>
            <a:endParaRPr lang="es-ES" sz="2000" noProof="1"/>
          </a:p>
        </p:txBody>
      </p:sp>
    </p:spTree>
    <p:extLst>
      <p:ext uri="{BB962C8B-B14F-4D97-AF65-F5344CB8AC3E}">
        <p14:creationId xmlns:p14="http://schemas.microsoft.com/office/powerpoint/2010/main" xmlns="" val="352001318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 de capa 3</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Cisco Express Forwarding</a:t>
            </a:r>
            <a:endParaRPr lang="es-ES" noProof="1">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21678" y="1450919"/>
            <a:ext cx="5783985" cy="4994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7475475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 de capa 3</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Tipos de interfaces de capa 3</a:t>
            </a:r>
            <a:endParaRPr lang="es-ES" noProof="1">
              <a:latin typeface="Arial" charset="0"/>
            </a:endParaRPr>
          </a:p>
        </p:txBody>
      </p:sp>
      <p:sp>
        <p:nvSpPr>
          <p:cNvPr id="3" name="Content Placeholder 2"/>
          <p:cNvSpPr>
            <a:spLocks noGrp="1"/>
          </p:cNvSpPr>
          <p:nvPr>
            <p:ph idx="1"/>
          </p:nvPr>
        </p:nvSpPr>
        <p:spPr>
          <a:xfrm>
            <a:off x="195180" y="1630504"/>
            <a:ext cx="8805945" cy="5086416"/>
          </a:xfrm>
        </p:spPr>
        <p:txBody>
          <a:bodyPr/>
          <a:lstStyle/>
          <a:p>
            <a:pPr marL="0" indent="0" algn="l" defTabSz="814365">
              <a:spcBef>
                <a:spcPct val="50000"/>
              </a:spcBef>
              <a:spcAft>
                <a:spcPct val="0"/>
              </a:spcAft>
              <a:buNone/>
            </a:pPr>
            <a:r>
              <a:rPr lang="es-ES" sz="2400" b="0" i="0" noProof="1" smtClean="0">
                <a:solidFill>
                  <a:srgbClr val="000000"/>
                </a:solidFill>
                <a:latin typeface="Arial"/>
                <a:ea typeface="ＭＳ Ｐゴシック"/>
                <a:cs typeface="ＭＳ Ｐゴシック"/>
              </a:rPr>
              <a:t>Los principales tipos de interfaces de capa 3 son los siguientes:</a:t>
            </a:r>
            <a:endParaRPr lang="es-ES" noProof="1" smtClean="0"/>
          </a:p>
          <a:p>
            <a:pPr marL="236555" indent="-236555" algn="l" defTabSz="814365">
              <a:lnSpc>
                <a:spcPct val="95000"/>
              </a:lnSpc>
              <a:spcBef>
                <a:spcPct val="50000"/>
              </a:spcBef>
              <a:spcAft>
                <a:spcPct val="0"/>
              </a:spcAft>
              <a:buClr>
                <a:srgbClr val="708CA1"/>
              </a:buClr>
              <a:buFont typeface="Wingdings"/>
              <a:buChar char="§"/>
            </a:pPr>
            <a:r>
              <a:rPr lang="es-ES" sz="2400" b="1" i="0" noProof="1" smtClean="0">
                <a:solidFill>
                  <a:srgbClr val="000000"/>
                </a:solidFill>
                <a:latin typeface="Arial"/>
                <a:ea typeface="ＭＳ Ｐゴシック"/>
                <a:cs typeface="ＭＳ Ｐゴシック"/>
              </a:rPr>
              <a:t>Interfaz virtual de switch (SVI): </a:t>
            </a:r>
            <a:r>
              <a:rPr lang="es-ES" sz="2400" b="0" i="0" noProof="1" smtClean="0">
                <a:solidFill>
                  <a:srgbClr val="000000"/>
                </a:solidFill>
                <a:latin typeface="Arial"/>
                <a:ea typeface="ＭＳ Ｐゴシック"/>
                <a:cs typeface="ＭＳ Ｐゴシック"/>
              </a:rPr>
              <a:t>interfaz lógica en un switch asociado a una red de área local virtual (VLAN).</a:t>
            </a:r>
          </a:p>
          <a:p>
            <a:pPr marL="236555" indent="-236555" algn="l" defTabSz="814365">
              <a:lnSpc>
                <a:spcPct val="95000"/>
              </a:lnSpc>
              <a:spcBef>
                <a:spcPct val="50000"/>
              </a:spcBef>
              <a:spcAft>
                <a:spcPct val="0"/>
              </a:spcAft>
              <a:buClr>
                <a:srgbClr val="708CA1"/>
              </a:buClr>
              <a:buFont typeface="Wingdings"/>
              <a:buChar char="§"/>
            </a:pPr>
            <a:r>
              <a:rPr lang="es-ES" sz="2400" b="1" i="0" noProof="1" smtClean="0">
                <a:solidFill>
                  <a:srgbClr val="000000"/>
                </a:solidFill>
                <a:latin typeface="Arial"/>
                <a:ea typeface="ＭＳ Ｐゴシック"/>
                <a:cs typeface="ＭＳ Ｐゴシック"/>
              </a:rPr>
              <a:t>Puerto enrutado:</a:t>
            </a:r>
            <a:r>
              <a:rPr lang="es-ES" sz="2400" b="0" i="0" noProof="1" smtClean="0">
                <a:solidFill>
                  <a:srgbClr val="000000"/>
                </a:solidFill>
                <a:latin typeface="Arial"/>
                <a:ea typeface="ＭＳ Ｐゴシック"/>
                <a:cs typeface="ＭＳ Ｐゴシック"/>
              </a:rPr>
              <a:t> puerto físico en un switch de capa 3 configurado para funcionar como puerto de router. Configurar los puertos enrutados colocando la interfaz en modo de capa 3 con el comando de configuración de interfaz </a:t>
            </a:r>
            <a:r>
              <a:rPr lang="es-ES" sz="2400" b="1" i="0" noProof="1" smtClean="0">
                <a:solidFill>
                  <a:srgbClr val="000000"/>
                </a:solidFill>
                <a:latin typeface="Arial"/>
                <a:ea typeface="ＭＳ Ｐゴシック"/>
                <a:cs typeface="ＭＳ Ｐゴシック"/>
              </a:rPr>
              <a:t>no switchport.</a:t>
            </a:r>
          </a:p>
          <a:p>
            <a:pPr marL="236555" indent="-236555" algn="l" defTabSz="814365">
              <a:lnSpc>
                <a:spcPct val="95000"/>
              </a:lnSpc>
              <a:spcBef>
                <a:spcPct val="50000"/>
              </a:spcBef>
              <a:spcAft>
                <a:spcPct val="0"/>
              </a:spcAft>
              <a:buClr>
                <a:srgbClr val="708CA1"/>
              </a:buClr>
              <a:buFont typeface="Wingdings"/>
              <a:buChar char="§"/>
            </a:pPr>
            <a:r>
              <a:rPr lang="es-ES" sz="2400" b="1" i="0" noProof="1" smtClean="0">
                <a:solidFill>
                  <a:srgbClr val="000000"/>
                </a:solidFill>
                <a:latin typeface="Arial"/>
                <a:ea typeface="ＭＳ Ｐゴシック"/>
                <a:cs typeface="ＭＳ Ｐゴシック"/>
              </a:rPr>
              <a:t>EtherChannel de capa 3:</a:t>
            </a:r>
            <a:r>
              <a:rPr lang="es-ES" sz="2400" b="0" i="0" noProof="1" smtClean="0">
                <a:solidFill>
                  <a:srgbClr val="000000"/>
                </a:solidFill>
                <a:latin typeface="Arial"/>
                <a:ea typeface="ＭＳ Ｐゴシック"/>
                <a:cs typeface="ＭＳ Ｐゴシック"/>
              </a:rPr>
              <a:t> interfaz lógica en dispositivos Cisco asociada a un </a:t>
            </a:r>
            <a:r>
              <a:rPr lang="es-ES" sz="2400" b="0" i="1" noProof="1" smtClean="0">
                <a:solidFill>
                  <a:srgbClr val="000000"/>
                </a:solidFill>
                <a:latin typeface="Arial"/>
                <a:ea typeface="ＭＳ Ｐゴシック"/>
                <a:cs typeface="ＭＳ Ｐゴシック"/>
              </a:rPr>
              <a:t>conjunto</a:t>
            </a:r>
            <a:r>
              <a:rPr lang="es-ES" sz="2400" b="0" i="0" noProof="1" smtClean="0">
                <a:solidFill>
                  <a:srgbClr val="000000"/>
                </a:solidFill>
                <a:latin typeface="Arial"/>
                <a:ea typeface="ＭＳ Ｐゴシック"/>
                <a:cs typeface="ＭＳ Ｐゴシック"/>
              </a:rPr>
              <a:t> de puertos enrutados.</a:t>
            </a:r>
          </a:p>
          <a:p>
            <a:pPr marL="236555" indent="-236555" algn="l" defTabSz="814365">
              <a:lnSpc>
                <a:spcPct val="95000"/>
              </a:lnSpc>
              <a:spcBef>
                <a:spcPct val="50000"/>
              </a:spcBef>
              <a:spcAft>
                <a:spcPct val="0"/>
              </a:spcAft>
              <a:buClr>
                <a:srgbClr val="708CA1"/>
              </a:buClr>
              <a:buFont typeface="Wingdings"/>
              <a:buChar char="§"/>
            </a:pPr>
            <a:endParaRPr lang="es-ES" noProof="1"/>
          </a:p>
        </p:txBody>
      </p:sp>
    </p:spTree>
    <p:extLst>
      <p:ext uri="{BB962C8B-B14F-4D97-AF65-F5344CB8AC3E}">
        <p14:creationId xmlns:p14="http://schemas.microsoft.com/office/powerpoint/2010/main" xmlns="" val="611912328"/>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3" cstate="print"/>
          <a:stretch>
            <a:fillRect/>
          </a:stretch>
        </p:blipFill>
        <p:spPr bwMode="auto">
          <a:xfrm>
            <a:off x="1136750" y="1789382"/>
            <a:ext cx="6859921" cy="47863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6321" name="Rectangle 2"/>
          <p:cNvSpPr>
            <a:spLocks noGrp="1" noChangeArrowheads="1"/>
          </p:cNvSpPr>
          <p:nvPr>
            <p:ph type="title"/>
          </p:nvPr>
        </p:nvSpPr>
        <p:spPr>
          <a:xfrm>
            <a:off x="193868" y="394392"/>
            <a:ext cx="8772157" cy="1280160"/>
          </a:xfrm>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Conmutación de capa 3</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Configuración de un puerto enrutado en un switch de capa 3</a:t>
            </a:r>
            <a:endParaRPr lang="es-ES" sz="2800" noProof="1">
              <a:latin typeface="Arial" charset="0"/>
            </a:endParaRPr>
          </a:p>
        </p:txBody>
      </p:sp>
    </p:spTree>
    <p:extLst>
      <p:ext uri="{BB962C8B-B14F-4D97-AF65-F5344CB8AC3E}">
        <p14:creationId xmlns:p14="http://schemas.microsoft.com/office/powerpoint/2010/main" xmlns="" val="358301673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Capítulo 5</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Resumen</a:t>
            </a:r>
            <a:endParaRPr lang="es-ES" sz="2800" noProof="1">
              <a:latin typeface="Arial" charset="0"/>
            </a:endParaRPr>
          </a:p>
        </p:txBody>
      </p:sp>
      <p:sp>
        <p:nvSpPr>
          <p:cNvPr id="3" name="Content Placeholder 2"/>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Ethernet es la tecnología LAN más ampliamente utilizada en la actualidad.</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Los estándares de Ethernet definen los protocolos de Capa 2 y las tecnologías de Capa 1. </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La estructura de la trama de Ethernet agrega encabezados y tráilers a la PDU de Capa 3 para encapsular el mensaje que se envía.</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Como implementación de los estándares IEEE 802.2/3, la trama de Ethernet proporciona direccionamiento MAC y comprobación de errores.</a:t>
            </a:r>
          </a:p>
          <a:p>
            <a:pPr marL="236555" indent="-236555" algn="l" defTabSz="814365">
              <a:lnSpc>
                <a:spcPct val="95000"/>
              </a:lnSpc>
              <a:spcBef>
                <a:spcPct val="50000"/>
              </a:spcBef>
              <a:spcAft>
                <a:spcPct val="0"/>
              </a:spcAft>
              <a:buClr>
                <a:srgbClr val="708CA1"/>
              </a:buClr>
              <a:buFont typeface="Wingdings"/>
              <a:buChar char="§"/>
            </a:pPr>
            <a:r>
              <a:rPr lang="es-ES" sz="2400" b="0" i="0" spc="-30" noProof="1" smtClean="0">
                <a:solidFill>
                  <a:srgbClr val="000000"/>
                </a:solidFill>
                <a:latin typeface="Arial"/>
                <a:ea typeface="ＭＳ Ｐゴシック"/>
                <a:cs typeface="ＭＳ Ｐゴシック"/>
              </a:rPr>
              <a:t>El reemplazo de hubs por switches en la red local redujo las probabilidades de colisiones de tramas en enlaces half-duplex</a:t>
            </a:r>
            <a:r>
              <a:rPr lang="es-ES" sz="2400" b="0" i="0" noProof="1" smtClean="0">
                <a:solidFill>
                  <a:srgbClr val="000000"/>
                </a:solidFill>
                <a:latin typeface="Arial"/>
                <a:ea typeface="ＭＳ Ｐゴシック"/>
                <a:cs typeface="ＭＳ Ｐゴシック"/>
              </a:rPr>
              <a:t>. </a:t>
            </a:r>
          </a:p>
          <a:p>
            <a:pPr marL="0" indent="0" algn="l" defTabSz="814365">
              <a:spcBef>
                <a:spcPct val="50000"/>
              </a:spcBef>
              <a:spcAft>
                <a:spcPct val="0"/>
              </a:spcAft>
              <a:buNone/>
            </a:pPr>
            <a:endParaRPr lang="es-ES" noProof="1"/>
          </a:p>
        </p:txBody>
      </p:sp>
    </p:spTree>
    <p:extLst>
      <p:ext uri="{BB962C8B-B14F-4D97-AF65-F5344CB8AC3E}">
        <p14:creationId xmlns:p14="http://schemas.microsoft.com/office/powerpoint/2010/main" xmlns="" val="4281072833"/>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Capítulo 5</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Resumen</a:t>
            </a:r>
            <a:endParaRPr lang="es-ES" sz="2800" noProof="1">
              <a:latin typeface="Arial" charset="0"/>
            </a:endParaRPr>
          </a:p>
        </p:txBody>
      </p:sp>
      <p:sp>
        <p:nvSpPr>
          <p:cNvPr id="3" name="Content Placeholder 2"/>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El direccionamiento de Capa 2 proporcionado por Ethernet admite comunicaciones unicast, multicast y broadcast. </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La Ethernet utiliza el Protocolo de resolución de direcciones para determinar las direcciones MAC de los destinos y asignarlas con direcciones de capa de red conocidas.</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Cada nodo de una red IP tiene una dirección MAC y una dirección IP. </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El protocolo ARP resuelve direcciones IPv4 en direcciones MAC y mantiene una tabla de asignaciones.</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Los switches de capa 2 crean una tabla de direcciones MAC que utilizan para tomar decisiones de reenvío. </a:t>
            </a:r>
            <a:endParaRPr lang="es-ES" sz="2400" b="0" i="0" noProof="1">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xmlns="" val="63831397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Capítulo 5</a:t>
            </a:r>
            <a:br>
              <a:rPr lang="es-ES" sz="1800" b="1" i="0" noProof="1" smtClean="0">
                <a:solidFill>
                  <a:srgbClr val="708CA1"/>
                </a:solidFill>
                <a:latin typeface="Arial"/>
                <a:ea typeface="ＭＳ Ｐゴシック"/>
                <a:cs typeface="ＭＳ Ｐゴシック"/>
              </a:rPr>
            </a:br>
            <a:r>
              <a:rPr lang="es-ES" sz="2800" b="1" i="0" noProof="1" smtClean="0">
                <a:solidFill>
                  <a:srgbClr val="708CA1"/>
                </a:solidFill>
                <a:latin typeface="Arial"/>
                <a:ea typeface="ＭＳ Ｐゴシック"/>
                <a:cs typeface="ＭＳ Ｐゴシック"/>
              </a:rPr>
              <a:t>Resumen</a:t>
            </a:r>
            <a:endParaRPr lang="es-ES" sz="2800" noProof="1">
              <a:latin typeface="Arial" charset="0"/>
            </a:endParaRPr>
          </a:p>
        </p:txBody>
      </p:sp>
      <p:sp>
        <p:nvSpPr>
          <p:cNvPr id="3" name="Content Placeholder 2"/>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Los switches de Capa 3 son también capaces de llevar a cabo funciones de enrutamiento de Capa 3, con lo cual se reduce la necesidad de colocar routers dedicados en una LAN. </a:t>
            </a:r>
          </a:p>
          <a:p>
            <a:pPr marL="236555" indent="-236555" algn="l" defTabSz="814365">
              <a:lnSpc>
                <a:spcPct val="95000"/>
              </a:lnSpc>
              <a:spcBef>
                <a:spcPct val="50000"/>
              </a:spcBef>
              <a:spcAft>
                <a:spcPct val="0"/>
              </a:spcAft>
              <a:buClr>
                <a:srgbClr val="708CA1"/>
              </a:buClr>
              <a:buFont typeface="Wingdings"/>
              <a:buChar char="§"/>
            </a:pPr>
            <a:r>
              <a:rPr lang="es-ES" sz="2400" b="0" i="0" noProof="1" smtClean="0">
                <a:solidFill>
                  <a:srgbClr val="000000"/>
                </a:solidFill>
                <a:latin typeface="Arial"/>
                <a:ea typeface="ＭＳ Ｐゴシック"/>
                <a:cs typeface="ＭＳ Ｐゴシック"/>
              </a:rPr>
              <a:t>Los switches de capa 3 cuentan con hardware de conmutación especializado, por lo que normalmente pueden enrutar datos con la misma rapidez con la que pueden conmutar.</a:t>
            </a:r>
          </a:p>
          <a:p>
            <a:pPr marL="0" indent="0" algn="l" defTabSz="814365">
              <a:spcBef>
                <a:spcPct val="50000"/>
              </a:spcBef>
              <a:spcAft>
                <a:spcPct val="0"/>
              </a:spcAft>
              <a:buNone/>
            </a:pPr>
            <a:endParaRPr lang="es-ES" noProof="1"/>
          </a:p>
        </p:txBody>
      </p:sp>
    </p:spTree>
    <p:extLst>
      <p:ext uri="{BB962C8B-B14F-4D97-AF65-F5344CB8AC3E}">
        <p14:creationId xmlns:p14="http://schemas.microsoft.com/office/powerpoint/2010/main" xmlns="" val="380924058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s-ES" noProof="1"/>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Funcionamiento de Ethernet</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Subcapas LLC y MAC</a:t>
            </a:r>
            <a:endParaRPr lang="es-ES" dirty="0">
              <a:latin typeface="Arial" charset="0"/>
            </a:endParaRPr>
          </a:p>
        </p:txBody>
      </p:sp>
      <p:pic>
        <p:nvPicPr>
          <p:cNvPr id="1026" name="Picture 2"/>
          <p:cNvPicPr>
            <a:picLocks noChangeAspect="1" noChangeArrowheads="1"/>
          </p:cNvPicPr>
          <p:nvPr/>
        </p:nvPicPr>
        <p:blipFill>
          <a:blip r:embed="rId3" cstate="print"/>
          <a:stretch>
            <a:fillRect/>
          </a:stretch>
        </p:blipFill>
        <p:spPr bwMode="auto">
          <a:xfrm>
            <a:off x="1831055" y="1436915"/>
            <a:ext cx="6090788" cy="4847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223159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es-ES" sz="1800" b="1" i="0" noProof="1" smtClean="0">
                <a:solidFill>
                  <a:srgbClr val="708CA1"/>
                </a:solidFill>
                <a:latin typeface="Arial"/>
                <a:ea typeface="ＭＳ Ｐゴシック"/>
                <a:cs typeface="ＭＳ Ｐゴシック"/>
              </a:rPr>
              <a:t>Funcionamiento de Ethernet</a:t>
            </a:r>
            <a:br>
              <a:rPr lang="es-ES" sz="1800" b="1" i="0" noProof="1" smtClean="0">
                <a:solidFill>
                  <a:srgbClr val="708CA1"/>
                </a:solidFill>
                <a:latin typeface="Arial"/>
                <a:ea typeface="ＭＳ Ｐゴシック"/>
                <a:cs typeface="ＭＳ Ｐゴシック"/>
              </a:rPr>
            </a:br>
            <a:r>
              <a:rPr lang="es-ES" sz="3200" b="1" i="0" noProof="1" smtClean="0">
                <a:solidFill>
                  <a:srgbClr val="708CA1"/>
                </a:solidFill>
                <a:latin typeface="Arial"/>
                <a:ea typeface="ＭＳ Ｐゴシック"/>
                <a:cs typeface="ＭＳ Ｐゴシック"/>
              </a:rPr>
              <a:t>Subcapas LLC y MAC</a:t>
            </a:r>
            <a:endParaRPr lang="es-ES" noProof="1">
              <a:latin typeface="Arial" charset="0"/>
            </a:endParaRPr>
          </a:p>
        </p:txBody>
      </p:sp>
      <p:sp>
        <p:nvSpPr>
          <p:cNvPr id="3" name="Content Placeholder 2"/>
          <p:cNvSpPr>
            <a:spLocks noGrp="1"/>
          </p:cNvSpPr>
          <p:nvPr>
            <p:ph idx="1"/>
          </p:nvPr>
        </p:nvSpPr>
        <p:spPr>
          <a:xfrm>
            <a:off x="198595" y="1495605"/>
            <a:ext cx="8727691" cy="4977765"/>
          </a:xfrm>
        </p:spPr>
        <p:txBody>
          <a:bodyPr/>
          <a:lstStyle/>
          <a:p>
            <a:pPr marL="0" indent="0" algn="l" defTabSz="814365">
              <a:spcBef>
                <a:spcPct val="50000"/>
              </a:spcBef>
              <a:spcAft>
                <a:spcPct val="0"/>
              </a:spcAft>
              <a:buNone/>
            </a:pPr>
            <a:r>
              <a:rPr lang="es-ES" sz="2400" b="1" i="0" noProof="1" smtClean="0">
                <a:solidFill>
                  <a:srgbClr val="000000"/>
                </a:solidFill>
                <a:latin typeface="Arial"/>
                <a:ea typeface="ＭＳ Ｐゴシック"/>
                <a:cs typeface="ＭＳ Ｐゴシック"/>
              </a:rPr>
              <a:t>LLC</a:t>
            </a:r>
            <a:endParaRPr lang="es-ES" noProof="1" smtClean="0"/>
          </a:p>
          <a:p>
            <a:pPr marL="461955" indent="-342900" algn="l" defTabSz="814365">
              <a:spcBef>
                <a:spcPct val="50000"/>
              </a:spcBef>
              <a:spcAft>
                <a:spcPct val="0"/>
              </a:spcAft>
              <a:buClr>
                <a:srgbClr val="708CA1"/>
              </a:buClr>
              <a:buFont typeface="Arial"/>
              <a:buChar char="•"/>
            </a:pPr>
            <a:r>
              <a:rPr lang="es-ES" sz="2300" b="0" i="0" spc="-40" noProof="1" smtClean="0">
                <a:solidFill>
                  <a:srgbClr val="000000"/>
                </a:solidFill>
                <a:latin typeface="Arial"/>
                <a:ea typeface="ＭＳ Ｐゴシック"/>
                <a:cs typeface="ＭＳ Ｐゴシック"/>
              </a:rPr>
              <a:t>Maneja la comunicación entre las capas superiores e inferiores.</a:t>
            </a:r>
          </a:p>
          <a:p>
            <a:pPr marL="461955" indent="-342900" algn="l" defTabSz="814365">
              <a:spcBef>
                <a:spcPct val="50000"/>
              </a:spcBef>
              <a:spcAft>
                <a:spcPct val="0"/>
              </a:spcAft>
              <a:buClr>
                <a:srgbClr val="708CA1"/>
              </a:buClr>
              <a:buFont typeface="Arial"/>
              <a:buChar char="•"/>
            </a:pPr>
            <a:r>
              <a:rPr lang="es-ES" sz="2300" b="0" i="0" noProof="1" smtClean="0">
                <a:solidFill>
                  <a:srgbClr val="000000"/>
                </a:solidFill>
                <a:latin typeface="Arial"/>
                <a:ea typeface="ＭＳ Ｐゴシック"/>
                <a:cs typeface="ＭＳ Ｐゴシック"/>
              </a:rPr>
              <a:t>Toma los datos del protocolo de red y agrega información de control para ayudar a entregar el paquete al destino. </a:t>
            </a:r>
          </a:p>
          <a:p>
            <a:pPr marL="3200" indent="0" algn="l" defTabSz="814365">
              <a:spcBef>
                <a:spcPct val="50000"/>
              </a:spcBef>
              <a:spcAft>
                <a:spcPct val="0"/>
              </a:spcAft>
              <a:buNone/>
            </a:pPr>
            <a:r>
              <a:rPr lang="es-ES" sz="2400" b="1" i="0" noProof="1" smtClean="0">
                <a:solidFill>
                  <a:srgbClr val="000000"/>
                </a:solidFill>
                <a:latin typeface="Arial"/>
                <a:ea typeface="ＭＳ Ｐゴシック"/>
                <a:cs typeface="ＭＳ Ｐゴシック"/>
              </a:rPr>
              <a:t>MAC</a:t>
            </a:r>
            <a:endParaRPr lang="es-ES" noProof="1" smtClean="0"/>
          </a:p>
          <a:p>
            <a:pPr marL="461955" indent="-342900" algn="l" defTabSz="814365">
              <a:spcBef>
                <a:spcPct val="50000"/>
              </a:spcBef>
              <a:spcAft>
                <a:spcPct val="0"/>
              </a:spcAft>
              <a:buClr>
                <a:srgbClr val="708CA1"/>
              </a:buClr>
              <a:buFont typeface="Arial"/>
              <a:buChar char="•"/>
            </a:pPr>
            <a:r>
              <a:rPr lang="es-ES" sz="2300" b="0" i="0" noProof="1" smtClean="0">
                <a:solidFill>
                  <a:srgbClr val="000000"/>
                </a:solidFill>
                <a:latin typeface="Arial"/>
                <a:ea typeface="ＭＳ Ｐゴシック"/>
                <a:cs typeface="ＭＳ Ｐゴシック"/>
              </a:rPr>
              <a:t>Constituye la subcapa inferior de la capa de enlace de datos.</a:t>
            </a:r>
          </a:p>
          <a:p>
            <a:pPr marL="461955" indent="-342900" algn="l" defTabSz="814365">
              <a:spcBef>
                <a:spcPct val="50000"/>
              </a:spcBef>
              <a:spcAft>
                <a:spcPct val="0"/>
              </a:spcAft>
              <a:buClr>
                <a:srgbClr val="708CA1"/>
              </a:buClr>
              <a:buFont typeface="Arial"/>
              <a:buChar char="•"/>
            </a:pPr>
            <a:r>
              <a:rPr lang="es-ES" sz="2300" b="0" i="0" noProof="1" smtClean="0">
                <a:solidFill>
                  <a:srgbClr val="000000"/>
                </a:solidFill>
                <a:latin typeface="Arial"/>
                <a:ea typeface="ＭＳ Ｐゴシック"/>
                <a:cs typeface="ＭＳ Ｐゴシック"/>
              </a:rPr>
              <a:t>Se implementa mediante hardware, por lo general en la NIC de la PC.</a:t>
            </a:r>
          </a:p>
          <a:p>
            <a:pPr marL="461955" indent="-342900" algn="l" defTabSz="814365">
              <a:spcBef>
                <a:spcPct val="50000"/>
              </a:spcBef>
              <a:spcAft>
                <a:spcPct val="0"/>
              </a:spcAft>
              <a:buClr>
                <a:srgbClr val="708CA1"/>
              </a:buClr>
              <a:buFont typeface="Arial"/>
              <a:buChar char="•"/>
            </a:pPr>
            <a:r>
              <a:rPr lang="es-ES" sz="2300" b="0" i="0" noProof="1" smtClean="0">
                <a:solidFill>
                  <a:srgbClr val="000000"/>
                </a:solidFill>
                <a:latin typeface="Arial"/>
                <a:ea typeface="ＭＳ Ｐゴシック"/>
                <a:cs typeface="ＭＳ Ｐゴシック"/>
              </a:rPr>
              <a:t>Tiene dos responsabilidades principales:  </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Encapsulación de datos  </a:t>
            </a:r>
          </a:p>
          <a:p>
            <a:pPr marL="800100" lvl="1" indent="-342900" algn="l" defTabSz="814365">
              <a:spcBef>
                <a:spcPct val="35000"/>
              </a:spcBef>
              <a:spcAft>
                <a:spcPct val="0"/>
              </a:spcAft>
              <a:buClr>
                <a:srgbClr val="708CA1"/>
              </a:buClr>
              <a:buFont typeface="Arial"/>
              <a:buChar char="•"/>
            </a:pPr>
            <a:r>
              <a:rPr lang="es-ES" sz="2000" b="0" i="0" noProof="1" smtClean="0">
                <a:solidFill>
                  <a:srgbClr val="000000"/>
                </a:solidFill>
                <a:latin typeface="Arial"/>
                <a:ea typeface="ＭＳ Ｐゴシック"/>
                <a:cs typeface="ＭＳ Ｐゴシック"/>
              </a:rPr>
              <a:t>Control de acceso al medio</a:t>
            </a:r>
            <a:br>
              <a:rPr lang="es-ES" sz="2000" b="0" i="0" noProof="1" smtClean="0">
                <a:solidFill>
                  <a:srgbClr val="000000"/>
                </a:solidFill>
                <a:latin typeface="Arial"/>
                <a:ea typeface="ＭＳ Ｐゴシック"/>
                <a:cs typeface="ＭＳ Ｐゴシック"/>
              </a:rPr>
            </a:br>
            <a:endParaRPr lang="es-ES" noProof="1"/>
          </a:p>
        </p:txBody>
      </p:sp>
    </p:spTree>
    <p:extLst>
      <p:ext uri="{BB962C8B-B14F-4D97-AF65-F5344CB8AC3E}">
        <p14:creationId xmlns:p14="http://schemas.microsoft.com/office/powerpoint/2010/main" xmlns="" val="209397265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tretch>
            <a:fillRect/>
          </a:stretch>
        </p:blipFill>
        <p:spPr bwMode="auto">
          <a:xfrm>
            <a:off x="1662543" y="1195046"/>
            <a:ext cx="6483929" cy="5421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7409" name="Rectangle 2"/>
          <p:cNvSpPr>
            <a:spLocks noGrp="1" noChangeArrowheads="1"/>
          </p:cNvSpPr>
          <p:nvPr>
            <p:ph type="title"/>
          </p:nvPr>
        </p:nvSpPr>
        <p:spPr/>
        <p:txBody>
          <a:bodyPr/>
          <a:lstStyle/>
          <a:p>
            <a:pPr algn="l" defTabSz="814365">
              <a:spcBef>
                <a:spcPct val="0"/>
              </a:spcBef>
              <a:spcAft>
                <a:spcPct val="0"/>
              </a:spcAft>
              <a:buNone/>
            </a:pPr>
            <a:r>
              <a:rPr lang="es-ES" sz="1800" b="1" i="0" dirty="0" smtClean="0">
                <a:solidFill>
                  <a:srgbClr val="708CA1"/>
                </a:solidFill>
                <a:latin typeface="Arial"/>
                <a:ea typeface="ＭＳ Ｐゴシック"/>
                <a:cs typeface="ＭＳ Ｐゴシック"/>
              </a:rPr>
              <a:t>Funcionamiento de Ethernet</a:t>
            </a:r>
            <a:br>
              <a:rPr lang="es-ES" sz="1800" b="1" i="0" dirty="0" smtClean="0">
                <a:solidFill>
                  <a:srgbClr val="708CA1"/>
                </a:solidFill>
                <a:latin typeface="Arial"/>
                <a:ea typeface="ＭＳ Ｐゴシック"/>
                <a:cs typeface="ＭＳ Ｐゴシック"/>
              </a:rPr>
            </a:br>
            <a:r>
              <a:rPr lang="es-ES" sz="3200" b="1" i="0" dirty="0" smtClean="0">
                <a:solidFill>
                  <a:srgbClr val="708CA1"/>
                </a:solidFill>
                <a:latin typeface="Arial"/>
                <a:ea typeface="ＭＳ Ｐゴシック"/>
                <a:cs typeface="ＭＳ Ｐゴシック"/>
              </a:rPr>
              <a:t>Subcapa MAC</a:t>
            </a:r>
            <a:endParaRPr lang="es-ES" dirty="0">
              <a:latin typeface="Arial" charset="0"/>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11951</TotalTime>
  <Pages>28</Pages>
  <Words>1808</Words>
  <Application>Microsoft Office PowerPoint</Application>
  <PresentationFormat>On-screen Show (4:3)</PresentationFormat>
  <Paragraphs>368</Paragraphs>
  <Slides>67</Slides>
  <Notes>66</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PPT-TMPLT-WHT_C</vt:lpstr>
      <vt:lpstr>NetAcad-4F_PPT-WHT_060408</vt:lpstr>
      <vt:lpstr>Capítulo 5: Ethernet</vt:lpstr>
      <vt:lpstr>Capítulo 6: Objetivos</vt:lpstr>
      <vt:lpstr>Ethernet Introducción</vt:lpstr>
      <vt:lpstr>Capítulo 5</vt:lpstr>
      <vt:lpstr>5.1 Protocolo Ethernet</vt:lpstr>
      <vt:lpstr>Funcionamiento de Ethernet Subcapas LLC y MAC</vt:lpstr>
      <vt:lpstr>Funcionamiento de Ethernet Subcapas LLC y MAC</vt:lpstr>
      <vt:lpstr>Funcionamiento de Ethernet Subcapas LLC y MAC</vt:lpstr>
      <vt:lpstr>Funcionamiento de Ethernet Subcapa MAC</vt:lpstr>
      <vt:lpstr>Funcionamiento de Ethernet Subcapa MAC</vt:lpstr>
      <vt:lpstr>Funcionamiento de Ethernet Subcapa MAC</vt:lpstr>
      <vt:lpstr>Funcionamiento de Ethernet Control de acceso al medio</vt:lpstr>
      <vt:lpstr>Funcionamiento de Ethernet Control de acceso al medio</vt:lpstr>
      <vt:lpstr>Funcionamiento de Ethernet Control de acceso al medio</vt:lpstr>
      <vt:lpstr>Funcionamiento de Ethernet Control de acceso al medio</vt:lpstr>
      <vt:lpstr>Funcionamiento de Ethernet Control de acceso al medio</vt:lpstr>
      <vt:lpstr>Funcionamiento de Ethernet Dirección MAC: identidad de Ethernet</vt:lpstr>
      <vt:lpstr>Funcionamiento de Ethernet Procesamiento de tramas</vt:lpstr>
      <vt:lpstr>Atributos de la trama de Ethernet Encapsulación de Ethernet</vt:lpstr>
      <vt:lpstr>Atributos de la trama de Ethernet Tamaño de la trama de Ethernet</vt:lpstr>
      <vt:lpstr>Atributos de la trama de Ethernet Tamaño de la trama de Ethernet</vt:lpstr>
      <vt:lpstr>Atributos de la trama de Ethernet Introducción a la trama de Ethernet</vt:lpstr>
      <vt:lpstr>Atributos de la trama de Ethernet Introducción a la trama de Ethernet</vt:lpstr>
      <vt:lpstr>MAC de Ethernet Direcciones MAC y numeración hexadecimal</vt:lpstr>
      <vt:lpstr>MAC de Ethernet Representaciones de direcciones MAC</vt:lpstr>
      <vt:lpstr>MAC de Ethernet Dirección MAC unicast</vt:lpstr>
      <vt:lpstr>MAC de Ethernet Dirección MAC de broadcast</vt:lpstr>
      <vt:lpstr>MAC de Ethernet Dirección MAC multicast</vt:lpstr>
      <vt:lpstr>MAC e IP MAC e IP</vt:lpstr>
      <vt:lpstr>MAC Ethernet Conectividad de extremo a extremo, MAC e IP</vt:lpstr>
      <vt:lpstr>MAC Ethernet Conectividad de extremo a extremo, MAC e IP</vt:lpstr>
      <vt:lpstr>5.2 Protocolo de resolución de direcciones</vt:lpstr>
      <vt:lpstr>Protocolo ARP Introducción al protocolo ARP</vt:lpstr>
      <vt:lpstr>Protocolo ARP Introducción al protocolo ARP</vt:lpstr>
      <vt:lpstr>Protocolo ARP Funciones y funcionamiento del protocolo ARP</vt:lpstr>
      <vt:lpstr>Protocolo ARP Funciones y funcionamiento del protocolo ARP</vt:lpstr>
      <vt:lpstr>Protocolo ARP Funciones y funcionamiento del protocolo ARP</vt:lpstr>
      <vt:lpstr>Protocolo ARP Funciones y funcionamiento del protocolo ARP</vt:lpstr>
      <vt:lpstr>Protocolo ARP Funciones y funcionamiento del protocolo ARP</vt:lpstr>
      <vt:lpstr>Protocolo ARP Funciones y funcionamiento del protocolo ARP</vt:lpstr>
      <vt:lpstr>Protocolo ARP Funciones y funcionamiento del protocolo ARP</vt:lpstr>
      <vt:lpstr>Protocolo ARP Función del protocolo ARP en la comunicación remota</vt:lpstr>
      <vt:lpstr>Protocolo ARP Eliminación de entradas de una tabla ARP</vt:lpstr>
      <vt:lpstr>Protocolo ARP Tablas ARP en dispositivos de red</vt:lpstr>
      <vt:lpstr>Problemas de ARP Cómo puede ocasionar problemas el protocolo ARP</vt:lpstr>
      <vt:lpstr>Problemas de ARP Mitigación de problemas de ARP</vt:lpstr>
      <vt:lpstr>5.3 Switches LAN</vt:lpstr>
      <vt:lpstr>Conmutación Aspectos básicos de los puertos de switch</vt:lpstr>
      <vt:lpstr>Conmutación Tabla de direcciones MAC del switch</vt:lpstr>
      <vt:lpstr>Conmutación Tabla de direcciones MAC del switch</vt:lpstr>
      <vt:lpstr>Conmutación Configuración de dúplex</vt:lpstr>
      <vt:lpstr>Conmutación MDIX automática</vt:lpstr>
      <vt:lpstr>Conmutación Métodos de reenvío de tramas en switches Cisco</vt:lpstr>
      <vt:lpstr>Conmutación Conmutación por método de corte</vt:lpstr>
      <vt:lpstr>Conmutación Almacenamiento en búfer de memoria en switches</vt:lpstr>
      <vt:lpstr>Fija o modular Comparación de configuración fija y configuración modular</vt:lpstr>
      <vt:lpstr>Fija o modular Comparación de configuración fija y configuración modular</vt:lpstr>
      <vt:lpstr>Fija o modular Opciones de módulos para ranuras de switches Cisco</vt:lpstr>
      <vt:lpstr>Conmutación de capa 3 Comparación de conmutación de capa 2 y conmutación de capa 3</vt:lpstr>
      <vt:lpstr>Conmutación de capa 3 Cisco Express Forwarding</vt:lpstr>
      <vt:lpstr>Conmutación de capa 3 Cisco Express Forwarding</vt:lpstr>
      <vt:lpstr>Conmutación de capa 3 Tipos de interfaces de capa 3</vt:lpstr>
      <vt:lpstr>Conmutación de capa 3 Configuración de un puerto enrutado en un switch de capa 3</vt:lpstr>
      <vt:lpstr>Capítulo 5 Resumen</vt:lpstr>
      <vt:lpstr>Capítulo 5 Resumen</vt:lpstr>
      <vt:lpstr>Capítulo 5 Resumen</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Windows User</cp:lastModifiedBy>
  <cp:revision>835</cp:revision>
  <cp:lastPrinted>1999-01-27T00:54:54Z</cp:lastPrinted>
  <dcterms:created xsi:type="dcterms:W3CDTF">2006-10-23T15:07:30Z</dcterms:created>
  <dcterms:modified xsi:type="dcterms:W3CDTF">2013-11-15T06:27:28Z</dcterms:modified>
</cp:coreProperties>
</file>