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altLang="en-US" dirty="0"/>
              <a:t>Clase 1</a:t>
            </a:r>
            <a:endParaRPr lang="es-ES" altLang="en-US" dirty="0"/>
          </a:p>
        </p:txBody>
      </p:sp>
      <p:sp>
        <p:nvSpPr>
          <p:cNvPr id="3" name="Subtitle 2"/>
          <p:cNvSpPr>
            <a:spLocks noGrp="1"/>
          </p:cNvSpPr>
          <p:nvPr>
            <p:ph type="subTitle" idx="1"/>
          </p:nvPr>
        </p:nvSpPr>
        <p:spPr/>
        <p:txBody>
          <a:bodyPr/>
          <a:lstStyle/>
          <a:p>
            <a:r>
              <a:rPr lang="es-ES" altLang="en-US"/>
              <a:t>Claudio Gutiérrez Soto</a:t>
            </a:r>
            <a:endParaRPr lang="es-E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Análisis y Diseño orientado a objetos</a:t>
            </a:r>
            <a:br>
              <a:rPr lang="es-ES" altLang="en-US"/>
            </a:br>
            <a:endParaRPr lang="en-US"/>
          </a:p>
        </p:txBody>
      </p:sp>
      <p:sp>
        <p:nvSpPr>
          <p:cNvPr id="3" name="Content Placeholder 2"/>
          <p:cNvSpPr>
            <a:spLocks noGrp="1"/>
          </p:cNvSpPr>
          <p:nvPr>
            <p:ph sz="half" idx="1"/>
          </p:nvPr>
        </p:nvSpPr>
        <p:spPr/>
        <p:txBody>
          <a:bodyPr/>
          <a:p>
            <a:pPr algn="just"/>
            <a:r>
              <a:rPr lang="es-ES" altLang="en-US"/>
              <a:t>Durante el diseño orientado a objetos, se procura definir los objetos lógicos del software que finalmente serán implementados en un lenguaje de programación orientado a objetos. Los objetos tienen atributos y métodos. Así, en el sistema de la biblioteca un </a:t>
            </a:r>
            <a:r>
              <a:rPr lang="es-ES" altLang="en-US" b="1"/>
              <a:t>objeto</a:t>
            </a:r>
            <a:r>
              <a:rPr lang="es-ES" altLang="en-US"/>
              <a:t> de software </a:t>
            </a:r>
            <a:r>
              <a:rPr lang="es-ES" altLang="en-US" b="1" i="1"/>
              <a:t>Libro</a:t>
            </a:r>
            <a:r>
              <a:rPr lang="es-ES" altLang="en-US"/>
              <a:t> puede tener un </a:t>
            </a:r>
            <a:r>
              <a:rPr lang="es-ES" altLang="en-US" b="1"/>
              <a:t>atributo </a:t>
            </a:r>
            <a:r>
              <a:rPr lang="es-ES" altLang="en-US" b="1" i="1"/>
              <a:t>título</a:t>
            </a:r>
            <a:r>
              <a:rPr lang="es-ES" altLang="en-US"/>
              <a:t> y un </a:t>
            </a:r>
            <a:r>
              <a:rPr lang="es-ES" altLang="en-US" b="1"/>
              <a:t>método </a:t>
            </a:r>
            <a:r>
              <a:rPr lang="es-ES" altLang="en-US" b="1" i="1"/>
              <a:t>imprimir</a:t>
            </a:r>
            <a:r>
              <a:rPr lang="es-ES" altLang="en-US"/>
              <a:t>.</a:t>
            </a:r>
            <a:endParaRPr lang="es-ES" altLang="en-US"/>
          </a:p>
        </p:txBody>
      </p:sp>
      <p:graphicFrame>
        <p:nvGraphicFramePr>
          <p:cNvPr id="4" name="Content Placeholder 3"/>
          <p:cNvGraphicFramePr/>
          <p:nvPr>
            <p:ph sz="half" idx="2"/>
          </p:nvPr>
        </p:nvGraphicFramePr>
        <p:xfrm>
          <a:off x="6413500" y="1825625"/>
          <a:ext cx="4939665" cy="4351655"/>
        </p:xfrm>
        <a:graphic>
          <a:graphicData uri="http://schemas.openxmlformats.org/presentationml/2006/ole">
            <mc:AlternateContent xmlns:mc="http://schemas.openxmlformats.org/markup-compatibility/2006">
              <mc:Choice xmlns:v="urn:schemas-microsoft-com:vml" Requires="v">
                <p:oleObj spid="_x0000_s5" name="" r:id="rId1" imgW="3672840" imgH="3139440" progId="Paint.Picture">
                  <p:embed/>
                </p:oleObj>
              </mc:Choice>
              <mc:Fallback>
                <p:oleObj name="" r:id="rId1" imgW="3672840" imgH="3139440" progId="Paint.Picture">
                  <p:embed/>
                  <p:pic>
                    <p:nvPicPr>
                      <p:cNvPr id="0" name="Picture 4"/>
                      <p:cNvPicPr/>
                      <p:nvPr/>
                    </p:nvPicPr>
                    <p:blipFill>
                      <a:blip r:embed="rId2"/>
                      <a:stretch>
                        <a:fillRect/>
                      </a:stretch>
                    </p:blipFill>
                    <p:spPr>
                      <a:xfrm>
                        <a:off x="6413500" y="1825625"/>
                        <a:ext cx="4939665" cy="435165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Empresa MicroCaos</a:t>
            </a:r>
            <a:endParaRPr lang="es-ES" altLang="en-US"/>
          </a:p>
        </p:txBody>
      </p:sp>
      <p:sp>
        <p:nvSpPr>
          <p:cNvPr id="3" name="Content Placeholder 2"/>
          <p:cNvSpPr>
            <a:spLocks noGrp="1"/>
          </p:cNvSpPr>
          <p:nvPr>
            <p:ph idx="1"/>
          </p:nvPr>
        </p:nvSpPr>
        <p:spPr/>
        <p:txBody>
          <a:bodyPr/>
          <a:p>
            <a:pPr algn="just"/>
            <a:r>
              <a:rPr lang="es-ES" altLang="en-US"/>
              <a:t>Imagine ser el fundador y director de MicroCaos, una compañia creada y especilizada en el software que aplica modelos matemáticos de la teoría del caos al análisis del mercado accionario. Esta empresa vende MicroButterfly. En un inicio todos compartían trabajo, contestaban el teléfono, surtía pedidos, escribían programas de computación, sin embargo la empresa creció y hubo dispersión de labores. </a:t>
            </a:r>
            <a:endParaRPr lang="es-ES" altLang="en-US"/>
          </a:p>
          <a:p>
            <a:pPr lvl="1"/>
            <a:r>
              <a:rPr lang="es-ES" altLang="en-US"/>
              <a:t>¿Cómo se pueden organizar las labores?</a:t>
            </a:r>
            <a:endParaRPr lang="es-E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Procesos de Negocio</a:t>
            </a:r>
            <a:br>
              <a:rPr lang="es-ES" altLang="en-US"/>
            </a:br>
            <a:endParaRPr lang="en-US"/>
          </a:p>
        </p:txBody>
      </p:sp>
      <p:sp>
        <p:nvSpPr>
          <p:cNvPr id="3" name="Content Placeholder 2"/>
          <p:cNvSpPr>
            <a:spLocks noGrp="1"/>
          </p:cNvSpPr>
          <p:nvPr>
            <p:ph idx="1"/>
          </p:nvPr>
        </p:nvSpPr>
        <p:spPr/>
        <p:txBody>
          <a:bodyPr/>
          <a:p>
            <a:pPr algn="just"/>
            <a:r>
              <a:rPr lang="es-ES" altLang="en-US"/>
              <a:t>El primer paso consiste en analizar lo que debe hacer una empresa, ésto es sus procesos de negocio, si quiere seguir funcionando: realizar ventas, pagar a empleados y acreedores, desarrollar programas de computación</a:t>
            </a:r>
            <a:endParaRPr lang="es-ES" altLang="en-US"/>
          </a:p>
          <a:p>
            <a:pPr algn="just"/>
            <a:r>
              <a:rPr lang="es-ES" altLang="en-US"/>
              <a:t>Para ello, primero hay que realizar un </a:t>
            </a:r>
            <a:r>
              <a:rPr lang="es-ES" altLang="en-US" b="1" i="1"/>
              <a:t>análisis de requerimientos</a:t>
            </a:r>
            <a:r>
              <a:rPr lang="es-ES" altLang="en-US"/>
              <a:t>, en el cual los procesos y las necesidades de los negocios se descubren y se expresan en los </a:t>
            </a:r>
            <a:r>
              <a:rPr lang="es-ES" altLang="en-US" b="1" i="1"/>
              <a:t>casos de uso. </a:t>
            </a:r>
            <a:r>
              <a:rPr lang="es-ES" altLang="en-US"/>
              <a:t>Los caso de uso son descripciones narrativas textuales de los procesos de una empresa o sistema.</a:t>
            </a:r>
            <a:endParaRPr lang="es-ES" altLang="en-US"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Procesos de Negocio</a:t>
            </a:r>
            <a:endParaRPr lang="en-US"/>
          </a:p>
        </p:txBody>
      </p:sp>
      <p:graphicFrame>
        <p:nvGraphicFramePr>
          <p:cNvPr id="4" name="Content Placeholder 3"/>
          <p:cNvGraphicFramePr/>
          <p:nvPr>
            <p:ph idx="1"/>
          </p:nvPr>
        </p:nvGraphicFramePr>
        <p:xfrm>
          <a:off x="838200" y="1825625"/>
          <a:ext cx="8648700" cy="762000"/>
        </p:xfrm>
        <a:graphic>
          <a:graphicData uri="http://schemas.openxmlformats.org/drawingml/2006/table">
            <a:tbl>
              <a:tblPr firstRow="1" bandRow="1">
                <a:tableStyleId>{5C22544A-7EE6-4342-B048-85BDC9FD1C3A}</a:tableStyleId>
              </a:tblPr>
              <a:tblGrid>
                <a:gridCol w="1590040"/>
                <a:gridCol w="459105"/>
                <a:gridCol w="6599555"/>
              </a:tblGrid>
              <a:tr h="381000">
                <a:tc>
                  <a:txBody>
                    <a:bodyPr/>
                    <a:p>
                      <a:pPr>
                        <a:buNone/>
                      </a:pPr>
                      <a:r>
                        <a:rPr lang="es-ES" altLang="en-US"/>
                        <a:t>Caso de uso</a:t>
                      </a:r>
                      <a:endParaRPr lang="es-ES" altLang="en-US"/>
                    </a:p>
                  </a:txBody>
                  <a:tcPr/>
                </a:tc>
                <a:tc>
                  <a:txBody>
                    <a:bodyPr/>
                    <a:p>
                      <a:pPr>
                        <a:buNone/>
                      </a:pPr>
                      <a:r>
                        <a:rPr lang="es-ES" altLang="en-US"/>
                        <a:t>:</a:t>
                      </a:r>
                      <a:endParaRPr lang="es-ES" altLang="en-US"/>
                    </a:p>
                  </a:txBody>
                  <a:tcPr/>
                </a:tc>
                <a:tc>
                  <a:txBody>
                    <a:bodyPr/>
                    <a:p>
                      <a:pPr>
                        <a:buNone/>
                      </a:pPr>
                      <a:r>
                        <a:rPr lang="es-ES" altLang="en-US"/>
                        <a:t>Colocar un pedido</a:t>
                      </a:r>
                      <a:endParaRPr lang="es-ES" altLang="en-US"/>
                    </a:p>
                  </a:txBody>
                  <a:tcPr/>
                </a:tc>
              </a:tr>
              <a:tr h="381000">
                <a:tc>
                  <a:txBody>
                    <a:bodyPr/>
                    <a:p>
                      <a:pPr>
                        <a:buNone/>
                      </a:pPr>
                      <a:r>
                        <a:rPr lang="es-ES" altLang="en-US"/>
                        <a:t>Descrpción</a:t>
                      </a:r>
                      <a:endParaRPr lang="es-ES" altLang="en-US"/>
                    </a:p>
                  </a:txBody>
                  <a:tcPr/>
                </a:tc>
                <a:tc>
                  <a:txBody>
                    <a:bodyPr/>
                    <a:p>
                      <a:pPr>
                        <a:buNone/>
                      </a:pPr>
                      <a:r>
                        <a:rPr lang="es-ES" altLang="en-US"/>
                        <a:t>:</a:t>
                      </a:r>
                      <a:endParaRPr lang="es-ES" altLang="en-US"/>
                    </a:p>
                  </a:txBody>
                  <a:tcPr/>
                </a:tc>
                <a:tc>
                  <a:txBody>
                    <a:bodyPr/>
                    <a:p>
                      <a:pPr algn="just">
                        <a:buNone/>
                      </a:pPr>
                      <a:r>
                        <a:rPr lang="es-ES" altLang="en-US"/>
                        <a:t>Este caso de uso comienza cuando un cliente telefonea a un representante de ventas para hacer una compra de MicroButterfly. El representante anota en una nueva orden la información relativa al cliente y al producto.</a:t>
                      </a:r>
                      <a:endParaRPr lang="es-ES" altLang="en-US"/>
                    </a:p>
                  </a:txBody>
                  <a:tcPr/>
                </a:tc>
              </a:tr>
            </a:tbl>
          </a:graphicData>
        </a:graphic>
      </p:graphicFrame>
      <p:sp>
        <p:nvSpPr>
          <p:cNvPr id="5" name="Text Box 4"/>
          <p:cNvSpPr txBox="1"/>
          <p:nvPr/>
        </p:nvSpPr>
        <p:spPr>
          <a:xfrm>
            <a:off x="926465" y="3632200"/>
            <a:ext cx="9044940" cy="1476375"/>
          </a:xfrm>
          <a:prstGeom prst="rect">
            <a:avLst/>
          </a:prstGeom>
          <a:noFill/>
        </p:spPr>
        <p:txBody>
          <a:bodyPr wrap="square" rtlCol="0">
            <a:spAutoFit/>
          </a:bodyPr>
          <a:p>
            <a:r>
              <a:rPr lang="es-ES" altLang="en-US" b="1"/>
              <a:t>Identificar los procesos</a:t>
            </a:r>
            <a:r>
              <a:rPr lang="es-ES" altLang="en-US"/>
              <a:t> y registrarlos en los casos de uso n</a:t>
            </a:r>
            <a:r>
              <a:rPr lang="es-ES" altLang="en-US" b="1"/>
              <a:t>o es en realidad una actividad del análisis sorientado a objetos</a:t>
            </a:r>
            <a:r>
              <a:rPr lang="es-ES" altLang="en-US"/>
              <a:t>; de ninguna manera se centra en los objetos.</a:t>
            </a:r>
            <a:endParaRPr lang="es-ES" altLang="en-US"/>
          </a:p>
          <a:p>
            <a:endParaRPr lang="es-ES" altLang="en-US"/>
          </a:p>
          <a:p>
            <a:r>
              <a:rPr lang="es-ES" altLang="en-US"/>
              <a:t>Esto se trata de un paso importante y generalizado en los métodos del análisis y diseño orientado a objetos. Asimísmo, los casos de us forman parte de UML.  Vean la analogía:</a:t>
            </a:r>
            <a:endParaRPr lang="es-E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Procesos de Negocio</a:t>
            </a:r>
            <a:br>
              <a:rPr lang="en-US"/>
            </a:br>
            <a:endParaRPr lang="en-US"/>
          </a:p>
        </p:txBody>
      </p:sp>
      <p:graphicFrame>
        <p:nvGraphicFramePr>
          <p:cNvPr id="4" name="Content Placeholder 3"/>
          <p:cNvGraphicFramePr/>
          <p:nvPr>
            <p:ph idx="1"/>
          </p:nvPr>
        </p:nvGraphicFramePr>
        <p:xfrm>
          <a:off x="838200" y="1825625"/>
          <a:ext cx="10515600" cy="762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r>
                        <a:rPr lang="es-ES" altLang="en-US"/>
                        <a:t>Analogía de la empresa</a:t>
                      </a:r>
                      <a:endParaRPr lang="es-ES" altLang="en-US"/>
                    </a:p>
                  </a:txBody>
                  <a:tcPr/>
                </a:tc>
                <a:tc>
                  <a:txBody>
                    <a:bodyPr/>
                    <a:p>
                      <a:pPr>
                        <a:buNone/>
                      </a:pPr>
                      <a:r>
                        <a:rPr lang="es-ES" altLang="en-US"/>
                        <a:t>Análisis y diseño orientado a objetos</a:t>
                      </a:r>
                      <a:endParaRPr lang="es-ES" altLang="en-US"/>
                    </a:p>
                  </a:txBody>
                  <a:tcPr/>
                </a:tc>
                <a:tc>
                  <a:txBody>
                    <a:bodyPr/>
                    <a:p>
                      <a:pPr>
                        <a:buNone/>
                      </a:pPr>
                      <a:r>
                        <a:rPr lang="es-ES" altLang="en-US"/>
                        <a:t>Documentos relacionados</a:t>
                      </a:r>
                      <a:endParaRPr lang="es-ES" altLang="en-US"/>
                    </a:p>
                  </a:txBody>
                  <a:tcPr/>
                </a:tc>
              </a:tr>
              <a:tr h="381000">
                <a:tc>
                  <a:txBody>
                    <a:bodyPr/>
                    <a:p>
                      <a:pPr>
                        <a:buNone/>
                      </a:pPr>
                      <a:r>
                        <a:rPr lang="es-ES" altLang="en-US"/>
                        <a:t>¿Cuáles son los procesos de negocio?</a:t>
                      </a:r>
                      <a:endParaRPr lang="es-ES" altLang="en-US"/>
                    </a:p>
                  </a:txBody>
                  <a:tcPr/>
                </a:tc>
                <a:tc>
                  <a:txBody>
                    <a:bodyPr/>
                    <a:p>
                      <a:pPr>
                        <a:buNone/>
                      </a:pPr>
                      <a:r>
                        <a:rPr lang="es-ES" altLang="en-US"/>
                        <a:t>Análisis de requerimientos</a:t>
                      </a:r>
                      <a:endParaRPr lang="es-ES" altLang="en-US"/>
                    </a:p>
                  </a:txBody>
                  <a:tcPr/>
                </a:tc>
                <a:tc>
                  <a:txBody>
                    <a:bodyPr/>
                    <a:p>
                      <a:pPr>
                        <a:buNone/>
                      </a:pPr>
                      <a:r>
                        <a:rPr lang="es-ES" altLang="en-US"/>
                        <a:t>Casos de uso</a:t>
                      </a:r>
                      <a:endParaRPr lang="es-ES" alt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Papeles y funciones de la organización</a:t>
            </a:r>
            <a:endParaRPr lang="es-ES" altLang="en-US"/>
          </a:p>
        </p:txBody>
      </p:sp>
      <p:sp>
        <p:nvSpPr>
          <p:cNvPr id="3" name="Content Placeholder 2"/>
          <p:cNvSpPr>
            <a:spLocks noGrp="1"/>
          </p:cNvSpPr>
          <p:nvPr>
            <p:ph sz="half" idx="1"/>
          </p:nvPr>
        </p:nvSpPr>
        <p:spPr>
          <a:xfrm>
            <a:off x="838200" y="1825625"/>
            <a:ext cx="9978390" cy="4351655"/>
          </a:xfrm>
        </p:spPr>
        <p:txBody>
          <a:bodyPr/>
          <a:p>
            <a:pPr algn="just"/>
            <a:r>
              <a:rPr lang="es-ES" altLang="en-US"/>
              <a:t>El siguiente paso consiste en identificar los papeles de las personas que intervendrán en los procesos: clientes, representantes de ventas, ingeniero de software, entre otros.</a:t>
            </a:r>
            <a:endParaRPr lang="es-ES" altLang="en-US"/>
          </a:p>
          <a:p>
            <a:pPr algn="just"/>
            <a:r>
              <a:rPr lang="es-ES" altLang="en-US"/>
              <a:t>En la perspectiva del análisis y del diseño orientado a objetos, este paso nos recueda el </a:t>
            </a:r>
            <a:r>
              <a:rPr lang="es-ES" altLang="en-US" b="1"/>
              <a:t>análisis de dominio orientado a objetos</a:t>
            </a:r>
            <a:r>
              <a:rPr lang="es-ES" altLang="en-US"/>
              <a:t> que expresamos como </a:t>
            </a:r>
            <a:r>
              <a:rPr lang="es-ES" altLang="en-US" b="1"/>
              <a:t>modelo conceptual</a:t>
            </a:r>
            <a:r>
              <a:rPr lang="es-ES" altLang="en-US"/>
              <a:t>. Este modelo presenta las diversas categorías de las cosas en el dominio.</a:t>
            </a:r>
            <a:endParaRPr lang="es-ES" altLang="en-US"/>
          </a:p>
        </p:txBody>
      </p:sp>
      <p:graphicFrame>
        <p:nvGraphicFramePr>
          <p:cNvPr id="4" name="Content Placeholder 3"/>
          <p:cNvGraphicFramePr/>
          <p:nvPr>
            <p:ph sz="half" idx="2"/>
          </p:nvPr>
        </p:nvGraphicFramePr>
        <p:xfrm>
          <a:off x="3650933" y="5768816"/>
          <a:ext cx="4544695" cy="701675"/>
        </p:xfrm>
        <a:graphic>
          <a:graphicData uri="http://schemas.openxmlformats.org/presentationml/2006/ole">
            <mc:AlternateContent xmlns:mc="http://schemas.openxmlformats.org/markup-compatibility/2006">
              <mc:Choice xmlns:v="urn:schemas-microsoft-com:vml" Requires="v">
                <p:oleObj spid="_x0000_s5" name="" r:id="rId1" imgW="4541520" imgH="701040" progId="Paint.Picture">
                  <p:embed/>
                </p:oleObj>
              </mc:Choice>
              <mc:Fallback>
                <p:oleObj name="" r:id="rId1" imgW="4541520" imgH="701040" progId="Paint.Picture">
                  <p:embed/>
                  <p:pic>
                    <p:nvPicPr>
                      <p:cNvPr id="0" name="Picture 4"/>
                      <p:cNvPicPr/>
                      <p:nvPr/>
                    </p:nvPicPr>
                    <p:blipFill>
                      <a:blip r:embed="rId2"/>
                      <a:stretch>
                        <a:fillRect/>
                      </a:stretch>
                    </p:blipFill>
                    <p:spPr>
                      <a:xfrm>
                        <a:off x="3650933" y="5768816"/>
                        <a:ext cx="4544695" cy="70167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s-ES" altLang="en-US">
                <a:sym typeface="+mn-ea"/>
              </a:rPr>
              <a:t>Funciones de los empleados</a:t>
            </a:r>
            <a:endParaRPr lang="en-US"/>
          </a:p>
        </p:txBody>
      </p:sp>
      <p:sp>
        <p:nvSpPr>
          <p:cNvPr id="3" name="Content Placeholder 2"/>
          <p:cNvSpPr>
            <a:spLocks noGrp="1"/>
          </p:cNvSpPr>
          <p:nvPr>
            <p:ph idx="1"/>
          </p:nvPr>
        </p:nvSpPr>
        <p:spPr/>
        <p:txBody>
          <a:bodyPr/>
          <a:p>
            <a:r>
              <a:rPr lang="es-ES" altLang="en-US"/>
              <a:t>Una vez identificados los procesos de sus empresa y el personal, es el momento de determinar la manera de cumplor los procesos. Se trata de una actividad de diseño, o sea orientada a las soluciones. Junto con los empleados defina responsabilidades de ellos a fin de efectuar las tareas ncesarias para llevar a cabo un proceso. También es necesario definir cómo éstos compartirán o colaborarán en el trabajo.</a:t>
            </a:r>
            <a:endParaRPr lang="es-E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Funciones de los empleados</a:t>
            </a:r>
            <a:br>
              <a:rPr lang="en-US"/>
            </a:br>
            <a:endParaRPr lang="en-US"/>
          </a:p>
        </p:txBody>
      </p:sp>
      <p:sp>
        <p:nvSpPr>
          <p:cNvPr id="3" name="Content Placeholder 2"/>
          <p:cNvSpPr>
            <a:spLocks noGrp="1"/>
          </p:cNvSpPr>
          <p:nvPr>
            <p:ph idx="1"/>
          </p:nvPr>
        </p:nvSpPr>
        <p:spPr/>
        <p:txBody>
          <a:bodyPr/>
          <a:p>
            <a:r>
              <a:rPr lang="es-ES" altLang="en-US"/>
              <a:t>Desde el punto de vista del análisis y del diseño orientado a objetos, esta actividad se parece al </a:t>
            </a:r>
            <a:r>
              <a:rPr lang="es-ES" altLang="en-US" b="1"/>
              <a:t>diseño orientado</a:t>
            </a:r>
            <a:r>
              <a:rPr lang="es-ES" altLang="en-US"/>
              <a:t> a objetos que pone de relieve la </a:t>
            </a:r>
            <a:r>
              <a:rPr lang="es-ES" altLang="en-US" b="1"/>
              <a:t>asignación de responsabilidades</a:t>
            </a:r>
            <a:r>
              <a:rPr lang="es-ES" altLang="en-US"/>
              <a:t>. La asignación significa distribuir las funciones y las reponsabilidades entre varios objetos de software enla aplicación. Del mismo modo que se asignan roles a los empleados, los objetos de software colaboran o interactúan con sus responsabilidades, como lo hacen las personas.</a:t>
            </a:r>
            <a:endParaRPr lang="es-E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Funciones de los empleados</a:t>
            </a:r>
            <a:endParaRPr lang="en-US"/>
          </a:p>
        </p:txBody>
      </p:sp>
      <p:sp>
        <p:nvSpPr>
          <p:cNvPr id="3" name="Content Placeholder 2"/>
          <p:cNvSpPr>
            <a:spLocks noGrp="1"/>
          </p:cNvSpPr>
          <p:nvPr>
            <p:ph idx="1"/>
          </p:nvPr>
        </p:nvSpPr>
        <p:spPr/>
        <p:txBody>
          <a:bodyPr/>
          <a:p>
            <a:pPr algn="just"/>
            <a:r>
              <a:rPr lang="es-ES" altLang="en-US"/>
              <a:t>La descripción de la asignación de las responsabilidades y las interacciones de objetos  se expresan gráficamente con </a:t>
            </a:r>
            <a:r>
              <a:rPr lang="es-ES" altLang="en-US" b="1"/>
              <a:t>diagramas de diseño</a:t>
            </a:r>
            <a:r>
              <a:rPr lang="es-ES" altLang="en-US"/>
              <a:t> de clases y con </a:t>
            </a:r>
            <a:r>
              <a:rPr lang="es-ES" altLang="en-US" b="1"/>
              <a:t>diagramas de colaboración</a:t>
            </a:r>
            <a:r>
              <a:rPr lang="es-ES" altLang="en-US"/>
              <a:t>; unos y otros muestran la definición de clases y el flujo de mensajes entre los objetos de software.</a:t>
            </a:r>
            <a:endParaRPr lang="es-E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t>Un ejemplo del análisis y diseño orientado a objetos</a:t>
            </a:r>
            <a:endParaRPr lang="es-ES" altLang="en-US"/>
          </a:p>
        </p:txBody>
      </p:sp>
      <p:sp>
        <p:nvSpPr>
          <p:cNvPr id="3" name="Content Placeholder 2"/>
          <p:cNvSpPr>
            <a:spLocks noGrp="1"/>
          </p:cNvSpPr>
          <p:nvPr>
            <p:ph idx="1"/>
          </p:nvPr>
        </p:nvSpPr>
        <p:spPr/>
        <p:txBody>
          <a:bodyPr/>
          <a:p>
            <a:pPr marL="0" indent="0" algn="just">
              <a:buNone/>
            </a:pPr>
            <a:r>
              <a:rPr lang="es-ES" altLang="en-US"/>
              <a:t>Se necesita abundante información para explicar cabalmente el análisis y el diseño orientado a objetos. Para no perdernos en muchos detalles, supongamos el siguiente ejemplo. Un juego de datos, en que si un jugador lanza dos datos, y el resultado es siete, ésta gana, de lo contrario pierde.</a:t>
            </a:r>
            <a:endParaRPr lang="es-ES" altLang="en-US"/>
          </a:p>
          <a:p>
            <a:pPr marL="0" indent="0">
              <a:buNone/>
            </a:pPr>
            <a:endParaRPr lang="es-ES" altLang="en-US"/>
          </a:p>
          <a:p>
            <a:pPr marL="0" indent="0">
              <a:buNone/>
            </a:pPr>
            <a:r>
              <a:rPr lang="es-ES" altLang="en-US"/>
              <a:t>La notación mostrada forma parte de UML.</a:t>
            </a:r>
            <a:endParaRPr lang="es-E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Agenda</a:t>
            </a:r>
            <a:endParaRPr lang="es-ES" altLang="en-US"/>
          </a:p>
        </p:txBody>
      </p:sp>
      <p:sp>
        <p:nvSpPr>
          <p:cNvPr id="3" name="Content Placeholder 2"/>
          <p:cNvSpPr>
            <a:spLocks noGrp="1"/>
          </p:cNvSpPr>
          <p:nvPr>
            <p:ph idx="1"/>
          </p:nvPr>
        </p:nvSpPr>
        <p:spPr/>
        <p:txBody>
          <a:bodyPr/>
          <a:p>
            <a:r>
              <a:rPr lang="es-ES" altLang="en-US"/>
              <a:t>Qué es UML</a:t>
            </a:r>
            <a:endParaRPr lang="es-E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Definición de los casos de uso</a:t>
            </a:r>
            <a:endParaRPr lang="es-ES" altLang="en-US"/>
          </a:p>
        </p:txBody>
      </p:sp>
      <p:sp>
        <p:nvSpPr>
          <p:cNvPr id="3" name="Content Placeholder 2"/>
          <p:cNvSpPr>
            <a:spLocks noGrp="1"/>
          </p:cNvSpPr>
          <p:nvPr>
            <p:ph idx="1"/>
          </p:nvPr>
        </p:nvSpPr>
        <p:spPr/>
        <p:txBody>
          <a:bodyPr/>
          <a:p>
            <a:pPr marL="0" indent="0" algn="just">
              <a:buNone/>
            </a:pPr>
            <a:r>
              <a:rPr lang="es-ES" altLang="en-US"/>
              <a:t>Para entender los requerimientos se necesita, en parte, conocer los procesos del dominio y el ambiente externo, o sea los factores externos que participan en los procesos. Dichos procesos de dominio pueden expresarse en </a:t>
            </a:r>
            <a:r>
              <a:rPr lang="es-ES" altLang="en-US" b="1"/>
              <a:t>casos de uso</a:t>
            </a:r>
            <a:r>
              <a:rPr lang="es-ES" altLang="en-US"/>
              <a:t>, o sea, en descripciones narrativas de los procesos del dominio en un formato estructurado en prosa.</a:t>
            </a:r>
            <a:endParaRPr lang="es-ES" altLang="en-US"/>
          </a:p>
          <a:p>
            <a:pPr marL="0" indent="0">
              <a:buNone/>
            </a:pPr>
            <a:endParaRPr lang="es-ES" altLang="en-US"/>
          </a:p>
          <a:p>
            <a:pPr marL="0" indent="0">
              <a:buNone/>
            </a:pPr>
            <a:endParaRPr lang="es-ES" altLang="en-US"/>
          </a:p>
        </p:txBody>
      </p:sp>
      <p:graphicFrame>
        <p:nvGraphicFramePr>
          <p:cNvPr id="4" name="Table 3"/>
          <p:cNvGraphicFramePr/>
          <p:nvPr/>
        </p:nvGraphicFramePr>
        <p:xfrm>
          <a:off x="1579245" y="4796790"/>
          <a:ext cx="6926580" cy="914400"/>
        </p:xfrm>
        <a:graphic>
          <a:graphicData uri="http://schemas.openxmlformats.org/drawingml/2006/table">
            <a:tbl>
              <a:tblPr firstRow="1" bandRow="1">
                <a:tableStyleId>{5C22544A-7EE6-4342-B048-85BDC9FD1C3A}</a:tableStyleId>
              </a:tblPr>
              <a:tblGrid>
                <a:gridCol w="1501775"/>
                <a:gridCol w="208280"/>
                <a:gridCol w="1288415"/>
                <a:gridCol w="245110"/>
                <a:gridCol w="1606550"/>
                <a:gridCol w="233045"/>
                <a:gridCol w="1843405"/>
              </a:tblGrid>
              <a:tr h="381000">
                <a:tc>
                  <a:txBody>
                    <a:bodyPr/>
                    <a:p>
                      <a:pPr>
                        <a:buNone/>
                      </a:pPr>
                      <a:r>
                        <a:rPr lang="es-ES" altLang="en-US"/>
                        <a:t>Definir los casos de uso</a:t>
                      </a:r>
                      <a:endParaRPr lang="es-ES" altLang="en-US"/>
                    </a:p>
                  </a:txBody>
                  <a:tcPr/>
                </a:tc>
                <a:tc>
                  <a:txBody>
                    <a:bodyPr/>
                    <a:p>
                      <a:pPr>
                        <a:buNone/>
                      </a:pPr>
                      <a:endParaRPr lang="en-US"/>
                    </a:p>
                  </a:txBody>
                  <a:tcPr/>
                </a:tc>
                <a:tc>
                  <a:txBody>
                    <a:bodyPr/>
                    <a:p>
                      <a:pPr>
                        <a:buNone/>
                      </a:pPr>
                      <a:r>
                        <a:rPr lang="es-ES" altLang="en-US"/>
                        <a:t>Definir al modelo conceptual </a:t>
                      </a:r>
                      <a:endParaRPr lang="es-ES" altLang="en-US"/>
                    </a:p>
                  </a:txBody>
                  <a:tcPr/>
                </a:tc>
                <a:tc>
                  <a:txBody>
                    <a:bodyPr/>
                    <a:p>
                      <a:pPr>
                        <a:buNone/>
                      </a:pPr>
                      <a:endParaRPr lang="en-US"/>
                    </a:p>
                  </a:txBody>
                  <a:tcPr/>
                </a:tc>
                <a:tc>
                  <a:txBody>
                    <a:bodyPr/>
                    <a:p>
                      <a:pPr>
                        <a:buNone/>
                      </a:pPr>
                      <a:r>
                        <a:rPr lang="es-ES" altLang="en-US"/>
                        <a:t>Definir los diagramas de colaboración</a:t>
                      </a:r>
                      <a:endParaRPr lang="es-ES" altLang="en-US"/>
                    </a:p>
                  </a:txBody>
                  <a:tcPr/>
                </a:tc>
                <a:tc>
                  <a:txBody>
                    <a:bodyPr/>
                    <a:p>
                      <a:pPr>
                        <a:buNone/>
                      </a:pPr>
                      <a:endParaRPr lang="en-US"/>
                    </a:p>
                  </a:txBody>
                  <a:tcPr/>
                </a:tc>
                <a:tc>
                  <a:txBody>
                    <a:bodyPr/>
                    <a:p>
                      <a:pPr>
                        <a:buNone/>
                      </a:pPr>
                      <a:r>
                        <a:rPr lang="es-ES" altLang="en-US"/>
                        <a:t>Definir los diagramas de diseño de clases</a:t>
                      </a:r>
                      <a:endParaRPr lang="es-ES" alt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Definición de los casos de uso</a:t>
            </a:r>
            <a:endParaRPr lang="en-US"/>
          </a:p>
        </p:txBody>
      </p:sp>
      <p:sp>
        <p:nvSpPr>
          <p:cNvPr id="3" name="Content Placeholder 2"/>
          <p:cNvSpPr>
            <a:spLocks noGrp="1"/>
          </p:cNvSpPr>
          <p:nvPr>
            <p:ph idx="1"/>
          </p:nvPr>
        </p:nvSpPr>
        <p:spPr/>
        <p:txBody>
          <a:bodyPr/>
          <a:p>
            <a:pPr marL="0" indent="0" algn="just">
              <a:buNone/>
            </a:pPr>
            <a:r>
              <a:rPr lang="es-ES" altLang="en-US"/>
              <a:t>Como mencionamos anteriormente, los casos de uso no son propiamente un elemento del análisis orientado a objetos; se limitan a describir procesos y pueden ser igualmente eficaces en un proyecto de tecnología no orientada a objetos. No obstante, constituyen un paso preliminar muy útil porque describen las específicaciones de un sistema.</a:t>
            </a:r>
            <a:endParaRPr lang="es-E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Definición de los casos de uso</a:t>
            </a:r>
            <a:br>
              <a:rPr lang="en-US"/>
            </a:br>
            <a:endParaRPr lang="en-US"/>
          </a:p>
        </p:txBody>
      </p:sp>
      <p:sp>
        <p:nvSpPr>
          <p:cNvPr id="3" name="Content Placeholder 2"/>
          <p:cNvSpPr>
            <a:spLocks noGrp="1"/>
          </p:cNvSpPr>
          <p:nvPr>
            <p:ph sz="half" idx="1"/>
          </p:nvPr>
        </p:nvSpPr>
        <p:spPr>
          <a:xfrm>
            <a:off x="838200" y="1825625"/>
            <a:ext cx="10264775" cy="4351655"/>
          </a:xfrm>
        </p:spPr>
        <p:txBody>
          <a:bodyPr/>
          <a:p>
            <a:pPr marL="0" indent="0" algn="just">
              <a:buNone/>
            </a:pPr>
            <a:r>
              <a:rPr lang="es-ES" altLang="en-US"/>
              <a:t>Por ejemplo, supongamos que se desea una simulación en el software del juego de dados. El diagrama de colaboración, muestra gráficamente el paso esencial del juego, enviando mensajes a las instancias de las clases </a:t>
            </a:r>
            <a:r>
              <a:rPr lang="es-ES" altLang="en-US" i="1"/>
              <a:t>Jugador</a:t>
            </a:r>
            <a:r>
              <a:rPr lang="es-ES" altLang="en-US"/>
              <a:t> y </a:t>
            </a:r>
            <a:r>
              <a:rPr lang="es-ES" altLang="en-US" i="1"/>
              <a:t>Dado</a:t>
            </a:r>
            <a:r>
              <a:rPr lang="es-ES" altLang="en-US"/>
              <a:t>.</a:t>
            </a:r>
            <a:endParaRPr lang="es-ES" altLang="en-US"/>
          </a:p>
        </p:txBody>
      </p:sp>
      <p:graphicFrame>
        <p:nvGraphicFramePr>
          <p:cNvPr id="4" name="Content Placeholder 3"/>
          <p:cNvGraphicFramePr/>
          <p:nvPr>
            <p:ph sz="half" idx="2"/>
          </p:nvPr>
        </p:nvGraphicFramePr>
        <p:xfrm>
          <a:off x="2630170" y="4301490"/>
          <a:ext cx="5727065" cy="2146935"/>
        </p:xfrm>
        <a:graphic>
          <a:graphicData uri="http://schemas.openxmlformats.org/presentationml/2006/ole">
            <mc:AlternateContent xmlns:mc="http://schemas.openxmlformats.org/markup-compatibility/2006">
              <mc:Choice xmlns:v="urn:schemas-microsoft-com:vml" Requires="v">
                <p:oleObj spid="_x0000_s5" name="" r:id="rId1" imgW="4518660" imgH="1363980" progId="Paint.Picture">
                  <p:embed/>
                </p:oleObj>
              </mc:Choice>
              <mc:Fallback>
                <p:oleObj name="" r:id="rId1" imgW="4518660" imgH="1363980" progId="Paint.Picture">
                  <p:embed/>
                  <p:pic>
                    <p:nvPicPr>
                      <p:cNvPr id="0" name="Picture 4"/>
                      <p:cNvPicPr/>
                      <p:nvPr/>
                    </p:nvPicPr>
                    <p:blipFill>
                      <a:blip r:embed="rId2"/>
                      <a:stretch>
                        <a:fillRect/>
                      </a:stretch>
                    </p:blipFill>
                    <p:spPr>
                      <a:xfrm>
                        <a:off x="2630170" y="4301490"/>
                        <a:ext cx="5727065" cy="214693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Definición del diseño de clases</a:t>
            </a:r>
            <a:endParaRPr lang="es-ES" altLang="en-US"/>
          </a:p>
        </p:txBody>
      </p:sp>
      <p:sp>
        <p:nvSpPr>
          <p:cNvPr id="3" name="Content Placeholder 2"/>
          <p:cNvSpPr>
            <a:spLocks noGrp="1"/>
          </p:cNvSpPr>
          <p:nvPr>
            <p:ph idx="1"/>
          </p:nvPr>
        </p:nvSpPr>
        <p:spPr/>
        <p:txBody>
          <a:bodyPr/>
          <a:p>
            <a:pPr marL="0" indent="0">
              <a:buNone/>
            </a:pPr>
            <a:r>
              <a:rPr lang="es-ES" altLang="en-US"/>
              <a:t>Para definir una clase, es preciso contestar varias preguntas:</a:t>
            </a:r>
            <a:endParaRPr lang="es-ES" altLang="en-US"/>
          </a:p>
          <a:p>
            <a:pPr lvl="1"/>
            <a:r>
              <a:rPr lang="es-ES" altLang="en-US"/>
              <a:t>¿Cómo se conectan unos objetos a otros?</a:t>
            </a:r>
            <a:endParaRPr lang="es-ES" altLang="en-US"/>
          </a:p>
          <a:p>
            <a:pPr lvl="1"/>
            <a:r>
              <a:rPr lang="es-ES" altLang="en-US"/>
              <a:t>¿Cuáles son los métodos de una clase?</a:t>
            </a:r>
            <a:endParaRPr lang="es-ES" altLang="en-US"/>
          </a:p>
          <a:p>
            <a:pPr marL="457200" lvl="1" indent="0">
              <a:buNone/>
            </a:pPr>
            <a:endParaRPr lang="es-ES" altLang="en-US"/>
          </a:p>
          <a:p>
            <a:pPr marL="457200" lvl="1" indent="0" algn="just">
              <a:buNone/>
            </a:pPr>
            <a:r>
              <a:rPr lang="es-ES" altLang="en-US"/>
              <a:t>Si se quieren contestar las preguntas anteriores, hay que examinar detenidamente los diagramas de colaboración que indican las conexiones necesarias entre objetos, y también métodos que cada clase de software debe definir. El diagrama de diseño de clases es el que expresa esos detalles. Muestra las definiciones de clase que han de implementarse en el software.</a:t>
            </a:r>
            <a:endParaRPr lang="es-E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Diagrama de clases</a:t>
            </a:r>
            <a:endParaRPr lang="es-ES" altLang="en-US"/>
          </a:p>
        </p:txBody>
      </p:sp>
      <p:sp>
        <p:nvSpPr>
          <p:cNvPr id="3" name="Content Placeholder 2"/>
          <p:cNvSpPr>
            <a:spLocks noGrp="1"/>
          </p:cNvSpPr>
          <p:nvPr>
            <p:ph idx="1"/>
          </p:nvPr>
        </p:nvSpPr>
        <p:spPr/>
        <p:txBody>
          <a:bodyPr/>
          <a:p>
            <a:pPr marL="0" indent="0" algn="just">
              <a:buNone/>
            </a:pPr>
            <a:r>
              <a:rPr lang="es-ES" altLang="en-US"/>
              <a:t>Por ejemplo, en el juego de dados, al examinar el diagrama de colaboración, obtenermos el siguiente diagrama del diseño de clases. Puesto que un mensaje </a:t>
            </a:r>
            <a:r>
              <a:rPr lang="es-ES" altLang="en-US" i="1"/>
              <a:t>juego</a:t>
            </a:r>
            <a:r>
              <a:rPr lang="es-ES" altLang="en-US"/>
              <a:t> se envía a una instancia </a:t>
            </a:r>
            <a:r>
              <a:rPr lang="es-ES" altLang="en-US" i="1"/>
              <a:t>Jugador</a:t>
            </a:r>
            <a:r>
              <a:rPr lang="es-ES" altLang="en-US"/>
              <a:t>, </a:t>
            </a:r>
            <a:r>
              <a:rPr lang="es-ES" altLang="en-US" i="1"/>
              <a:t>Jugador</a:t>
            </a:r>
            <a:r>
              <a:rPr lang="es-ES" altLang="en-US"/>
              <a:t> requiere un método jugar, mientras que </a:t>
            </a:r>
            <a:r>
              <a:rPr lang="es-ES" altLang="en-US" i="1"/>
              <a:t>Dado</a:t>
            </a:r>
            <a:r>
              <a:rPr lang="es-ES" altLang="en-US"/>
              <a:t> requiere un método </a:t>
            </a:r>
            <a:r>
              <a:rPr lang="es-ES" altLang="en-US" i="1"/>
              <a:t>lanzar</a:t>
            </a:r>
            <a:r>
              <a:rPr lang="es-ES" altLang="en-US"/>
              <a:t>. </a:t>
            </a:r>
            <a:endParaRPr lang="es-ES" altLang="en-US"/>
          </a:p>
          <a:p>
            <a:pPr marL="0" indent="0" algn="just">
              <a:buNone/>
            </a:pPr>
            <a:r>
              <a:rPr lang="es-ES" altLang="en-US"/>
              <a:t>A diferencia del modelo conceptual, este diagrama no muestra gráficamente conceptos del mundo real; describe únicamente los componentes del software.</a:t>
            </a:r>
            <a:endParaRPr lang="es-E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Diagrama de clases</a:t>
            </a:r>
            <a:br>
              <a:rPr lang="es-ES" altLang="en-US"/>
            </a:br>
            <a:endParaRPr lang="en-US"/>
          </a:p>
        </p:txBody>
      </p:sp>
      <p:sp>
        <p:nvSpPr>
          <p:cNvPr id="3" name="Content Placeholder 2"/>
          <p:cNvSpPr>
            <a:spLocks noGrp="1"/>
          </p:cNvSpPr>
          <p:nvPr>
            <p:ph idx="1"/>
          </p:nvPr>
        </p:nvSpPr>
        <p:spPr/>
        <p:txBody>
          <a:bodyPr/>
          <a:p>
            <a:pPr marL="0" indent="0" algn="just">
              <a:buNone/>
            </a:pPr>
            <a:r>
              <a:rPr lang="es-ES" altLang="en-US"/>
              <a:t>Para indicar de qué manera los objetos se conectan entre sí a través de atributos, una línea con una flecha en la punta indicará un atributo. Por ejemplo, </a:t>
            </a:r>
            <a:r>
              <a:rPr lang="es-ES" altLang="en-US" i="1"/>
              <a:t>JuegodeDados</a:t>
            </a:r>
            <a:r>
              <a:rPr lang="es-ES" altLang="en-US"/>
              <a:t> posee un atributo que apunta a una instancia de un </a:t>
            </a:r>
            <a:r>
              <a:rPr lang="es-ES" altLang="en-US" i="1"/>
              <a:t>Jugador</a:t>
            </a:r>
            <a:endParaRPr lang="es-ES" altLang="en-US"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Diagrama de clases</a:t>
            </a:r>
            <a:endParaRPr lang="en-US"/>
          </a:p>
        </p:txBody>
      </p:sp>
      <p:sp>
        <p:nvSpPr>
          <p:cNvPr id="4" name="Text Box 3"/>
          <p:cNvSpPr txBox="1"/>
          <p:nvPr/>
        </p:nvSpPr>
        <p:spPr>
          <a:xfrm>
            <a:off x="5117465" y="3244850"/>
            <a:ext cx="1956435" cy="368300"/>
          </a:xfrm>
          <a:prstGeom prst="rect">
            <a:avLst/>
          </a:prstGeom>
          <a:noFill/>
        </p:spPr>
        <p:txBody>
          <a:bodyPr wrap="none" rtlCol="0" anchor="t">
            <a:spAutoFit/>
          </a:bodyPr>
          <a:p>
            <a:r>
              <a:rPr lang="es-ES" altLang="en-US">
                <a:sym typeface="+mn-ea"/>
              </a:rPr>
              <a:t>Diagrama de clases</a:t>
            </a:r>
            <a:endParaRPr lang="en-US"/>
          </a:p>
        </p:txBody>
      </p:sp>
      <p:graphicFrame>
        <p:nvGraphicFramePr>
          <p:cNvPr id="5" name="Content Placeholder 4"/>
          <p:cNvGraphicFramePr>
            <a:graphicFrameLocks noChangeAspect="1"/>
          </p:cNvGraphicFramePr>
          <p:nvPr>
            <p:ph idx="1"/>
          </p:nvPr>
        </p:nvGraphicFramePr>
        <p:xfrm>
          <a:off x="3752850" y="2448560"/>
          <a:ext cx="4578985" cy="3104515"/>
        </p:xfrm>
        <a:graphic>
          <a:graphicData uri="http://schemas.openxmlformats.org/presentationml/2006/ole">
            <mc:AlternateContent xmlns:mc="http://schemas.openxmlformats.org/markup-compatibility/2006">
              <mc:Choice xmlns:v="urn:schemas-microsoft-com:vml" Requires="v">
                <p:oleObj spid="_x0000_s6" name="" r:id="rId1" imgW="3832860" imgH="2598420" progId="Paint.Picture">
                  <p:embed/>
                </p:oleObj>
              </mc:Choice>
              <mc:Fallback>
                <p:oleObj name="" r:id="rId1" imgW="3832860" imgH="2598420" progId="Paint.Picture">
                  <p:embed/>
                  <p:pic>
                    <p:nvPicPr>
                      <p:cNvPr id="0" name="Picture 5"/>
                      <p:cNvPicPr/>
                      <p:nvPr/>
                    </p:nvPicPr>
                    <p:blipFill>
                      <a:blip r:embed="rId2"/>
                      <a:stretch>
                        <a:fillRect/>
                      </a:stretch>
                    </p:blipFill>
                    <p:spPr>
                      <a:xfrm>
                        <a:off x="3752850" y="2448560"/>
                        <a:ext cx="4578985" cy="3104515"/>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t>Diseño orientado a funciones y diseño orientado a objetos</a:t>
            </a:r>
            <a:endParaRPr lang="es-ES" altLang="en-US"/>
          </a:p>
        </p:txBody>
      </p:sp>
      <p:sp>
        <p:nvSpPr>
          <p:cNvPr id="3" name="Content Placeholder 2"/>
          <p:cNvSpPr>
            <a:spLocks noGrp="1"/>
          </p:cNvSpPr>
          <p:nvPr>
            <p:ph idx="1"/>
          </p:nvPr>
        </p:nvSpPr>
        <p:spPr/>
        <p:txBody>
          <a:bodyPr/>
          <a:p>
            <a:pPr marL="0" indent="0" algn="just">
              <a:buNone/>
            </a:pPr>
            <a:r>
              <a:rPr lang="es-ES" altLang="en-US"/>
              <a:t>Generalmente, la manera de afrontar un problema para disminuir la complejidad de ésto y hacerlo más manejable es a través de las descomposición de subproblemas (divide y vencerás).</a:t>
            </a:r>
            <a:endParaRPr lang="es-ES" altLang="en-US"/>
          </a:p>
          <a:p>
            <a:pPr marL="0" indent="0">
              <a:buNone/>
            </a:pPr>
            <a:endParaRPr lang="es-ES" altLang="en-US"/>
          </a:p>
          <a:p>
            <a:pPr marL="0" indent="0" algn="just">
              <a:buNone/>
            </a:pPr>
            <a:r>
              <a:rPr lang="es-ES" altLang="en-US"/>
              <a:t>En contraste en orientación a objetos el problema se divide en objetos y no en funciones.</a:t>
            </a:r>
            <a:endParaRPr lang="es-ES" altLang="en-US"/>
          </a:p>
          <a:p>
            <a:pPr marL="0" indent="0">
              <a:buNone/>
            </a:pPr>
            <a:endParaRPr lang="es-E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Diseño orientado a funciones y diseño orientado a objetos</a:t>
            </a:r>
            <a:endParaRPr lang="en-US"/>
          </a:p>
        </p:txBody>
      </p:sp>
      <p:graphicFrame>
        <p:nvGraphicFramePr>
          <p:cNvPr id="4" name="Content Placeholder 3"/>
          <p:cNvGraphicFramePr>
            <a:graphicFrameLocks noChangeAspect="1"/>
          </p:cNvGraphicFramePr>
          <p:nvPr>
            <p:ph idx="1"/>
          </p:nvPr>
        </p:nvGraphicFramePr>
        <p:xfrm>
          <a:off x="2454275" y="2174240"/>
          <a:ext cx="7282815" cy="3725545"/>
        </p:xfrm>
        <a:graphic>
          <a:graphicData uri="http://schemas.openxmlformats.org/presentationml/2006/ole">
            <mc:AlternateContent xmlns:mc="http://schemas.openxmlformats.org/markup-compatibility/2006">
              <mc:Choice xmlns:v="urn:schemas-microsoft-com:vml" Requires="v">
                <p:oleObj spid="_x0000_s5" name="" r:id="rId1" imgW="6271260" imgH="3208020" progId="Paint.Picture">
                  <p:embed/>
                </p:oleObj>
              </mc:Choice>
              <mc:Fallback>
                <p:oleObj name="" r:id="rId1" imgW="6271260" imgH="3208020" progId="Paint.Picture">
                  <p:embed/>
                  <p:pic>
                    <p:nvPicPr>
                      <p:cNvPr id="0" name="Picture 4"/>
                      <p:cNvPicPr/>
                      <p:nvPr/>
                    </p:nvPicPr>
                    <p:blipFill>
                      <a:blip r:embed="rId2"/>
                      <a:stretch>
                        <a:fillRect/>
                      </a:stretch>
                    </p:blipFill>
                    <p:spPr>
                      <a:xfrm>
                        <a:off x="2454275" y="2174240"/>
                        <a:ext cx="7282815" cy="3725545"/>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just">
              <a:buNone/>
            </a:pPr>
            <a:r>
              <a:rPr lang="es-ES" altLang="en-US"/>
              <a:t>A veces el límite entre el análisis y el diseño no es todo claro. No obtante, es mejor establecer que el análisis conlleva la etapa de entendimiento (investigación) del problema, mientras que el diseño correspondería a la solución de éste.</a:t>
            </a:r>
            <a:endParaRPr lang="es-ES" altLang="en-US"/>
          </a:p>
          <a:p>
            <a:pPr marL="0" indent="0">
              <a:buNone/>
            </a:pPr>
            <a:endParaRPr lang="es-ES" altLang="en-US"/>
          </a:p>
          <a:p>
            <a:pPr marL="0" indent="0" algn="just">
              <a:buNone/>
            </a:pPr>
            <a:r>
              <a:rPr lang="es-ES" altLang="en-US"/>
              <a:t>Es importante mecionar que e</a:t>
            </a:r>
            <a:r>
              <a:rPr lang="es-ES" altLang="en-US">
                <a:sym typeface="+mn-ea"/>
              </a:rPr>
              <a:t>l lenguaje UML estandariza los artefactos y la notación, </a:t>
            </a:r>
            <a:r>
              <a:rPr lang="es-ES" altLang="en-US" b="1">
                <a:sym typeface="+mn-ea"/>
              </a:rPr>
              <a:t>pero no define un proceso oficial de desarrollo.</a:t>
            </a:r>
            <a:r>
              <a:rPr lang="es-ES" altLang="en-US">
                <a:sym typeface="+mn-ea"/>
              </a:rPr>
              <a:t> </a:t>
            </a:r>
            <a:endParaRPr lang="es-ES" altLang="en-US"/>
          </a:p>
          <a:p>
            <a:pPr marL="0" indent="0">
              <a:buNone/>
            </a:pPr>
            <a:endParaRPr lang="es-E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pPr algn="just"/>
            <a:r>
              <a:rPr lang="es-ES" altLang="en-US"/>
              <a:t>UML corresponden a las siglas de Unified Modeling Language (Lenguaje Unificado de Construcción de Moldeos), notación (esquemática en su mayor parte) co que se construyen sistemas por medio de conceptos orientafos a objetos.</a:t>
            </a:r>
            <a:endParaRPr lang="es-ES" altLang="en-US"/>
          </a:p>
          <a:p>
            <a:endParaRPr lang="es-ES" altLang="en-US"/>
          </a:p>
          <a:p>
            <a:pPr algn="just"/>
            <a:r>
              <a:rPr lang="es-ES" altLang="en-US"/>
              <a:t>¿Cómo deberían asignarse las responsabilidades a clases de objetos? ¿Cómo deberían interactuar éstos? ¿Qué papel debe destinársele a cada clase?. Éstas son preguntas claves cuando se diseña el sistema.</a:t>
            </a:r>
            <a:endParaRPr lang="es-ES" altLang="en-US"/>
          </a:p>
          <a:p>
            <a:pPr algn="just"/>
            <a:r>
              <a:rPr lang="es-ES" altLang="en-US"/>
              <a:t>Algunas soluciones ya probadas y eficaces de los problemas de diseñi pueden expresarse (y se han plasmado) como un conjunto de principios, con heurísticas o patrones (fórmulas de soluciones de problemas que codifican los principios aceptados del diseño).</a:t>
            </a:r>
            <a:endParaRPr lang="es-E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Asignación de responsabilidades</a:t>
            </a:r>
            <a:endParaRPr lang="es-ES" altLang="en-US"/>
          </a:p>
        </p:txBody>
      </p:sp>
      <p:sp>
        <p:nvSpPr>
          <p:cNvPr id="3" name="Content Placeholder 2"/>
          <p:cNvSpPr>
            <a:spLocks noGrp="1"/>
          </p:cNvSpPr>
          <p:nvPr>
            <p:ph idx="1"/>
          </p:nvPr>
        </p:nvSpPr>
        <p:spPr/>
        <p:txBody>
          <a:bodyPr/>
          <a:p>
            <a:pPr algn="just"/>
            <a:r>
              <a:rPr lang="es-ES" altLang="en-US"/>
              <a:t>Hay muchas posibles actividades y elementos en el análisis y en el diseño, así como una gran cantidad de principios y directrices.  Pero cuál de ellas es la fundamental?</a:t>
            </a:r>
            <a:endParaRPr lang="es-ES" altLang="en-US"/>
          </a:p>
          <a:p>
            <a:pPr algn="just"/>
            <a:r>
              <a:rPr lang="es-ES" altLang="en-US"/>
              <a:t>La habilidad más importante en el análisis y diseño orientados a objetos es </a:t>
            </a:r>
            <a:r>
              <a:rPr lang="es-ES" altLang="en-US" b="1"/>
              <a:t>asignar</a:t>
            </a:r>
            <a:r>
              <a:rPr lang="es-ES" altLang="en-US"/>
              <a:t> eficientemente las </a:t>
            </a:r>
            <a:r>
              <a:rPr lang="es-ES" altLang="en-US" b="1"/>
              <a:t>responsabilidades</a:t>
            </a:r>
            <a:r>
              <a:rPr lang="es-ES" altLang="en-US"/>
              <a:t> a los componentes de software.</a:t>
            </a:r>
            <a:endParaRPr lang="es-E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s-ES" altLang="en-US"/>
              <a:t>¿Por qué es tan importante?</a:t>
            </a:r>
            <a:endParaRPr lang="es-ES" altLang="en-US"/>
          </a:p>
          <a:p>
            <a:pPr lvl="1"/>
            <a:r>
              <a:rPr lang="es-ES" altLang="en-US"/>
              <a:t>Provee solidez</a:t>
            </a:r>
            <a:endParaRPr lang="es-ES" altLang="en-US"/>
          </a:p>
          <a:p>
            <a:pPr lvl="1"/>
            <a:r>
              <a:rPr lang="es-ES" altLang="en-US"/>
              <a:t>capacidad de mantenimiento</a:t>
            </a:r>
            <a:endParaRPr lang="es-ES" altLang="en-US"/>
          </a:p>
          <a:p>
            <a:pPr lvl="1"/>
            <a:r>
              <a:rPr lang="es-ES" altLang="en-US"/>
              <a:t>reutilización de los componentes de software.</a:t>
            </a:r>
            <a:endParaRPr lang="es-E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Análisis= Investigación</a:t>
            </a:r>
            <a:endParaRPr lang="es-ES" altLang="en-US"/>
          </a:p>
        </p:txBody>
      </p:sp>
      <p:sp>
        <p:nvSpPr>
          <p:cNvPr id="3" name="Content Placeholder 2"/>
          <p:cNvSpPr>
            <a:spLocks noGrp="1"/>
          </p:cNvSpPr>
          <p:nvPr>
            <p:ph idx="1"/>
          </p:nvPr>
        </p:nvSpPr>
        <p:spPr/>
        <p:txBody>
          <a:bodyPr/>
          <a:p>
            <a:pPr algn="just"/>
            <a:r>
              <a:rPr lang="es-ES" altLang="en-US"/>
              <a:t>Para crear una aplicación de software hay que describir el problema y las necesidades o requerimientos: en qué consiste el conflicto y qué debe hacerse. El análisis se centra en una</a:t>
            </a:r>
            <a:r>
              <a:rPr lang="es-ES" altLang="en-US" b="1"/>
              <a:t> </a:t>
            </a:r>
            <a:r>
              <a:rPr lang="es-ES" altLang="en-US" b="1" i="1"/>
              <a:t>investigación del problema</a:t>
            </a:r>
            <a:r>
              <a:rPr lang="es-ES" altLang="en-US"/>
              <a:t>, no en la manera de definir una solución. Por ejemplo, si se desea un nuevo sistema de información computarizada de una biblioteca. ¿Cuáles procesos de la instituciòn se relacionan con us uso?</a:t>
            </a:r>
            <a:endParaRPr lang="es-E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Diseño=Solución</a:t>
            </a:r>
            <a:endParaRPr lang="es-ES" altLang="en-US"/>
          </a:p>
        </p:txBody>
      </p:sp>
      <p:sp>
        <p:nvSpPr>
          <p:cNvPr id="3" name="Content Placeholder 2"/>
          <p:cNvSpPr>
            <a:spLocks noGrp="1"/>
          </p:cNvSpPr>
          <p:nvPr>
            <p:ph idx="1"/>
          </p:nvPr>
        </p:nvSpPr>
        <p:spPr/>
        <p:txBody>
          <a:bodyPr/>
          <a:p>
            <a:pPr algn="just"/>
            <a:r>
              <a:rPr lang="es-ES" altLang="en-US"/>
              <a:t>Para desarrollar una aplicación, también es necesario contar con descripciones detallas y de alto nivel de la solución lógica y saber cómo satisface los requerimientos y las restricciones. El diseño pone de relieve una solución lógica: cómo el sistema cumple con los requerimientos. Por ejemplo: ¿de qué manera el software del sistema de información de la biblioteca capturará y registrará los préstamos de libros?. Así, los diseños se implementan en un software y en hardware. </a:t>
            </a:r>
            <a:endParaRPr lang="es-E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Análisis y Diseño orientado a objetos</a:t>
            </a:r>
            <a:endParaRPr lang="es-ES" altLang="en-US"/>
          </a:p>
        </p:txBody>
      </p:sp>
      <p:sp>
        <p:nvSpPr>
          <p:cNvPr id="3" name="Content Placeholder 2"/>
          <p:cNvSpPr>
            <a:spLocks noGrp="1"/>
          </p:cNvSpPr>
          <p:nvPr>
            <p:ph sz="half" idx="1"/>
          </p:nvPr>
        </p:nvSpPr>
        <p:spPr/>
        <p:txBody>
          <a:bodyPr/>
          <a:p>
            <a:pPr algn="just"/>
            <a:r>
              <a:rPr lang="es-ES" altLang="en-US"/>
              <a:t>La esencia del análisis y el diseño orientado a objetos consiste en situar el dominio de un problema y su solución lógica dentro de las perspectivas de los objetos (cosas, conceptos o entidades).</a:t>
            </a:r>
            <a:endParaRPr lang="es-ES" altLang="en-US"/>
          </a:p>
          <a:p>
            <a:endParaRPr lang="es-ES" altLang="en-US"/>
          </a:p>
          <a:p>
            <a:endParaRPr lang="es-ES" altLang="en-US"/>
          </a:p>
        </p:txBody>
      </p:sp>
      <p:graphicFrame>
        <p:nvGraphicFramePr>
          <p:cNvPr id="4" name="Content Placeholder 3"/>
          <p:cNvGraphicFramePr/>
          <p:nvPr>
            <p:ph sz="half" idx="2"/>
          </p:nvPr>
        </p:nvGraphicFramePr>
        <p:xfrm>
          <a:off x="4763770" y="4370070"/>
          <a:ext cx="6590030" cy="1658620"/>
        </p:xfrm>
        <a:graphic>
          <a:graphicData uri="http://schemas.openxmlformats.org/presentationml/2006/ole">
            <mc:AlternateContent xmlns:mc="http://schemas.openxmlformats.org/markup-compatibility/2006">
              <mc:Choice xmlns:v="urn:schemas-microsoft-com:vml" Requires="v">
                <p:oleObj spid="_x0000_s5" name="" r:id="rId1" imgW="4800600" imgH="1158240" progId="Paint.Picture">
                  <p:embed/>
                </p:oleObj>
              </mc:Choice>
              <mc:Fallback>
                <p:oleObj name="" r:id="rId1" imgW="4800600" imgH="1158240" progId="Paint.Picture">
                  <p:embed/>
                  <p:pic>
                    <p:nvPicPr>
                      <p:cNvPr id="0" name="Picture 4"/>
                      <p:cNvPicPr/>
                      <p:nvPr/>
                    </p:nvPicPr>
                    <p:blipFill>
                      <a:blip r:embed="rId2"/>
                      <a:stretch>
                        <a:fillRect/>
                      </a:stretch>
                    </p:blipFill>
                    <p:spPr>
                      <a:xfrm>
                        <a:off x="4763770" y="4370070"/>
                        <a:ext cx="6590030" cy="165862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Análisis y Diseño orientado a objetos</a:t>
            </a:r>
            <a:endParaRPr lang="es-ES" altLang="en-US"/>
          </a:p>
        </p:txBody>
      </p:sp>
      <p:sp>
        <p:nvSpPr>
          <p:cNvPr id="3" name="Content Placeholder 2"/>
          <p:cNvSpPr>
            <a:spLocks noGrp="1"/>
          </p:cNvSpPr>
          <p:nvPr>
            <p:ph idx="1"/>
          </p:nvPr>
        </p:nvSpPr>
        <p:spPr/>
        <p:txBody>
          <a:bodyPr/>
          <a:p>
            <a:pPr algn="just"/>
            <a:r>
              <a:rPr lang="es-ES" altLang="en-US"/>
              <a:t>Durante el análisis orientado a objetos se procura ante todo identificar y describir los objetos o conceptos dentro del dominio del problema. Por ejemplo, en el caso del sistema de información de la biblioteca, algunos de los conceptos son </a:t>
            </a:r>
            <a:r>
              <a:rPr lang="es-ES" altLang="en-US" i="1"/>
              <a:t>Libros</a:t>
            </a:r>
            <a:r>
              <a:rPr lang="es-ES" altLang="en-US"/>
              <a:t>, </a:t>
            </a:r>
            <a:r>
              <a:rPr lang="es-ES" altLang="en-US" i="1"/>
              <a:t>Biblioteca</a:t>
            </a:r>
            <a:r>
              <a:rPr lang="es-ES" altLang="en-US"/>
              <a:t> y </a:t>
            </a:r>
            <a:r>
              <a:rPr lang="es-ES" altLang="en-US" i="1"/>
              <a:t>Cliente</a:t>
            </a:r>
            <a:r>
              <a:rPr lang="es-ES" altLang="en-US"/>
              <a:t>.</a:t>
            </a:r>
            <a:endParaRPr lang="es-E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9955</Words>
  <Application>WPS Presentation</Application>
  <PresentationFormat>Widescreen</PresentationFormat>
  <Paragraphs>167</Paragraphs>
  <Slides>29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29</vt:i4>
      </vt:variant>
    </vt:vector>
  </HeadingPairs>
  <TitlesOfParts>
    <vt:vector size="43" baseType="lpstr">
      <vt:lpstr>Arial</vt:lpstr>
      <vt:lpstr>SimSun</vt:lpstr>
      <vt:lpstr>Wingdings</vt:lpstr>
      <vt:lpstr>Calibri Light</vt:lpstr>
      <vt:lpstr>Calibri</vt:lpstr>
      <vt:lpstr>Microsoft YaHei</vt:lpstr>
      <vt:lpstr>Arial Unicode MS</vt:lpstr>
      <vt:lpstr>Office Theme</vt:lpstr>
      <vt:lpstr>Paint.Picture</vt:lpstr>
      <vt:lpstr>Paint.Picture</vt:lpstr>
      <vt:lpstr>Paint.Picture</vt:lpstr>
      <vt:lpstr>Paint.Picture</vt:lpstr>
      <vt:lpstr>Paint.Picture</vt:lpstr>
      <vt:lpstr>Paint.Picture</vt:lpstr>
      <vt:lpstr>Clase 1</vt:lpstr>
      <vt:lpstr>Agenda</vt:lpstr>
      <vt:lpstr>PowerPoint 演示文稿</vt:lpstr>
      <vt:lpstr>Asignación de responsabilidades</vt:lpstr>
      <vt:lpstr>PowerPoint 演示文稿</vt:lpstr>
      <vt:lpstr>Análisis= Investigación</vt:lpstr>
      <vt:lpstr>Diseño=Solución</vt:lpstr>
      <vt:lpstr>Análisis y Diseño orientado a objetos</vt:lpstr>
      <vt:lpstr>Análisis y Diseño orientado a objetos</vt:lpstr>
      <vt:lpstr>Análisis y Diseño orientado a objetos </vt:lpstr>
      <vt:lpstr>Empresa MicroCaos</vt:lpstr>
      <vt:lpstr>Procesos de Negocio </vt:lpstr>
      <vt:lpstr>Procesos de Negocio</vt:lpstr>
      <vt:lpstr>Procesos de Negocio </vt:lpstr>
      <vt:lpstr>Papeles y funciones de la organización</vt:lpstr>
      <vt:lpstr>Funciones de los empleados</vt:lpstr>
      <vt:lpstr>Funciones de los empleados </vt:lpstr>
      <vt:lpstr>Funciones de los empleados</vt:lpstr>
      <vt:lpstr>Un ejemplo del análisis y diseño orientado a objetos</vt:lpstr>
      <vt:lpstr>Definición de los casos de uso</vt:lpstr>
      <vt:lpstr>Definición de los casos de uso</vt:lpstr>
      <vt:lpstr>Definición de los casos de uso </vt:lpstr>
      <vt:lpstr>Definición del diseño de clases</vt:lpstr>
      <vt:lpstr>Diagrama de clases</vt:lpstr>
      <vt:lpstr>Diagrama de clases </vt:lpstr>
      <vt:lpstr>Diagrama de clases</vt:lpstr>
      <vt:lpstr>Diseño orientado a funciones y diseño orientado a objetos</vt:lpstr>
      <vt:lpstr>Diseño orientado a funciones y diseño orientado a objetos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1</dc:title>
  <dc:creator/>
  <cp:lastModifiedBy>clgut</cp:lastModifiedBy>
  <cp:revision>69</cp:revision>
  <dcterms:created xsi:type="dcterms:W3CDTF">2022-09-27T13:22:00Z</dcterms:created>
  <dcterms:modified xsi:type="dcterms:W3CDTF">2022-10-05T13:18:27Z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87EC6367490E4449B5B992E522AADD2B</vt:lpwstr>
  </property>
  <property fmtid="{D5CDD505-2E9C-101B-9397-08002B2CF9AE}" pid="3" name="KSOProductBuildVer">
    <vt:lpwstr>1033-11.2.0.11341</vt:lpwstr>
  </property>
</Properties>
</file>