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9" r:id="rId22"/>
    <p:sldId id="280" r:id="rId23"/>
    <p:sldId id="277" r:id="rId24"/>
    <p:sldId id="278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en-US" dirty="0"/>
              <a:t>Clase 2</a:t>
            </a:r>
            <a:endParaRPr lang="es-E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altLang="en-US"/>
              <a:t>Claudio Gutiérrez-Soto</a:t>
            </a:r>
            <a:endParaRPr lang="es-E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CL" altLang="en-US">
                <a:sym typeface="+mn-ea"/>
              </a:rPr>
              <a:t>Cuándo crear el modelo conceptual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s-CL" altLang="en-US"/>
              <a:t>La estrategia intermedia es generar rápidamente un modelo conceptual que se cente en identificar los conceptos obvios expresados en lso requerimientos y posponer para ás tarde una investigación con deteminiento. Más adelante, en cada ciclo de desarollo, se puede ir refinando el modelo conceptual y amplando los requerimientos referentes al ciclo.</a:t>
            </a:r>
            <a:endParaRPr lang="es-CL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CL" altLang="en-US"/>
              <a:t>Cuándo crear los casos de uso expandidos</a:t>
            </a:r>
            <a:endParaRPr lang="es-C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s-CL" altLang="en-US"/>
              <a:t>Los casos de uso de alto nivel son muy breves, generalmente descripciones de un proceso en dos o tres oraciones. Los casos de uso expandidos de uso, son descripciones extensas que pueden contener cientos de oraciones con las cuales se realiza la descripcion.</a:t>
            </a:r>
            <a:endParaRPr lang="es-CL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CL" altLang="en-US"/>
              <a:t>Durante la fase de planeación y elaboración, se aconseja crear todos los casos de uso de alto nivel, pero describir sólo los más importantes en un formato expandido (largo), posponiendo el resto hasta el ciclo de desarrollo.</a:t>
            </a:r>
            <a:endParaRPr lang="es-CL" altLang="en-US"/>
          </a:p>
          <a:p>
            <a:r>
              <a:rPr lang="es-CL" altLang="en-US"/>
              <a:t>Así, la estrategia intermedia es investigar detenidamente, durante la fase de planeación y elaboración, sólo los casos de uso más importantes.</a:t>
            </a:r>
            <a:endParaRPr lang="es-CL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Sistemas de contrucción de Modelos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s-ES" altLang="en-US"/>
              <a:t>Un sistema (tanto en el mundo real como en el mundo del software) suele ser extremadamente intrincado; por ello es necesario dividir el suistema en partes o fragmentos si queremos entender y administrar su complejidad. Estas partes podemos representarlas como modelos que describan y abstraigan sus aspectos esenciales.</a:t>
            </a:r>
            <a:endParaRPr lang="es-ES" altLang="en-US"/>
          </a:p>
          <a:p>
            <a:pPr marL="0" indent="0">
              <a:buNone/>
            </a:pPr>
            <a:r>
              <a:rPr lang="es-ES" altLang="en-US"/>
              <a:t>De esta forma, los modelos deben contener elementos cohesivos  y estrechamente interconexos.</a:t>
            </a:r>
            <a:endParaRPr lang="es-E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s-ES" altLang="en-US">
                <a:sym typeface="+mn-ea"/>
              </a:rPr>
              <a:t>Sistemas de contrucción de Modelos</a:t>
            </a:r>
            <a:br>
              <a:rPr lang="es-ES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s-ES" altLang="en-US"/>
              <a:t>UML son las siglas de Unified Modeling Language (Lenaguaje Unificado de construcción de Modelos), porque su finalidad es describir modelos del sistema (del mundo real y del mundo del software), basados en los conceptos de objetos. </a:t>
            </a:r>
            <a:endParaRPr lang="es-ES" altLang="en-US"/>
          </a:p>
          <a:p>
            <a:pPr marL="0" indent="0">
              <a:buNone/>
            </a:pPr>
            <a:endParaRPr lang="es-ES" altLang="en-US"/>
          </a:p>
          <a:p>
            <a:pPr marL="0" indent="0">
              <a:buNone/>
            </a:pPr>
            <a:r>
              <a:rPr lang="es-ES" altLang="en-US"/>
              <a:t>Los modelos se componen de otros modelos o artefactos, de diagramas y documentos que describen cosas. UML especifica varios diagramasm entre ellos los diagrama de caso de uso y los diagramas de interacción, que son los artefactos concretos a partir de los cuales creamos los modelos.</a:t>
            </a:r>
            <a:endParaRPr lang="es-E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Sistemas de contrucción de Modelos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s-ES" altLang="en-US"/>
              <a:t>Si queremos caracterizar los modelos, podemos poner de manifiesto la nfromación estática o dinámica de un sistema. Un modelo estático describe las propiedades estructurales del sistema; en cambio, un modelo dinámico describe las propiedades de comportamiento de un sistema.</a:t>
            </a:r>
            <a:endParaRPr lang="es-E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s-ES" altLang="en-US"/>
              <a:t>Influencia de los artefactos en la fase de planeación y de elaboración</a:t>
            </a:r>
            <a:endParaRPr lang="es-ES" alt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401695" y="2047875"/>
          <a:ext cx="6036945" cy="459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4495800" imgH="3421380" progId="Paint.Picture">
                  <p:embed/>
                </p:oleObj>
              </mc:Choice>
              <mc:Fallback>
                <p:oleObj name="" r:id="rId1" imgW="4495800" imgH="342138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01695" y="2047875"/>
                        <a:ext cx="6036945" cy="459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Caso de Estudio: El punto de Venta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s-ES" altLang="en-US"/>
              <a:t>El caso de estudio es el sstema de una terminal (POST) de punto de venta. Esta terminal es un sistema computarizado con el que se registran las ventas y se realizan los pagos; normalmente se utiliza en las tiendas al detalle. Abraca componentes de hardware (una computadora y un lector de código de barras) y software para correr el sistema. </a:t>
            </a:r>
            <a:endParaRPr lang="es-ES" altLang="en-US"/>
          </a:p>
          <a:p>
            <a:pPr marL="0" indent="0">
              <a:buNone/>
            </a:pPr>
            <a:r>
              <a:rPr lang="es-ES" altLang="en-US"/>
              <a:t>Suponga que se nos ha pedido crear un programa para un aterminal de punto de venta. Con una estrategia de desarrollo de incremento iterativo, vamos a realizar las fases de requerimientos, análisis y diseño orientdo a objetos e implementación.</a:t>
            </a:r>
            <a:endParaRPr lang="es-E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s-ES" altLang="en-US"/>
              <a:t>Capas arquitectónicas y el énfasis en el caso de estudio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s-ES" altLang="en-US"/>
              <a:t>Un sistema típico de información que incluya una interfaz gráfica del usuario y acceso a la base de datos suele presentar un diseñor arquitectónicao de varios niveles o capaz como las siguientes:</a:t>
            </a:r>
            <a:endParaRPr lang="es-ES" altLang="en-US"/>
          </a:p>
          <a:p>
            <a:r>
              <a:rPr lang="es-ES" altLang="en-US"/>
              <a:t>Presentación: interfaz gráfica; ventanas.</a:t>
            </a:r>
            <a:endParaRPr lang="es-ES" altLang="en-US"/>
          </a:p>
          <a:p>
            <a:r>
              <a:rPr lang="es-ES" altLang="en-US"/>
              <a:t>Lógica de aplicación: Objetos del dominio del problema: Objetos que representan conceptos del dominio (los objetos de ventas, por ejemplo) que cumplen con los requisito de aplicación.</a:t>
            </a:r>
            <a:endParaRPr lang="es-ES" altLang="en-US"/>
          </a:p>
          <a:p>
            <a:pPr marL="0" indent="0">
              <a:buNone/>
            </a:pPr>
            <a:endParaRPr lang="es-E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s-ES" altLang="en-US">
                <a:sym typeface="+mn-ea"/>
              </a:rPr>
              <a:t>Capas arquitectónicas y el énfasis en el caso de estudio</a:t>
            </a:r>
            <a:br>
              <a:rPr lang="es-ES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ES" altLang="en-US"/>
              <a:t>Lógica de aplicación -Objetos de servicio: objetos de dominio no relacioados con el problema que prestan servicios de soporte; por ejemplo, interfaz con una base de datos.</a:t>
            </a:r>
            <a:endParaRPr lang="es-ES" altLang="en-US"/>
          </a:p>
          <a:p>
            <a:r>
              <a:rPr lang="es-ES" altLang="en-US"/>
              <a:t>Almacenamiento: in mecanismo persistente de almacenammiento; por ejemplo una base de datos relacional u orientada a objetos.</a:t>
            </a:r>
            <a:endParaRPr lang="es-ES" altLang="en-US"/>
          </a:p>
          <a:p>
            <a:endParaRPr lang="es-ES" altLang="en-US"/>
          </a:p>
          <a:p>
            <a:endParaRPr lang="es-ES" altLang="en-US"/>
          </a:p>
          <a:p>
            <a:pPr marL="0" indent="0">
              <a:buNone/>
            </a:pPr>
            <a:r>
              <a:rPr lang="es-ES" altLang="en-US"/>
              <a:t>El análisis y diseño orientados a objetos generalmente son más útiles para modelar los niveles lógicos de la aplicación.</a:t>
            </a:r>
            <a:endParaRPr lang="es-E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Proceso de desarrollo de software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s-ES" altLang="en-US"/>
              <a:t>En todo proceso de desarrollo de software, podemos encontrar las siguientes etapas:</a:t>
            </a:r>
            <a:endParaRPr lang="es-ES" altLang="en-US"/>
          </a:p>
          <a:p>
            <a:pPr marL="0" indent="0">
              <a:buNone/>
            </a:pPr>
            <a:r>
              <a:rPr lang="es-ES" altLang="en-US"/>
              <a:t>	1.- </a:t>
            </a:r>
            <a:r>
              <a:rPr lang="es-ES" altLang="en-US" b="1"/>
              <a:t>Planeación y elaboración</a:t>
            </a:r>
            <a:r>
              <a:rPr lang="es-ES" altLang="en-US"/>
              <a:t>: planear, definir requerimineots, construir prototipos, entre otros.</a:t>
            </a:r>
            <a:endParaRPr lang="es-ES" altLang="en-US"/>
          </a:p>
          <a:p>
            <a:pPr marL="0" indent="0">
              <a:buNone/>
            </a:pPr>
            <a:r>
              <a:rPr lang="es-ES" altLang="en-US"/>
              <a:t>	2.- </a:t>
            </a:r>
            <a:r>
              <a:rPr lang="es-ES" altLang="en-US" b="1"/>
              <a:t>Construcción</a:t>
            </a:r>
            <a:r>
              <a:rPr lang="es-ES" altLang="en-US"/>
              <a:t>: la creación del sistema.</a:t>
            </a:r>
            <a:endParaRPr lang="es-ES" altLang="en-US"/>
          </a:p>
          <a:p>
            <a:pPr marL="0" indent="0">
              <a:buNone/>
            </a:pPr>
            <a:r>
              <a:rPr lang="es-ES" altLang="en-US"/>
              <a:t>	3.- </a:t>
            </a:r>
            <a:r>
              <a:rPr lang="es-ES" altLang="en-US" b="1"/>
              <a:t>Aplicación</a:t>
            </a:r>
            <a:r>
              <a:rPr lang="es-ES" altLang="en-US"/>
              <a:t>: la transcisión de la implementación del sistema a su uso.</a:t>
            </a:r>
            <a:endParaRPr lang="es-ES" altLang="en-US"/>
          </a:p>
          <a:p>
            <a:pPr marL="0" indent="0">
              <a:buNone/>
            </a:pPr>
            <a:endParaRPr lang="es-ES" altLang="en-US"/>
          </a:p>
          <a:p>
            <a:pPr marL="0" indent="0">
              <a:buNone/>
            </a:pPr>
            <a:endParaRPr lang="es-E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s-ES" altLang="en-US">
                <a:sym typeface="+mn-ea"/>
              </a:rPr>
              <a:t>Capas arquitectónicas y el énfasis en el caso de estudio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958465" y="1825625"/>
          <a:ext cx="6961505" cy="4828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614160" imgH="4587240" progId="Paint.Picture">
                  <p:embed/>
                </p:oleObj>
              </mc:Choice>
              <mc:Fallback>
                <p:oleObj name="" r:id="rId1" imgW="6614160" imgH="458724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58465" y="1825625"/>
                        <a:ext cx="6961505" cy="4828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Los Requerimientos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>
              <a:buNone/>
            </a:pPr>
            <a:r>
              <a:rPr lang="es-ES" altLang="en-US"/>
              <a:t>Los requerimientos son una descripción de las necesidaes o deseos de una producto. La meta primaria de la fase de requerimientos es identificar y documentar lo que en realidad se necesita, en una forma que claramente se lo comunique al cliente y a los miembros del equipo de desarrollo. El reto consiste en definirlos de manera inequivoca, de modo que se detecten los riesgos y no se presenten sorpresas al momento de entregar el producto. </a:t>
            </a:r>
            <a:endParaRPr lang="es-E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s-ES" altLang="en-US">
                <a:sym typeface="+mn-ea"/>
              </a:rPr>
              <a:t>Los Requerimientos</a:t>
            </a:r>
            <a:br>
              <a:rPr lang="es-ES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s-ES" altLang="en-US"/>
              <a:t>Se recomientdas los siguientes artefactos en la fase de requerimientos:</a:t>
            </a:r>
            <a:endParaRPr lang="es-ES" altLang="en-US"/>
          </a:p>
          <a:p>
            <a:r>
              <a:rPr lang="es-ES" altLang="en-US"/>
              <a:t>panorama general</a:t>
            </a:r>
            <a:endParaRPr lang="es-ES" altLang="en-US"/>
          </a:p>
          <a:p>
            <a:r>
              <a:rPr lang="es-ES" altLang="en-US"/>
              <a:t>clientes</a:t>
            </a:r>
            <a:endParaRPr lang="es-ES" altLang="en-US"/>
          </a:p>
          <a:p>
            <a:r>
              <a:rPr lang="es-ES" altLang="en-US"/>
              <a:t>metas</a:t>
            </a:r>
            <a:endParaRPr lang="es-ES" altLang="en-US"/>
          </a:p>
          <a:p>
            <a:r>
              <a:rPr lang="es-ES" altLang="en-US"/>
              <a:t>funciones del sistema</a:t>
            </a:r>
            <a:endParaRPr lang="es-ES" altLang="en-US"/>
          </a:p>
          <a:p>
            <a:r>
              <a:rPr lang="es-ES" altLang="en-US"/>
              <a:t>atributos del sistema</a:t>
            </a:r>
            <a:endParaRPr lang="es-E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s-ES" altLang="en-US"/>
              <a:t>Presentación general: Este proyecto tiene por objeto crear un sisema de terminal para el punto de venta que se utilizará en las ventas al menudeo.</a:t>
            </a:r>
            <a:endParaRPr lang="es-ES" altLang="en-US"/>
          </a:p>
          <a:p>
            <a:r>
              <a:rPr lang="es-ES" altLang="en-US"/>
              <a:t>Clientes: ObjetctStore, Inc., detallista multinacional de objetos.</a:t>
            </a:r>
            <a:endParaRPr lang="es-ES" altLang="en-US"/>
          </a:p>
          <a:p>
            <a:r>
              <a:rPr lang="es-ES" altLang="en-US"/>
              <a:t>Metas: En términos generales, la meta es una mayor automatización del pago en las cajas registradoras, dar soporte a servicios màs rápidos, más baratos y mejores y a los procesos de negocio. Más concretamente, la meta incluye:</a:t>
            </a:r>
            <a:endParaRPr lang="es-ES" altLang="en-US"/>
          </a:p>
          <a:p>
            <a:pPr lvl="1"/>
            <a:r>
              <a:rPr lang="es-ES" altLang="en-US"/>
              <a:t>pago rápido de los clientes</a:t>
            </a:r>
            <a:endParaRPr lang="es-ES" altLang="en-US"/>
          </a:p>
          <a:p>
            <a:pPr lvl="1"/>
            <a:r>
              <a:rPr lang="es-ES" altLang="en-US"/>
              <a:t>Análisis rápido y exacto de las ventas.</a:t>
            </a:r>
            <a:endParaRPr lang="es-ES" altLang="en-US"/>
          </a:p>
          <a:p>
            <a:pPr lvl="1"/>
            <a:r>
              <a:rPr lang="es-ES" altLang="en-US"/>
              <a:t>Control automático del inventario.</a:t>
            </a:r>
            <a:endParaRPr lang="es-E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Funciones del sistema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s-ES" altLang="en-US"/>
              <a:t>Las funciones del sistema son lo que éste habrá de hacer, por ejemplo autorizar los pagos a crédito. Hay que indetificarlas y listarlas en grupos chesivos y lógicos.</a:t>
            </a:r>
            <a:endParaRPr lang="es-ES" altLang="en-US"/>
          </a:p>
          <a:p>
            <a:pPr marL="0" indent="0">
              <a:buNone/>
            </a:pPr>
            <a:endParaRPr lang="es-ES" altLang="en-US"/>
          </a:p>
          <a:p>
            <a:pPr marL="0" indent="0">
              <a:buNone/>
            </a:pPr>
            <a:r>
              <a:rPr lang="es-ES" altLang="en-US"/>
              <a:t>Con el objeto de verificar que algún X es de verdad una función del sistema, la siguiente oración deberá tener sentido:</a:t>
            </a:r>
            <a:endParaRPr lang="es-ES" altLang="en-US"/>
          </a:p>
          <a:p>
            <a:pPr marL="0" indent="0" algn="ctr">
              <a:buNone/>
            </a:pPr>
            <a:r>
              <a:rPr lang="es-ES" altLang="en-US"/>
              <a:t> El sustema denerá hacer &lt;X&gt;</a:t>
            </a:r>
            <a:endParaRPr lang="es-E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s-ES" altLang="en-US">
                <a:sym typeface="+mn-ea"/>
              </a:rPr>
              <a:t>Funciones del sistema</a:t>
            </a:r>
            <a:br>
              <a:rPr lang="es-ES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s-ES" altLang="en-US"/>
              <a:t>Por ejemplo: El sistema deberá autrizar los pagos a créditos</a:t>
            </a:r>
            <a:endParaRPr lang="es-ES" altLang="en-US"/>
          </a:p>
          <a:p>
            <a:pPr marL="0" indent="0">
              <a:buNone/>
            </a:pPr>
            <a:endParaRPr lang="es-ES" altLang="en-US"/>
          </a:p>
          <a:p>
            <a:pPr marL="0" indent="0">
              <a:buNone/>
            </a:pPr>
            <a:r>
              <a:rPr lang="es-ES" altLang="en-US"/>
              <a:t>En cambio, los atributos del sistema son cualidades no funcionales, entre ellas la facilidad de uso, que a menudo se confunden con las funciones. Nótese que “facilidad de uso” no encaja en la oración de verificación: El sistema deberá hacer la facilidad de uso. Los atributos no deben formar parte del documento de las especificaciones funcionales del sistema, sino de un documento independiente que espedifica sus atributos. </a:t>
            </a:r>
            <a:endParaRPr lang="es-E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Procesos de desarrollo de software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s-ES" altLang="en-US"/>
              <a:t>Existen muchos procesos de desarrollo de software, los cuales tiene los 3 pasos mencionados anteriormente, entre los más conocidos están:</a:t>
            </a:r>
            <a:endParaRPr lang="es-ES" altLang="en-US"/>
          </a:p>
          <a:p>
            <a:r>
              <a:rPr lang="es-ES" altLang="en-US"/>
              <a:t>Iterativo incremental: Se basa en la repetición con el objetivo de perfeccionar las etapas de análisis, diseño, implementación y pruebas.</a:t>
            </a:r>
            <a:endParaRPr lang="es-ES" altLang="en-US"/>
          </a:p>
          <a:p>
            <a:r>
              <a:rPr lang="es-ES" altLang="en-US"/>
              <a:t>Metodología Ágil: Corresponden a un desarrollo iterativo incremental donde se hace énfasis a la disminución de tiempos, optando por una mayor interacción con el o los clientes en lugar de la documentación.</a:t>
            </a:r>
            <a:endParaRPr lang="es-ES" altLang="en-US"/>
          </a:p>
          <a:p>
            <a:r>
              <a:rPr lang="es-ES" altLang="en-US"/>
              <a:t>Metodología en Cascada: A diferencia de la metodología iterativa, el proceso es más rígido que en iterativo incremental, y una etapa toma lugar una vez que otra a culminado.</a:t>
            </a:r>
            <a:endParaRPr lang="es-ES" altLang="en-US"/>
          </a:p>
          <a:p>
            <a:endParaRPr lang="es-E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CL" altLang="en-US"/>
              <a:t>La fase de la planeación y de la elaboración</a:t>
            </a:r>
            <a:endParaRPr lang="es-C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CL" altLang="en-US"/>
              <a:t>Esta fase del proyecto incluye la concepión inicial, la investigación de alternativas, la planeación, la especificación de requerimientos y de otras actividades.</a:t>
            </a:r>
            <a:endParaRPr lang="es-CL" altLang="en-US"/>
          </a:p>
          <a:p>
            <a:r>
              <a:rPr lang="es-CL" altLang="en-US"/>
              <a:t>Plan: Programa, recursos, presupuestos entre otros.</a:t>
            </a:r>
            <a:endParaRPr lang="es-CL" altLang="en-US"/>
          </a:p>
          <a:p>
            <a:r>
              <a:rPr lang="es-CL" altLang="en-US"/>
              <a:t>Informe preliminar de investigación: motivos, alternativas, necesidades de la empresa.</a:t>
            </a:r>
            <a:endParaRPr lang="es-CL" altLang="en-US"/>
          </a:p>
          <a:p>
            <a:r>
              <a:rPr lang="es-CL" altLang="en-US"/>
              <a:t>Especificación de requerimientos: declaración de los requerimientos:</a:t>
            </a:r>
            <a:endParaRPr lang="es-CL" altLang="en-US"/>
          </a:p>
          <a:p>
            <a:r>
              <a:rPr lang="es-CL" altLang="en-US"/>
              <a:t>Glosario: diccionario (nombre de conceptos, por ejemplo) y toda la información afin, como las restricciones y las reglas. </a:t>
            </a:r>
            <a:endParaRPr lang="es-CL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CL" altLang="en-US"/>
              <a:t>Prototipo: sistema de prototipos cuyo fin es facilitar la compresión del problema, los problemas de alto riesgo y los requerimientos.</a:t>
            </a:r>
            <a:endParaRPr lang="es-CL" altLang="en-US"/>
          </a:p>
          <a:p>
            <a:r>
              <a:rPr lang="es-CL" altLang="en-US"/>
              <a:t>Casos de uso: descripciones narrativas de los procesos de dominio.</a:t>
            </a:r>
            <a:endParaRPr lang="es-CL" altLang="en-US"/>
          </a:p>
          <a:p>
            <a:r>
              <a:rPr lang="es-CL" altLang="en-US"/>
              <a:t>Diagramas de casos de uso: descripción de todos los casos y sus relaciones.</a:t>
            </a:r>
            <a:endParaRPr lang="es-CL" altLang="en-US"/>
          </a:p>
          <a:p>
            <a:r>
              <a:rPr lang="es-CL" altLang="en-US"/>
              <a:t>Bosquejo del modelo conceptual: modelo conceptual preliminar cuya finalidad es facilitar el conocimiento del vocabulario del dominio , especialmente en su relación con los casos de uso y con las especificaciones de los requerimientos.</a:t>
            </a:r>
            <a:endParaRPr lang="es-CL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CL" altLang="en-US"/>
              <a:t>La fase de construcción</a:t>
            </a:r>
            <a:endParaRPr lang="es-C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CL" altLang="en-US"/>
              <a:t>La fase de construcción de un proyecto requiere varios ciclos de desarrollo (probablemente con plazos fijos) a lo largo de los cuales se extiende el sistema. El objetivo final es obtener un sistema funcional de software que atienda debidamente los requerimientos.</a:t>
            </a:r>
            <a:endParaRPr lang="es-CL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CL" altLang="en-US"/>
              <a:t>Orden de la creación de los artefactos</a:t>
            </a:r>
            <a:endParaRPr lang="es-C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CL" altLang="en-US"/>
              <a:t>Crear en parelelo un modelo conceptual y un glosario</a:t>
            </a:r>
            <a:endParaRPr lang="es-CL" altLang="en-US"/>
          </a:p>
          <a:p>
            <a:r>
              <a:rPr lang="es-CL" altLang="en-US"/>
              <a:t>Crear en paralelo los diagramas de interacción y los de diseño de clases.</a:t>
            </a:r>
            <a:endParaRPr lang="es-CL" altLang="en-US"/>
          </a:p>
          <a:p>
            <a:endParaRPr lang="es-CL" altLang="en-US"/>
          </a:p>
          <a:p>
            <a:r>
              <a:rPr lang="es-CL" altLang="en-US"/>
              <a:t>En la fase inicial de planeación y elaboración pueden crearse ciertos artefactos, entre ellos un modelo conceptual preliminar (un modelo de conceptos del mundo real) y casos expandidos de uso (descripciones narrativas detalladas de procesos). </a:t>
            </a:r>
            <a:endParaRPr lang="es-CL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CL" altLang="en-US"/>
              <a:t>Cuándo crear el modelo conceptual</a:t>
            </a:r>
            <a:endParaRPr lang="es-C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s-CL" altLang="en-US"/>
              <a:t>El modelo conceptual es una representación de conceptos u objetos en el dominio del problema, como Libros y Biblioteca. Debe controlarse el esfuerzo que se aplique a la producción del modelo conceptual preliminar durante la fase de planeación y elaboración. La meta es lograr un conocimiento básico del vocabulario y de los conceptos que se incluyen en los requerimientos. </a:t>
            </a:r>
            <a:endParaRPr lang="es-CL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s-CL" altLang="en-US">
                <a:sym typeface="+mn-ea"/>
              </a:rPr>
              <a:t>Cuándo crear el modelo conceptual</a:t>
            </a:r>
            <a:br>
              <a:rPr lang="es-CL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s-CL" altLang="en-US"/>
              <a:t>Por ello, no hace falta una investigación exhaustiva, pues se correría el riesgo de saturar demasiado la investigación desde el principio: exceso de complejidad. En los dominios de problemas amplios, por ejemplo, un sistema de reservaciones para las líneas aéreas, un modelo conceptiula muy completo resultaría excesivamente complicado.</a:t>
            </a:r>
            <a:endParaRPr lang="es-CL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9588</Words>
  <Application>WPS Presentation</Application>
  <PresentationFormat>Widescreen</PresentationFormat>
  <Paragraphs>136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Clase 2</vt:lpstr>
      <vt:lpstr>Proceso de desarrollo de software</vt:lpstr>
      <vt:lpstr>Procesos de desarrollo de software</vt:lpstr>
      <vt:lpstr>La fase de la planeación y de la elaboración</vt:lpstr>
      <vt:lpstr>PowerPoint 演示文稿</vt:lpstr>
      <vt:lpstr>La fase de construcción</vt:lpstr>
      <vt:lpstr>Orden de la creación de los artefactos</vt:lpstr>
      <vt:lpstr>Cuándo crear el modelo conceptual</vt:lpstr>
      <vt:lpstr>Cuándo crear el modelo conceptual </vt:lpstr>
      <vt:lpstr>Cuándo crear el modelo conceptual</vt:lpstr>
      <vt:lpstr>Cuándo crear los casos de uso expandidos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2</dc:title>
  <dc:creator/>
  <cp:lastModifiedBy>clgut</cp:lastModifiedBy>
  <cp:revision>36</cp:revision>
  <dcterms:created xsi:type="dcterms:W3CDTF">2022-09-28T15:03:00Z</dcterms:created>
  <dcterms:modified xsi:type="dcterms:W3CDTF">2022-10-12T14:49:16Z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A768A926E33646699329A6C51E9776F2</vt:lpwstr>
  </property>
  <property fmtid="{D5CDD505-2E9C-101B-9397-08002B2CF9AE}" pid="3" name="KSOProductBuildVer">
    <vt:lpwstr>1033-11.2.0.11341</vt:lpwstr>
  </property>
</Properties>
</file>