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s-ES" altLang="en-US"/>
              <a:t>Clase 3</a:t>
            </a:r>
            <a:endParaRPr lang="es-ES" altLang="en-US"/>
          </a:p>
        </p:txBody>
      </p:sp>
      <p:sp>
        <p:nvSpPr>
          <p:cNvPr id="3" name="Subtitle 2"/>
          <p:cNvSpPr>
            <a:spLocks noGrp="1"/>
          </p:cNvSpPr>
          <p:nvPr>
            <p:ph type="subTitle" idx="1"/>
          </p:nvPr>
        </p:nvSpPr>
        <p:spPr/>
        <p:txBody>
          <a:bodyPr/>
          <a:p>
            <a:r>
              <a:rPr lang="es-ES" altLang="en-US"/>
              <a:t>Claudio Gutiérrez Soto</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Atributos del sistema en las especificaciones de funciones</a:t>
            </a:r>
            <a:br>
              <a:rPr lang="es-ES" altLang="en-US"/>
            </a:br>
            <a:endParaRPr lang="en-US"/>
          </a:p>
        </p:txBody>
      </p:sp>
      <p:graphicFrame>
        <p:nvGraphicFramePr>
          <p:cNvPr id="4" name="Content Placeholder 3"/>
          <p:cNvGraphicFramePr/>
          <p:nvPr>
            <p:ph idx="1"/>
          </p:nvPr>
        </p:nvGraphicFramePr>
        <p:xfrm>
          <a:off x="838200" y="1281430"/>
          <a:ext cx="10515600" cy="3810000"/>
        </p:xfrm>
        <a:graphic>
          <a:graphicData uri="http://schemas.openxmlformats.org/drawingml/2006/table">
            <a:tbl>
              <a:tblPr firstRow="1" bandRow="1">
                <a:tableStyleId>{5C22544A-7EE6-4342-B048-85BDC9FD1C3A}</a:tableStyleId>
              </a:tblPr>
              <a:tblGrid>
                <a:gridCol w="941070"/>
                <a:gridCol w="3560445"/>
                <a:gridCol w="1104265"/>
                <a:gridCol w="1590040"/>
                <a:gridCol w="1914525"/>
                <a:gridCol w="1405255"/>
              </a:tblGrid>
              <a:tr h="381000">
                <a:tc>
                  <a:txBody>
                    <a:bodyPr/>
                    <a:p>
                      <a:pPr algn="ctr">
                        <a:buNone/>
                      </a:pPr>
                      <a:r>
                        <a:rPr lang="es-ES" altLang="en-US"/>
                        <a:t>Ref #</a:t>
                      </a:r>
                      <a:endParaRPr lang="es-ES" altLang="en-US"/>
                    </a:p>
                  </a:txBody>
                  <a:tcPr/>
                </a:tc>
                <a:tc>
                  <a:txBody>
                    <a:bodyPr/>
                    <a:p>
                      <a:pPr algn="ctr">
                        <a:buNone/>
                      </a:pPr>
                      <a:r>
                        <a:rPr lang="es-ES" altLang="en-US"/>
                        <a:t>Función</a:t>
                      </a:r>
                      <a:endParaRPr lang="es-ES" altLang="en-US"/>
                    </a:p>
                  </a:txBody>
                  <a:tcPr/>
                </a:tc>
                <a:tc>
                  <a:txBody>
                    <a:bodyPr/>
                    <a:p>
                      <a:pPr algn="ctr">
                        <a:buNone/>
                      </a:pPr>
                      <a:r>
                        <a:rPr lang="es-ES" altLang="en-US"/>
                        <a:t>Cat.</a:t>
                      </a:r>
                      <a:endParaRPr lang="es-ES" altLang="en-US"/>
                    </a:p>
                  </a:txBody>
                  <a:tcPr/>
                </a:tc>
                <a:tc>
                  <a:txBody>
                    <a:bodyPr/>
                    <a:p>
                      <a:pPr algn="ctr">
                        <a:buNone/>
                      </a:pPr>
                      <a:r>
                        <a:rPr lang="es-ES" altLang="en-US"/>
                        <a:t>Atributo</a:t>
                      </a:r>
                      <a:endParaRPr lang="es-ES" altLang="en-US"/>
                    </a:p>
                  </a:txBody>
                  <a:tcPr/>
                </a:tc>
                <a:tc>
                  <a:txBody>
                    <a:bodyPr/>
                    <a:p>
                      <a:pPr algn="ctr">
                        <a:buNone/>
                      </a:pPr>
                      <a:r>
                        <a:rPr lang="es-ES" altLang="en-US"/>
                        <a:t>Detalles y restricciones</a:t>
                      </a:r>
                      <a:endParaRPr lang="es-ES" altLang="en-US"/>
                    </a:p>
                  </a:txBody>
                  <a:tcPr/>
                </a:tc>
                <a:tc>
                  <a:txBody>
                    <a:bodyPr/>
                    <a:p>
                      <a:pPr algn="ctr">
                        <a:buNone/>
                      </a:pPr>
                      <a:r>
                        <a:rPr lang="es-ES" altLang="en-US"/>
                        <a:t>Cat.</a:t>
                      </a:r>
                      <a:endParaRPr lang="es-ES" altLang="en-US"/>
                    </a:p>
                  </a:txBody>
                  <a:tcPr/>
                </a:tc>
              </a:tr>
              <a:tr h="381000">
                <a:tc>
                  <a:txBody>
                    <a:bodyPr/>
                    <a:p>
                      <a:pPr>
                        <a:buNone/>
                      </a:pPr>
                      <a:r>
                        <a:rPr lang="es-ES" altLang="en-US"/>
                        <a:t>R1.9</a:t>
                      </a:r>
                      <a:endParaRPr lang="es-ES" altLang="en-US"/>
                    </a:p>
                  </a:txBody>
                  <a:tcPr/>
                </a:tc>
                <a:tc>
                  <a:txBody>
                    <a:bodyPr/>
                    <a:p>
                      <a:pPr>
                        <a:buNone/>
                      </a:pPr>
                      <a:r>
                        <a:rPr lang="es-ES" altLang="en-US"/>
                        <a:t>Mostrar la descripción y el precio del producto registrdo.</a:t>
                      </a:r>
                      <a:endParaRPr lang="es-ES" altLang="en-US"/>
                    </a:p>
                  </a:txBody>
                  <a:tcPr/>
                </a:tc>
                <a:tc>
                  <a:txBody>
                    <a:bodyPr/>
                    <a:p>
                      <a:pPr>
                        <a:buNone/>
                      </a:pPr>
                      <a:r>
                        <a:rPr lang="es-ES" altLang="en-US"/>
                        <a:t>Evidente</a:t>
                      </a:r>
                      <a:endParaRPr lang="es-ES" altLang="en-US"/>
                    </a:p>
                  </a:txBody>
                  <a:tcPr/>
                </a:tc>
                <a:tc>
                  <a:txBody>
                    <a:bodyPr/>
                    <a:p>
                      <a:pPr>
                        <a:buNone/>
                      </a:pPr>
                      <a:r>
                        <a:rPr lang="es-ES" altLang="en-US"/>
                        <a:t>tiempo de respuesta</a:t>
                      </a:r>
                      <a:endParaRPr lang="es-ES" altLang="en-US"/>
                    </a:p>
                  </a:txBody>
                  <a:tcPr/>
                </a:tc>
                <a:tc>
                  <a:txBody>
                    <a:bodyPr/>
                    <a:p>
                      <a:pPr>
                        <a:buNone/>
                      </a:pPr>
                      <a:r>
                        <a:rPr lang="es-ES" altLang="en-US"/>
                        <a:t>5 segundos como máximo</a:t>
                      </a:r>
                      <a:endParaRPr lang="es-ES" altLang="en-US"/>
                    </a:p>
                  </a:txBody>
                  <a:tcPr/>
                </a:tc>
                <a:tc>
                  <a:txBody>
                    <a:bodyPr/>
                    <a:p>
                      <a:pPr>
                        <a:buNone/>
                      </a:pPr>
                      <a:r>
                        <a:rPr lang="es-ES" altLang="en-US"/>
                        <a:t>obligatorio</a:t>
                      </a:r>
                      <a:endParaRPr lang="es-ES" alt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s-ES" altLang="en-US"/>
                        <a:t>metáfora de interfaz</a:t>
                      </a:r>
                      <a:endParaRPr lang="es-ES" altLang="en-US"/>
                    </a:p>
                  </a:txBody>
                  <a:tcPr/>
                </a:tc>
                <a:tc>
                  <a:txBody>
                    <a:bodyPr/>
                    <a:p>
                      <a:pPr>
                        <a:buNone/>
                      </a:pPr>
                      <a:r>
                        <a:rPr lang="es-ES" altLang="en-US"/>
                        <a:t>pantalles basadas en fromas</a:t>
                      </a:r>
                      <a:endParaRPr lang="es-ES" altLang="en-US"/>
                    </a:p>
                    <a:p>
                      <a:pPr>
                        <a:buNone/>
                      </a:pPr>
                      <a:endParaRPr lang="es-ES" altLang="en-US"/>
                    </a:p>
                    <a:p>
                      <a:pPr>
                        <a:buNone/>
                      </a:pPr>
                      <a:r>
                        <a:rPr lang="es-ES" altLang="en-US"/>
                        <a:t>colorido</a:t>
                      </a:r>
                      <a:endParaRPr lang="es-ES" altLang="en-US"/>
                    </a:p>
                  </a:txBody>
                  <a:tcPr/>
                </a:tc>
                <a:tc>
                  <a:txBody>
                    <a:bodyPr/>
                    <a:p>
                      <a:pPr>
                        <a:buNone/>
                      </a:pPr>
                      <a:r>
                        <a:rPr lang="es-ES" altLang="en-US"/>
                        <a:t>obligatorio</a:t>
                      </a:r>
                      <a:endParaRPr lang="es-ES" altLang="en-US"/>
                    </a:p>
                    <a:p>
                      <a:pPr>
                        <a:buNone/>
                      </a:pPr>
                      <a:endParaRPr lang="es-ES" altLang="en-US"/>
                    </a:p>
                    <a:p>
                      <a:pPr>
                        <a:buNone/>
                      </a:pPr>
                      <a:endParaRPr lang="es-ES" altLang="en-US"/>
                    </a:p>
                    <a:p>
                      <a:pPr>
                        <a:buNone/>
                      </a:pPr>
                      <a:r>
                        <a:rPr lang="es-ES" altLang="en-US"/>
                        <a:t>opcional</a:t>
                      </a:r>
                      <a:endParaRPr lang="es-ES" altLang="en-US"/>
                    </a:p>
                  </a:txBody>
                  <a:tcPr/>
                </a:tc>
              </a:tr>
              <a:tr h="2286000">
                <a:tc>
                  <a:txBody>
                    <a:bodyPr/>
                    <a:p>
                      <a:pPr>
                        <a:buNone/>
                      </a:pPr>
                      <a:r>
                        <a:rPr lang="es-ES" altLang="en-US"/>
                        <a:t>R2.4</a:t>
                      </a:r>
                      <a:endParaRPr lang="es-ES" altLang="en-US"/>
                    </a:p>
                  </a:txBody>
                  <a:tcPr/>
                </a:tc>
                <a:tc>
                  <a:txBody>
                    <a:bodyPr/>
                    <a:p>
                      <a:pPr>
                        <a:buNone/>
                      </a:pPr>
                      <a:r>
                        <a:rPr lang="es-ES" altLang="en-US"/>
                        <a:t>Registrar los pagos a créditos en el sustema de cuentas por crobrar, pues el servicio de autorización de crédito debe a la tienda el importe del pago.</a:t>
                      </a:r>
                      <a:endParaRPr lang="es-ES" altLang="en-US"/>
                    </a:p>
                  </a:txBody>
                  <a:tcPr/>
                </a:tc>
                <a:tc>
                  <a:txBody>
                    <a:bodyPr/>
                    <a:p>
                      <a:pPr>
                        <a:buNone/>
                      </a:pPr>
                      <a:r>
                        <a:rPr lang="es-ES" altLang="en-US"/>
                        <a:t>oculto</a:t>
                      </a:r>
                      <a:endParaRPr lang="es-ES" altLang="en-US"/>
                    </a:p>
                  </a:txBody>
                  <a:tcPr/>
                </a:tc>
                <a:tc>
                  <a:txBody>
                    <a:bodyPr/>
                    <a:p>
                      <a:pPr>
                        <a:buNone/>
                      </a:pPr>
                      <a:r>
                        <a:rPr lang="es-ES" altLang="en-US"/>
                        <a:t>tolerancia a fallas</a:t>
                      </a:r>
                      <a:endParaRPr lang="es-ES" altLang="en-US"/>
                    </a:p>
                  </a:txBody>
                  <a:tcPr/>
                </a:tc>
                <a:tc>
                  <a:txBody>
                    <a:bodyPr/>
                    <a:p>
                      <a:pPr>
                        <a:buNone/>
                      </a:pPr>
                      <a:r>
                        <a:rPr lang="es-ES" altLang="en-US"/>
                        <a:t>debe registrar en las cuentas por cobrar en un plazo de 24 horas, aún cuando se produzcan fallas de enería o en el equipo</a:t>
                      </a:r>
                      <a:endParaRPr lang="es-ES" altLang="en-US"/>
                    </a:p>
                  </a:txBody>
                  <a:tcPr/>
                </a:tc>
                <a:tc>
                  <a:txBody>
                    <a:bodyPr/>
                    <a:p>
                      <a:pPr>
                        <a:buNone/>
                      </a:pPr>
                      <a:r>
                        <a:rPr lang="es-ES" altLang="en-US"/>
                        <a:t>obligatorio</a:t>
                      </a:r>
                      <a:endParaRPr lang="es-ES" alt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s-ES" altLang="en-US"/>
                        <a:t>tiempo de respuesta</a:t>
                      </a:r>
                      <a:endParaRPr lang="es-ES" altLang="en-US"/>
                    </a:p>
                  </a:txBody>
                  <a:tcPr/>
                </a:tc>
                <a:tc>
                  <a:txBody>
                    <a:bodyPr/>
                    <a:p>
                      <a:pPr>
                        <a:buNone/>
                      </a:pPr>
                      <a:r>
                        <a:rPr lang="es-ES" altLang="en-US"/>
                        <a:t>10 segundos como máximo</a:t>
                      </a:r>
                      <a:endParaRPr lang="es-ES" altLang="en-US"/>
                    </a:p>
                  </a:txBody>
                  <a:tcPr/>
                </a:tc>
                <a:tc>
                  <a:txBody>
                    <a:bodyPr/>
                    <a:p>
                      <a:pPr>
                        <a:buNone/>
                      </a:pPr>
                      <a:r>
                        <a:rPr lang="es-ES" altLang="en-US" sz="1800">
                          <a:sym typeface="+mn-ea"/>
                        </a:rPr>
                        <a:t>obligatorio</a:t>
                      </a:r>
                      <a:endParaRPr lang="es-ES" altLang="en-US" sz="1800"/>
                    </a:p>
                    <a:p>
                      <a:pPr>
                        <a:buNone/>
                      </a:pPr>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Otros artefactos en la fase de requerimientos</a:t>
            </a:r>
            <a:endParaRPr lang="es-ES" altLang="en-US"/>
          </a:p>
        </p:txBody>
      </p:sp>
      <p:sp>
        <p:nvSpPr>
          <p:cNvPr id="3" name="Content Placeholder 2"/>
          <p:cNvSpPr>
            <a:spLocks noGrp="1"/>
          </p:cNvSpPr>
          <p:nvPr>
            <p:ph idx="1"/>
          </p:nvPr>
        </p:nvSpPr>
        <p:spPr/>
        <p:txBody>
          <a:bodyPr/>
          <a:p>
            <a:pPr marL="0" indent="0">
              <a:buNone/>
            </a:pPr>
            <a:r>
              <a:rPr lang="es-ES" altLang="en-US"/>
              <a:t>Las funciones y los atributos del sistema son los documentos mínimos de los requerimientos, de modo que se necesitan otros artefactos importantes para atenuar el riesgo y entender el problema, a saber:</a:t>
            </a:r>
            <a:endParaRPr lang="es-ES" altLang="en-US"/>
          </a:p>
          <a:p>
            <a:r>
              <a:rPr lang="es-ES" altLang="en-US"/>
              <a:t>Requerimientos y equipos de enlace: lista de los que deberíanparticipar en la especificación de las funciones y atributos del sistema, en la realización de entrevista y de priebas, de negociaciones y de otras actividades.</a:t>
            </a:r>
            <a:endParaRPr lang="es-ES" altLang="en-US"/>
          </a:p>
          <a:p>
            <a:r>
              <a:rPr lang="es-ES" altLang="en-US"/>
              <a:t>Grupos afectados: lo que reciben el impacto del desarrollo o aplicación del sistema.</a:t>
            </a:r>
            <a:endParaRPr lang="es-ES" altLang="en-US"/>
          </a:p>
          <a:p>
            <a:r>
              <a:rPr lang="es-ES" altLang="en-US"/>
              <a:t>Suposiciones: las cosas cuya verdad se supone.</a:t>
            </a:r>
            <a:endParaRPr lang="es-E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Otros artefactos en la fase de requerimientos</a:t>
            </a:r>
            <a:endParaRPr lang="en-US"/>
          </a:p>
        </p:txBody>
      </p:sp>
      <p:sp>
        <p:nvSpPr>
          <p:cNvPr id="3" name="Content Placeholder 2"/>
          <p:cNvSpPr>
            <a:spLocks noGrp="1"/>
          </p:cNvSpPr>
          <p:nvPr>
            <p:ph idx="1"/>
          </p:nvPr>
        </p:nvSpPr>
        <p:spPr/>
        <p:txBody>
          <a:bodyPr/>
          <a:p>
            <a:r>
              <a:rPr lang="es-ES" altLang="en-US"/>
              <a:t>Riesgos: las cosas que pueden ocacionar el fracaso o retraso.</a:t>
            </a:r>
            <a:endParaRPr lang="es-ES" altLang="en-US"/>
          </a:p>
          <a:p>
            <a:r>
              <a:rPr lang="es-ES" altLang="en-US"/>
              <a:t>Dependencias: otras personas, sistema  y productos de los cuales no se puede prescindir el proyecto para su culminación-</a:t>
            </a:r>
            <a:endParaRPr lang="es-ES" altLang="en-US"/>
          </a:p>
          <a:p>
            <a:r>
              <a:rPr lang="es-ES" altLang="en-US"/>
              <a:t>Glosario: definición de los términos pertinentes.</a:t>
            </a:r>
            <a:endParaRPr lang="es-ES" altLang="en-US"/>
          </a:p>
          <a:p>
            <a:r>
              <a:rPr lang="es-ES" altLang="en-US"/>
              <a:t>Casos de uso: descripciones narrativas de los procesos del dominio.</a:t>
            </a:r>
            <a:endParaRPr lang="es-E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Casos de Uso</a:t>
            </a:r>
            <a:endParaRPr lang="es-ES" altLang="en-US"/>
          </a:p>
        </p:txBody>
      </p:sp>
      <p:sp>
        <p:nvSpPr>
          <p:cNvPr id="3" name="Content Placeholder 2"/>
          <p:cNvSpPr>
            <a:spLocks noGrp="1"/>
          </p:cNvSpPr>
          <p:nvPr>
            <p:ph sz="half" idx="1"/>
          </p:nvPr>
        </p:nvSpPr>
        <p:spPr>
          <a:xfrm>
            <a:off x="838200" y="1825625"/>
            <a:ext cx="8114030" cy="4351655"/>
          </a:xfrm>
        </p:spPr>
        <p:txBody>
          <a:bodyPr/>
          <a:p>
            <a:pPr marL="0" indent="0" algn="just">
              <a:buNone/>
            </a:pPr>
            <a:r>
              <a:rPr lang="es-ES" altLang="en-US"/>
              <a:t>El caso de uso es un documento narrativo que describe la secuencia de eventos de un actor (agente externo) que utiliza un sistema para completar un proceso. Los casos de uso son historias o casos de utilización de un sistema; no son exactamente ni las especificaciones funcionales, sino que ejemplifican e incluyen tácitamente los requerimeintos en las historias que narran.</a:t>
            </a:r>
            <a:endParaRPr lang="es-ES" altLang="en-US"/>
          </a:p>
          <a:p>
            <a:pPr marL="0" indent="0" algn="just">
              <a:buNone/>
            </a:pPr>
            <a:endParaRPr lang="es-ES" altLang="en-US"/>
          </a:p>
        </p:txBody>
      </p:sp>
      <p:graphicFrame>
        <p:nvGraphicFramePr>
          <p:cNvPr id="4" name="Content Placeholder 3"/>
          <p:cNvGraphicFramePr/>
          <p:nvPr>
            <p:ph sz="half" idx="2"/>
          </p:nvPr>
        </p:nvGraphicFramePr>
        <p:xfrm>
          <a:off x="9478010" y="3456782"/>
          <a:ext cx="1875790" cy="671195"/>
        </p:xfrm>
        <a:graphic>
          <a:graphicData uri="http://schemas.openxmlformats.org/presentationml/2006/ole">
            <mc:AlternateContent xmlns:mc="http://schemas.openxmlformats.org/markup-compatibility/2006">
              <mc:Choice xmlns:v="urn:schemas-microsoft-com:vml" Requires="v">
                <p:oleObj spid="_x0000_s5" name="" r:id="rId1" imgW="1874520" imgH="670560" progId="Paint.Picture">
                  <p:embed/>
                </p:oleObj>
              </mc:Choice>
              <mc:Fallback>
                <p:oleObj name="" r:id="rId1" imgW="1874520" imgH="670560" progId="Paint.Picture">
                  <p:embed/>
                  <p:pic>
                    <p:nvPicPr>
                      <p:cNvPr id="0" name="Picture 4"/>
                      <p:cNvPicPr/>
                      <p:nvPr/>
                    </p:nvPicPr>
                    <p:blipFill>
                      <a:blip r:embed="rId2"/>
                      <a:stretch>
                        <a:fillRect/>
                      </a:stretch>
                    </p:blipFill>
                    <p:spPr>
                      <a:xfrm>
                        <a:off x="9478010" y="3456782"/>
                        <a:ext cx="1875790" cy="67119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Ejemplo: comprar productos</a:t>
            </a:r>
            <a:endParaRPr lang="es-ES" altLang="en-US"/>
          </a:p>
        </p:txBody>
      </p:sp>
      <p:sp>
        <p:nvSpPr>
          <p:cNvPr id="3" name="Content Placeholder 2"/>
          <p:cNvSpPr>
            <a:spLocks noGrp="1"/>
          </p:cNvSpPr>
          <p:nvPr>
            <p:ph idx="1"/>
          </p:nvPr>
        </p:nvSpPr>
        <p:spPr/>
        <p:txBody>
          <a:bodyPr>
            <a:normAutofit lnSpcReduction="10000"/>
          </a:bodyPr>
          <a:p>
            <a:pPr marL="0" indent="0">
              <a:buNone/>
            </a:pPr>
            <a:r>
              <a:rPr lang="es-ES" altLang="en-US"/>
              <a:t>El siguiente caso de uso de alto nivel describe clara y concisamente el proceo de comprar artículos en una tienda cuando se emplea una terminal en el punto de venta.</a:t>
            </a:r>
            <a:endParaRPr lang="es-ES" altLang="en-US"/>
          </a:p>
          <a:p>
            <a:pPr marL="0" indent="0">
              <a:buNone/>
            </a:pPr>
            <a:endParaRPr lang="es-ES" altLang="en-US"/>
          </a:p>
          <a:p>
            <a:pPr marL="0" indent="0">
              <a:buNone/>
            </a:pPr>
            <a:r>
              <a:rPr lang="es-ES" altLang="en-US"/>
              <a:t>	Caso de uso: Comprar productos</a:t>
            </a:r>
            <a:endParaRPr lang="es-ES" altLang="en-US"/>
          </a:p>
          <a:p>
            <a:pPr marL="0" indent="0">
              <a:buNone/>
            </a:pPr>
            <a:r>
              <a:rPr lang="es-ES" altLang="en-US"/>
              <a:t>	Actores: Cliente, Cajero</a:t>
            </a:r>
            <a:endParaRPr lang="es-ES" altLang="en-US"/>
          </a:p>
          <a:p>
            <a:pPr marL="0" indent="0">
              <a:buNone/>
            </a:pPr>
            <a:r>
              <a:rPr lang="es-ES" altLang="en-US"/>
              <a:t>	Tipo: Primario (que se explicará luego).</a:t>
            </a:r>
            <a:endParaRPr lang="es-ES" altLang="en-US"/>
          </a:p>
          <a:p>
            <a:pPr marL="0" indent="0" algn="just">
              <a:buNone/>
            </a:pPr>
            <a:r>
              <a:rPr lang="es-ES" altLang="en-US"/>
              <a:t>	Descripción: Un cliente llega a la caja registradora con los artículos que compará. El cajero registra los artículos y cobra el importe. Al terminar el cliente se marcha con los productos.</a:t>
            </a:r>
            <a:endParaRPr lang="es-E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Ejemplo de un caso expandido de uso: comprar productos con efectivo</a:t>
            </a:r>
            <a:endParaRPr lang="es-ES" altLang="en-US"/>
          </a:p>
        </p:txBody>
      </p:sp>
      <p:sp>
        <p:nvSpPr>
          <p:cNvPr id="3" name="Content Placeholder 2"/>
          <p:cNvSpPr>
            <a:spLocks noGrp="1"/>
          </p:cNvSpPr>
          <p:nvPr>
            <p:ph idx="1"/>
          </p:nvPr>
        </p:nvSpPr>
        <p:spPr/>
        <p:txBody>
          <a:bodyPr/>
          <a:p>
            <a:pPr marL="0" indent="0" algn="just">
              <a:buNone/>
            </a:pPr>
            <a:r>
              <a:rPr lang="es-ES" altLang="en-US"/>
              <a:t>Un caso expandido de uso muestra más detalles que uno de alto nivel: este tipo de casos suelen ser útiles para alcanzer un conocimiento más profundo de los procesos y de los requerimientos. A menudo se llevan a cabo en un estilo “coloquial” entre los actores y el sistema. A continuación, damos un ejemplo de un caso expandio de Comprar productos que ha sido simplidicado para manejar únicamente los pagos en efectivo y excluir la administración del inventario (lo hemos hecho para simplificar la explicación de este ejemplo).</a:t>
            </a:r>
            <a:endParaRPr lang="es-E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Ejemplo de un caso expandido de uso: comprar productos con efectivo</a:t>
            </a:r>
            <a:br>
              <a:rPr lang="es-ES" altLang="en-US"/>
            </a:br>
            <a:endParaRPr lang="en-US"/>
          </a:p>
        </p:txBody>
      </p:sp>
      <p:graphicFrame>
        <p:nvGraphicFramePr>
          <p:cNvPr id="4" name="Content Placeholder 3"/>
          <p:cNvGraphicFramePr/>
          <p:nvPr>
            <p:ph idx="1"/>
          </p:nvPr>
        </p:nvGraphicFramePr>
        <p:xfrm>
          <a:off x="838200" y="1825625"/>
          <a:ext cx="10515600" cy="2286000"/>
        </p:xfrm>
        <a:graphic>
          <a:graphicData uri="http://schemas.openxmlformats.org/drawingml/2006/table">
            <a:tbl>
              <a:tblPr firstRow="1" bandRow="1">
                <a:tableStyleId>{5C22544A-7EE6-4342-B048-85BDC9FD1C3A}</a:tableStyleId>
              </a:tblPr>
              <a:tblGrid>
                <a:gridCol w="1998345"/>
                <a:gridCol w="480695"/>
                <a:gridCol w="8036560"/>
              </a:tblGrid>
              <a:tr h="381000">
                <a:tc>
                  <a:txBody>
                    <a:bodyPr/>
                    <a:p>
                      <a:pPr>
                        <a:buNone/>
                      </a:pPr>
                      <a:r>
                        <a:rPr lang="es-ES" altLang="en-US"/>
                        <a:t>Caso de uso</a:t>
                      </a:r>
                      <a:endParaRPr lang="es-ES" altLang="en-US"/>
                    </a:p>
                  </a:txBody>
                  <a:tcPr/>
                </a:tc>
                <a:tc>
                  <a:txBody>
                    <a:bodyPr/>
                    <a:p>
                      <a:pPr>
                        <a:buNone/>
                      </a:pPr>
                      <a:r>
                        <a:rPr lang="es-ES" altLang="en-US"/>
                        <a:t>:</a:t>
                      </a:r>
                      <a:endParaRPr lang="es-ES" altLang="en-US"/>
                    </a:p>
                  </a:txBody>
                  <a:tcPr/>
                </a:tc>
                <a:tc>
                  <a:txBody>
                    <a:bodyPr/>
                    <a:p>
                      <a:pPr>
                        <a:buNone/>
                      </a:pPr>
                      <a:r>
                        <a:rPr lang="es-ES" altLang="en-US"/>
                        <a:t>Comprar productos en efectivo</a:t>
                      </a:r>
                      <a:endParaRPr lang="es-ES" altLang="en-US"/>
                    </a:p>
                  </a:txBody>
                  <a:tcPr/>
                </a:tc>
              </a:tr>
              <a:tr h="381000">
                <a:tc>
                  <a:txBody>
                    <a:bodyPr/>
                    <a:p>
                      <a:pPr>
                        <a:buNone/>
                      </a:pPr>
                      <a:r>
                        <a:rPr lang="es-ES" altLang="en-US"/>
                        <a:t>Actores</a:t>
                      </a:r>
                      <a:endParaRPr lang="es-ES" altLang="en-US"/>
                    </a:p>
                  </a:txBody>
                  <a:tcPr/>
                </a:tc>
                <a:tc>
                  <a:txBody>
                    <a:bodyPr/>
                    <a:p>
                      <a:pPr>
                        <a:buNone/>
                      </a:pPr>
                      <a:r>
                        <a:rPr lang="es-ES" altLang="en-US"/>
                        <a:t>:</a:t>
                      </a:r>
                      <a:endParaRPr lang="es-ES" altLang="en-US"/>
                    </a:p>
                  </a:txBody>
                  <a:tcPr/>
                </a:tc>
                <a:tc>
                  <a:txBody>
                    <a:bodyPr/>
                    <a:p>
                      <a:pPr>
                        <a:buNone/>
                      </a:pPr>
                      <a:r>
                        <a:rPr lang="es-ES" altLang="en-US"/>
                        <a:t>Cliente (iniciador), Cajero</a:t>
                      </a:r>
                      <a:endParaRPr lang="es-ES" altLang="en-US"/>
                    </a:p>
                  </a:txBody>
                  <a:tcPr/>
                </a:tc>
              </a:tr>
              <a:tr h="381000">
                <a:tc>
                  <a:txBody>
                    <a:bodyPr/>
                    <a:p>
                      <a:pPr>
                        <a:buNone/>
                      </a:pPr>
                      <a:r>
                        <a:rPr lang="es-ES" altLang="en-US"/>
                        <a:t>Propósito</a:t>
                      </a:r>
                      <a:endParaRPr lang="es-ES" altLang="en-US"/>
                    </a:p>
                  </a:txBody>
                  <a:tcPr/>
                </a:tc>
                <a:tc>
                  <a:txBody>
                    <a:bodyPr/>
                    <a:p>
                      <a:pPr>
                        <a:buNone/>
                      </a:pPr>
                      <a:r>
                        <a:rPr lang="es-ES" altLang="en-US"/>
                        <a:t>:</a:t>
                      </a:r>
                      <a:endParaRPr lang="es-ES" altLang="en-US"/>
                    </a:p>
                  </a:txBody>
                  <a:tcPr/>
                </a:tc>
                <a:tc>
                  <a:txBody>
                    <a:bodyPr/>
                    <a:p>
                      <a:pPr>
                        <a:buNone/>
                      </a:pPr>
                      <a:r>
                        <a:rPr lang="es-ES" altLang="en-US"/>
                        <a:t>Capturar una venta y su pago en efectivo.</a:t>
                      </a:r>
                      <a:endParaRPr lang="es-ES" altLang="en-US"/>
                    </a:p>
                  </a:txBody>
                  <a:tcPr/>
                </a:tc>
              </a:tr>
              <a:tr h="381000">
                <a:tc>
                  <a:txBody>
                    <a:bodyPr/>
                    <a:p>
                      <a:pPr>
                        <a:buNone/>
                      </a:pPr>
                      <a:r>
                        <a:rPr lang="es-ES" altLang="en-US"/>
                        <a:t>Resumen</a:t>
                      </a:r>
                      <a:endParaRPr lang="es-ES" altLang="en-US"/>
                    </a:p>
                  </a:txBody>
                  <a:tcPr/>
                </a:tc>
                <a:tc>
                  <a:txBody>
                    <a:bodyPr/>
                    <a:p>
                      <a:pPr>
                        <a:buNone/>
                      </a:pPr>
                      <a:r>
                        <a:rPr lang="es-ES" altLang="en-US"/>
                        <a:t>: </a:t>
                      </a:r>
                      <a:endParaRPr lang="es-ES" altLang="en-US"/>
                    </a:p>
                  </a:txBody>
                  <a:tcPr/>
                </a:tc>
                <a:tc>
                  <a:txBody>
                    <a:bodyPr/>
                    <a:p>
                      <a:pPr>
                        <a:buNone/>
                      </a:pPr>
                      <a:r>
                        <a:rPr lang="es-ES" altLang="en-US"/>
                        <a:t>Un cliente llega a la caja registradora con artículos que desea comprar. El cajero registra los productos y recibe un pago en efectivo. Al terminar la operacióm, el Cliente se marcha con los productos comprados.</a:t>
                      </a:r>
                      <a:endParaRPr lang="es-ES" altLang="en-US"/>
                    </a:p>
                  </a:txBody>
                  <a:tcPr/>
                </a:tc>
              </a:tr>
              <a:tr h="381000">
                <a:tc>
                  <a:txBody>
                    <a:bodyPr/>
                    <a:p>
                      <a:pPr>
                        <a:buNone/>
                      </a:pPr>
                      <a:r>
                        <a:rPr lang="es-ES" altLang="en-US"/>
                        <a:t>Tipo</a:t>
                      </a:r>
                      <a:endParaRPr lang="es-ES" altLang="en-US"/>
                    </a:p>
                  </a:txBody>
                  <a:tcPr/>
                </a:tc>
                <a:tc>
                  <a:txBody>
                    <a:bodyPr/>
                    <a:p>
                      <a:pPr>
                        <a:buNone/>
                      </a:pPr>
                      <a:r>
                        <a:rPr lang="es-ES" altLang="en-US"/>
                        <a:t>:</a:t>
                      </a:r>
                      <a:endParaRPr lang="es-ES" altLang="en-US"/>
                    </a:p>
                  </a:txBody>
                  <a:tcPr/>
                </a:tc>
                <a:tc>
                  <a:txBody>
                    <a:bodyPr/>
                    <a:p>
                      <a:pPr>
                        <a:buNone/>
                      </a:pPr>
                      <a:r>
                        <a:rPr lang="es-ES" altLang="en-US"/>
                        <a:t>Primario y esencial.</a:t>
                      </a:r>
                      <a:endParaRPr lang="es-ES" altLang="en-US"/>
                    </a:p>
                  </a:txBody>
                  <a:tcPr/>
                </a:tc>
              </a:tr>
              <a:tr h="381000">
                <a:tc>
                  <a:txBody>
                    <a:bodyPr/>
                    <a:p>
                      <a:pPr>
                        <a:buNone/>
                      </a:pPr>
                      <a:r>
                        <a:rPr lang="es-ES" altLang="en-US"/>
                        <a:t>Referencias</a:t>
                      </a:r>
                      <a:endParaRPr lang="es-ES" altLang="en-US"/>
                    </a:p>
                  </a:txBody>
                  <a:tcPr/>
                </a:tc>
                <a:tc>
                  <a:txBody>
                    <a:bodyPr/>
                    <a:p>
                      <a:pPr>
                        <a:buNone/>
                      </a:pPr>
                      <a:r>
                        <a:rPr lang="es-ES" altLang="en-US"/>
                        <a:t>:</a:t>
                      </a:r>
                      <a:endParaRPr lang="es-ES" altLang="en-US"/>
                    </a:p>
                  </a:txBody>
                  <a:tcPr/>
                </a:tc>
                <a:tc>
                  <a:txBody>
                    <a:bodyPr/>
                    <a:p>
                      <a:pPr>
                        <a:buNone/>
                      </a:pPr>
                      <a:r>
                        <a:rPr lang="es-ES" altLang="en-US"/>
                        <a:t>R1.1, R1.2, R1.3, R1.7, R1.9 y R2.1</a:t>
                      </a:r>
                      <a:endParaRPr lang="es-ES" alt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Curso normal de los eventos</a:t>
            </a:r>
            <a:endParaRPr lang="es-ES" altLang="en-US"/>
          </a:p>
        </p:txBody>
      </p:sp>
      <p:graphicFrame>
        <p:nvGraphicFramePr>
          <p:cNvPr id="4" name="Content Placeholder 3"/>
          <p:cNvGraphicFramePr/>
          <p:nvPr>
            <p:ph idx="1"/>
          </p:nvPr>
        </p:nvGraphicFramePr>
        <p:xfrm>
          <a:off x="838200" y="1825625"/>
          <a:ext cx="10515600" cy="1905000"/>
        </p:xfrm>
        <a:graphic>
          <a:graphicData uri="http://schemas.openxmlformats.org/drawingml/2006/table">
            <a:tbl>
              <a:tblPr firstRow="1" bandRow="1">
                <a:tableStyleId>{5C22544A-7EE6-4342-B048-85BDC9FD1C3A}</a:tableStyleId>
              </a:tblPr>
              <a:tblGrid>
                <a:gridCol w="4421505"/>
                <a:gridCol w="491490"/>
                <a:gridCol w="5602605"/>
              </a:tblGrid>
              <a:tr h="381000">
                <a:tc>
                  <a:txBody>
                    <a:bodyPr/>
                    <a:p>
                      <a:pPr>
                        <a:buNone/>
                      </a:pPr>
                      <a:r>
                        <a:rPr lang="es-ES" altLang="en-US"/>
                        <a:t>Acción del actor</a:t>
                      </a:r>
                      <a:endParaRPr lang="es-ES" altLang="en-US"/>
                    </a:p>
                  </a:txBody>
                  <a:tcPr/>
                </a:tc>
                <a:tc>
                  <a:txBody>
                    <a:bodyPr/>
                    <a:p>
                      <a:pPr>
                        <a:buNone/>
                      </a:pPr>
                      <a:r>
                        <a:rPr lang="es-ES" altLang="en-US"/>
                        <a:t>:</a:t>
                      </a:r>
                      <a:endParaRPr lang="es-ES" altLang="en-US"/>
                    </a:p>
                  </a:txBody>
                  <a:tcPr/>
                </a:tc>
                <a:tc>
                  <a:txBody>
                    <a:bodyPr/>
                    <a:p>
                      <a:pPr>
                        <a:buNone/>
                      </a:pPr>
                      <a:r>
                        <a:rPr lang="es-ES" altLang="en-US"/>
                        <a:t>Respuesta del sistema</a:t>
                      </a:r>
                      <a:endParaRPr lang="es-ES" altLang="en-US"/>
                    </a:p>
                  </a:txBody>
                  <a:tcPr/>
                </a:tc>
              </a:tr>
              <a:tr h="381000">
                <a:tc>
                  <a:txBody>
                    <a:bodyPr/>
                    <a:p>
                      <a:pPr>
                        <a:buNone/>
                      </a:pPr>
                      <a:r>
                        <a:rPr lang="es-ES" altLang="en-US"/>
                        <a:t>1.- Este caso de uso comienza cuando un Cliente llega a una caja TPDV (Terminal Punto de Venta= con productos que desea comprar.</a:t>
                      </a:r>
                      <a:endParaRPr lang="es-ES" altLang="en-US"/>
                    </a:p>
                  </a:txBody>
                  <a:tcPr/>
                </a:tc>
                <a:tc>
                  <a:txBody>
                    <a:bodyPr/>
                    <a:p>
                      <a:pPr>
                        <a:buNone/>
                      </a:pPr>
                      <a:endParaRPr lang="en-US"/>
                    </a:p>
                  </a:txBody>
                  <a:tcPr/>
                </a:tc>
                <a:tc>
                  <a:txBody>
                    <a:bodyPr/>
                    <a:p>
                      <a:pPr>
                        <a:buNone/>
                      </a:pPr>
                      <a:endParaRPr lang="en-US"/>
                    </a:p>
                  </a:txBody>
                  <a:tcPr/>
                </a:tc>
              </a:tr>
              <a:tr h="381000">
                <a:tc>
                  <a:txBody>
                    <a:bodyPr/>
                    <a:p>
                      <a:pPr>
                        <a:buNone/>
                      </a:pPr>
                      <a:r>
                        <a:rPr lang="es-ES" altLang="en-US"/>
                        <a:t>2.- El cajero registra el identificador de cada producto.</a:t>
                      </a:r>
                      <a:endParaRPr lang="es-ES" altLang="en-US"/>
                    </a:p>
                    <a:p>
                      <a:pPr>
                        <a:buNone/>
                      </a:pPr>
                      <a:r>
                        <a:rPr lang="es-ES" altLang="en-US"/>
                        <a:t>Si hay varios productos de una misma categoría, el cajero también puede introducir la cantidad.</a:t>
                      </a:r>
                      <a:endParaRPr lang="es-ES" altLang="en-US"/>
                    </a:p>
                  </a:txBody>
                  <a:tcPr/>
                </a:tc>
                <a:tc>
                  <a:txBody>
                    <a:bodyPr/>
                    <a:p>
                      <a:pPr>
                        <a:buNone/>
                      </a:pPr>
                      <a:r>
                        <a:rPr lang="es-ES" altLang="en-US"/>
                        <a:t>:</a:t>
                      </a:r>
                      <a:endParaRPr lang="es-ES" altLang="en-US"/>
                    </a:p>
                  </a:txBody>
                  <a:tcPr/>
                </a:tc>
                <a:tc>
                  <a:txBody>
                    <a:bodyPr/>
                    <a:p>
                      <a:pPr>
                        <a:buNone/>
                      </a:pPr>
                      <a:r>
                        <a:rPr lang="es-ES" altLang="en-US"/>
                        <a:t>3.- Determinar el precio del producto e iincorpora a la transacción actual la información correspondiente.</a:t>
                      </a:r>
                      <a:endParaRPr lang="es-ES" altLang="en-US"/>
                    </a:p>
                    <a:p>
                      <a:pPr>
                        <a:buNone/>
                      </a:pPr>
                      <a:r>
                        <a:rPr lang="es-ES" altLang="en-US"/>
                        <a:t>Se presenta la descripción y el precio del producto actual.</a:t>
                      </a:r>
                      <a:endParaRPr lang="es-ES" altLang="en-US"/>
                    </a:p>
                  </a:txBody>
                  <a:tcPr/>
                </a:tc>
              </a:tr>
              <a:tr h="381000">
                <a:tc>
                  <a:txBody>
                    <a:bodyPr/>
                    <a:p>
                      <a:pPr>
                        <a:buNone/>
                      </a:pPr>
                      <a:r>
                        <a:rPr lang="es-ES" altLang="en-US"/>
                        <a:t>4.- Al terminar de introducir el producto, el cajero indica a TPDV que se concluyó la captura del producto.</a:t>
                      </a:r>
                      <a:endParaRPr lang="es-ES" altLang="en-US"/>
                    </a:p>
                  </a:txBody>
                  <a:tcPr/>
                </a:tc>
                <a:tc>
                  <a:txBody>
                    <a:bodyPr/>
                    <a:p>
                      <a:pPr>
                        <a:buNone/>
                      </a:pPr>
                      <a:r>
                        <a:rPr lang="es-ES" altLang="en-US"/>
                        <a:t>:</a:t>
                      </a:r>
                      <a:endParaRPr lang="es-ES" altLang="en-US"/>
                    </a:p>
                  </a:txBody>
                  <a:tcPr/>
                </a:tc>
                <a:tc>
                  <a:txBody>
                    <a:bodyPr/>
                    <a:p>
                      <a:pPr>
                        <a:buNone/>
                      </a:pPr>
                      <a:r>
                        <a:rPr lang="es-ES" altLang="en-US"/>
                        <a:t>5.- Calcula y presenta el total de la venta.</a:t>
                      </a:r>
                      <a:endParaRPr lang="es-ES" altLang="en-US"/>
                    </a:p>
                  </a:txBody>
                  <a:tcPr/>
                </a:tc>
              </a:tr>
              <a:tr h="381000">
                <a:tc>
                  <a:txBody>
                    <a:bodyPr/>
                    <a:p>
                      <a:pPr>
                        <a:buNone/>
                      </a:pPr>
                      <a:r>
                        <a:rPr lang="es-ES" altLang="en-US"/>
                        <a:t>6.- El cajero le indica el total al cliente</a:t>
                      </a:r>
                      <a:endParaRPr lang="es-ES" alt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Curso normal de los eventos</a:t>
            </a:r>
            <a:endParaRPr lang="es-ES" altLang="en-US"/>
          </a:p>
        </p:txBody>
      </p:sp>
      <p:graphicFrame>
        <p:nvGraphicFramePr>
          <p:cNvPr id="4" name="Content Placeholder 3"/>
          <p:cNvGraphicFramePr/>
          <p:nvPr>
            <p:ph idx="1"/>
          </p:nvPr>
        </p:nvGraphicFramePr>
        <p:xfrm>
          <a:off x="838200" y="1825625"/>
          <a:ext cx="10515600" cy="1905000"/>
        </p:xfrm>
        <a:graphic>
          <a:graphicData uri="http://schemas.openxmlformats.org/drawingml/2006/table">
            <a:tbl>
              <a:tblPr firstRow="1" bandRow="1">
                <a:tableStyleId>{5C22544A-7EE6-4342-B048-85BDC9FD1C3A}</a:tableStyleId>
              </a:tblPr>
              <a:tblGrid>
                <a:gridCol w="4421505"/>
                <a:gridCol w="491490"/>
                <a:gridCol w="5602605"/>
              </a:tblGrid>
              <a:tr h="381000">
                <a:tc>
                  <a:txBody>
                    <a:bodyPr/>
                    <a:p>
                      <a:pPr>
                        <a:buNone/>
                      </a:pPr>
                      <a:r>
                        <a:rPr lang="es-ES" altLang="en-US"/>
                        <a:t>Acción del actor</a:t>
                      </a:r>
                      <a:endParaRPr lang="es-ES" altLang="en-US"/>
                    </a:p>
                  </a:txBody>
                  <a:tcPr/>
                </a:tc>
                <a:tc>
                  <a:txBody>
                    <a:bodyPr/>
                    <a:p>
                      <a:pPr>
                        <a:buNone/>
                      </a:pPr>
                      <a:r>
                        <a:rPr lang="es-ES" altLang="en-US"/>
                        <a:t>:</a:t>
                      </a:r>
                      <a:endParaRPr lang="es-ES" altLang="en-US"/>
                    </a:p>
                  </a:txBody>
                  <a:tcPr/>
                </a:tc>
                <a:tc>
                  <a:txBody>
                    <a:bodyPr/>
                    <a:p>
                      <a:pPr>
                        <a:buNone/>
                      </a:pPr>
                      <a:r>
                        <a:rPr lang="es-ES" altLang="en-US"/>
                        <a:t>Respuesta del sistema</a:t>
                      </a:r>
                      <a:endParaRPr lang="es-ES" altLang="en-US"/>
                    </a:p>
                  </a:txBody>
                  <a:tcPr/>
                </a:tc>
              </a:tr>
              <a:tr h="381000">
                <a:tc>
                  <a:txBody>
                    <a:bodyPr/>
                    <a:p>
                      <a:pPr>
                        <a:buNone/>
                      </a:pPr>
                      <a:r>
                        <a:rPr lang="es-ES" altLang="en-US"/>
                        <a:t>7.- El cliente efectúa un pago en efectivo - el efectivo ofrecido- posiblemente mayor que el total de la venta.</a:t>
                      </a:r>
                      <a:endParaRPr lang="es-ES" altLang="en-US"/>
                    </a:p>
                  </a:txBody>
                  <a:tcPr/>
                </a:tc>
                <a:tc>
                  <a:txBody>
                    <a:bodyPr/>
                    <a:p>
                      <a:pPr>
                        <a:buNone/>
                      </a:pPr>
                      <a:endParaRPr lang="en-US"/>
                    </a:p>
                  </a:txBody>
                  <a:tcPr/>
                </a:tc>
                <a:tc>
                  <a:txBody>
                    <a:bodyPr/>
                    <a:p>
                      <a:pPr>
                        <a:buNone/>
                      </a:pPr>
                      <a:endParaRPr lang="en-US"/>
                    </a:p>
                  </a:txBody>
                  <a:tcPr/>
                </a:tc>
              </a:tr>
              <a:tr h="381000">
                <a:tc>
                  <a:txBody>
                    <a:bodyPr/>
                    <a:p>
                      <a:pPr>
                        <a:buNone/>
                      </a:pPr>
                      <a:r>
                        <a:rPr lang="es-ES" altLang="en-US"/>
                        <a:t>8.- El cajero registra la cantidad de efectivo recibido</a:t>
                      </a:r>
                      <a:endParaRPr lang="es-ES" altLang="en-US"/>
                    </a:p>
                  </a:txBody>
                  <a:tcPr/>
                </a:tc>
                <a:tc>
                  <a:txBody>
                    <a:bodyPr/>
                    <a:p>
                      <a:pPr>
                        <a:buNone/>
                      </a:pPr>
                      <a:r>
                        <a:rPr lang="es-ES" altLang="en-US"/>
                        <a:t>:</a:t>
                      </a:r>
                      <a:endParaRPr lang="es-ES" altLang="en-US"/>
                    </a:p>
                  </a:txBody>
                  <a:tcPr/>
                </a:tc>
                <a:tc>
                  <a:txBody>
                    <a:bodyPr/>
                    <a:p>
                      <a:pPr>
                        <a:buNone/>
                      </a:pPr>
                      <a:r>
                        <a:rPr lang="es-ES" altLang="en-US"/>
                        <a:t>9.- Muestra al cliente la diferencia. Genera un recibo</a:t>
                      </a:r>
                      <a:endParaRPr lang="es-ES" altLang="en-US"/>
                    </a:p>
                  </a:txBody>
                  <a:tcPr/>
                </a:tc>
              </a:tr>
              <a:tr h="381000">
                <a:tc>
                  <a:txBody>
                    <a:bodyPr/>
                    <a:p>
                      <a:pPr>
                        <a:buNone/>
                      </a:pPr>
                      <a:r>
                        <a:rPr lang="es-ES" altLang="en-US" sz="1800">
                          <a:sym typeface="+mn-ea"/>
                        </a:rPr>
                        <a:t>10.- El cajero deposita el efectivo recibido y extrae el cambio del pago</a:t>
                      </a:r>
                      <a:endParaRPr lang="es-ES" altLang="en-US" sz="1800"/>
                    </a:p>
                    <a:p>
                      <a:pPr>
                        <a:buNone/>
                      </a:pPr>
                      <a:endParaRPr lang="es-ES" altLang="en-US"/>
                    </a:p>
                  </a:txBody>
                  <a:tcPr/>
                </a:tc>
                <a:tc>
                  <a:txBody>
                    <a:bodyPr/>
                    <a:p>
                      <a:pPr>
                        <a:buNone/>
                      </a:pPr>
                      <a:r>
                        <a:rPr lang="es-ES" altLang="en-US"/>
                        <a:t>:</a:t>
                      </a:r>
                      <a:endParaRPr lang="es-ES" altLang="en-US"/>
                    </a:p>
                  </a:txBody>
                  <a:tcPr/>
                </a:tc>
                <a:tc>
                  <a:txBody>
                    <a:bodyPr/>
                    <a:p>
                      <a:pPr>
                        <a:buNone/>
                      </a:pPr>
                      <a:r>
                        <a:rPr lang="es-ES" altLang="en-US"/>
                        <a:t>11.- Registra la venta concluida.</a:t>
                      </a:r>
                      <a:endParaRPr lang="es-ES" altLang="en-US"/>
                    </a:p>
                  </a:txBody>
                  <a:tcPr/>
                </a:tc>
              </a:tr>
              <a:tr h="381000">
                <a:tc>
                  <a:txBody>
                    <a:bodyPr/>
                    <a:p>
                      <a:pPr>
                        <a:buNone/>
                      </a:pPr>
                      <a:r>
                        <a:rPr lang="es-ES" altLang="en-US"/>
                        <a:t>12.- El cliente se marcha con los artículos comprados.</a:t>
                      </a:r>
                      <a:endParaRPr lang="es-ES" alt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Explicación del formato expandido</a:t>
            </a:r>
            <a:endParaRPr lang="es-ES" altLang="en-US"/>
          </a:p>
        </p:txBody>
      </p:sp>
      <p:graphicFrame>
        <p:nvGraphicFramePr>
          <p:cNvPr id="6" name="Content Placeholder 5"/>
          <p:cNvGraphicFramePr/>
          <p:nvPr>
            <p:ph idx="1"/>
          </p:nvPr>
        </p:nvGraphicFramePr>
        <p:xfrm>
          <a:off x="838200" y="1825625"/>
          <a:ext cx="10515600" cy="2286000"/>
        </p:xfrm>
        <a:graphic>
          <a:graphicData uri="http://schemas.openxmlformats.org/drawingml/2006/table">
            <a:tbl>
              <a:tblPr firstRow="1" bandRow="1">
                <a:tableStyleId>{5C22544A-7EE6-4342-B048-85BDC9FD1C3A}</a:tableStyleId>
              </a:tblPr>
              <a:tblGrid>
                <a:gridCol w="1604645"/>
                <a:gridCol w="330200"/>
                <a:gridCol w="8580755"/>
              </a:tblGrid>
              <a:tr h="381000">
                <a:tc>
                  <a:txBody>
                    <a:bodyPr/>
                    <a:p>
                      <a:pPr>
                        <a:buNone/>
                      </a:pPr>
                      <a:r>
                        <a:rPr lang="es-ES" altLang="en-US"/>
                        <a:t>Caso de uso</a:t>
                      </a:r>
                      <a:endParaRPr lang="es-ES" altLang="en-US"/>
                    </a:p>
                  </a:txBody>
                  <a:tcPr/>
                </a:tc>
                <a:tc>
                  <a:txBody>
                    <a:bodyPr/>
                    <a:p>
                      <a:pPr>
                        <a:buNone/>
                      </a:pPr>
                      <a:r>
                        <a:rPr lang="es-ES" altLang="en-US"/>
                        <a:t>:</a:t>
                      </a:r>
                      <a:endParaRPr lang="es-ES" altLang="en-US"/>
                    </a:p>
                  </a:txBody>
                  <a:tcPr/>
                </a:tc>
                <a:tc>
                  <a:txBody>
                    <a:bodyPr/>
                    <a:p>
                      <a:pPr>
                        <a:buNone/>
                      </a:pPr>
                      <a:r>
                        <a:rPr lang="es-ES" altLang="en-US"/>
                        <a:t>Nombre del caso de uso</a:t>
                      </a:r>
                      <a:endParaRPr lang="es-ES" altLang="en-US"/>
                    </a:p>
                  </a:txBody>
                  <a:tcPr/>
                </a:tc>
              </a:tr>
              <a:tr h="381000">
                <a:tc>
                  <a:txBody>
                    <a:bodyPr/>
                    <a:p>
                      <a:pPr>
                        <a:buNone/>
                      </a:pPr>
                      <a:r>
                        <a:rPr lang="es-ES" altLang="en-US"/>
                        <a:t>Actores</a:t>
                      </a:r>
                      <a:endParaRPr lang="es-ES" altLang="en-US"/>
                    </a:p>
                  </a:txBody>
                  <a:tcPr/>
                </a:tc>
                <a:tc>
                  <a:txBody>
                    <a:bodyPr/>
                    <a:p>
                      <a:pPr>
                        <a:buNone/>
                      </a:pPr>
                      <a:r>
                        <a:rPr lang="es-ES" altLang="en-US"/>
                        <a:t>:</a:t>
                      </a:r>
                      <a:endParaRPr lang="es-ES" altLang="en-US"/>
                    </a:p>
                  </a:txBody>
                  <a:tcPr/>
                </a:tc>
                <a:tc>
                  <a:txBody>
                    <a:bodyPr/>
                    <a:p>
                      <a:pPr>
                        <a:buNone/>
                      </a:pPr>
                      <a:r>
                        <a:rPr lang="es-ES" altLang="en-US"/>
                        <a:t>Lista de actores (agentes externos), en la cual se indica quién inicia el caso de uso.</a:t>
                      </a:r>
                      <a:endParaRPr lang="es-ES" altLang="en-US"/>
                    </a:p>
                  </a:txBody>
                  <a:tcPr/>
                </a:tc>
              </a:tr>
              <a:tr h="381000">
                <a:tc>
                  <a:txBody>
                    <a:bodyPr/>
                    <a:p>
                      <a:pPr>
                        <a:buNone/>
                      </a:pPr>
                      <a:r>
                        <a:rPr lang="es-ES" altLang="en-US"/>
                        <a:t>Propósito</a:t>
                      </a:r>
                      <a:endParaRPr lang="es-ES" altLang="en-US"/>
                    </a:p>
                  </a:txBody>
                  <a:tcPr/>
                </a:tc>
                <a:tc>
                  <a:txBody>
                    <a:bodyPr/>
                    <a:p>
                      <a:pPr>
                        <a:buNone/>
                      </a:pPr>
                      <a:r>
                        <a:rPr lang="es-ES" altLang="en-US"/>
                        <a:t>:</a:t>
                      </a:r>
                      <a:endParaRPr lang="es-ES" altLang="en-US"/>
                    </a:p>
                  </a:txBody>
                  <a:tcPr/>
                </a:tc>
                <a:tc>
                  <a:txBody>
                    <a:bodyPr/>
                    <a:p>
                      <a:pPr>
                        <a:buNone/>
                      </a:pPr>
                      <a:r>
                        <a:rPr lang="es-ES" altLang="en-US"/>
                        <a:t>Intención del caso de uso.</a:t>
                      </a:r>
                      <a:endParaRPr lang="es-ES" altLang="en-US"/>
                    </a:p>
                  </a:txBody>
                  <a:tcPr/>
                </a:tc>
              </a:tr>
              <a:tr h="381000">
                <a:tc>
                  <a:txBody>
                    <a:bodyPr/>
                    <a:p>
                      <a:pPr>
                        <a:buNone/>
                      </a:pPr>
                      <a:r>
                        <a:rPr lang="es-ES" altLang="en-US"/>
                        <a:t>Resumen</a:t>
                      </a:r>
                      <a:endParaRPr lang="es-ES" altLang="en-US"/>
                    </a:p>
                  </a:txBody>
                  <a:tcPr/>
                </a:tc>
                <a:tc>
                  <a:txBody>
                    <a:bodyPr/>
                    <a:p>
                      <a:pPr>
                        <a:buNone/>
                      </a:pPr>
                      <a:r>
                        <a:rPr lang="es-ES" altLang="en-US"/>
                        <a:t>:</a:t>
                      </a:r>
                      <a:endParaRPr lang="es-ES" altLang="en-US"/>
                    </a:p>
                  </a:txBody>
                  <a:tcPr/>
                </a:tc>
                <a:tc>
                  <a:txBody>
                    <a:bodyPr/>
                    <a:p>
                      <a:pPr>
                        <a:buNone/>
                      </a:pPr>
                      <a:r>
                        <a:rPr lang="es-ES" altLang="en-US"/>
                        <a:t>Repetición del caso de uso de alto nivel o alguna síntesis similar.</a:t>
                      </a:r>
                      <a:endParaRPr lang="es-ES" altLang="en-US"/>
                    </a:p>
                  </a:txBody>
                  <a:tcPr/>
                </a:tc>
              </a:tr>
              <a:tr h="381000">
                <a:tc>
                  <a:txBody>
                    <a:bodyPr/>
                    <a:p>
                      <a:pPr>
                        <a:buNone/>
                      </a:pPr>
                      <a:r>
                        <a:rPr lang="es-ES" altLang="en-US"/>
                        <a:t>Tipo</a:t>
                      </a:r>
                      <a:endParaRPr lang="es-ES" altLang="en-US"/>
                    </a:p>
                  </a:txBody>
                  <a:tcPr/>
                </a:tc>
                <a:tc>
                  <a:txBody>
                    <a:bodyPr/>
                    <a:p>
                      <a:pPr>
                        <a:buNone/>
                      </a:pPr>
                      <a:r>
                        <a:rPr lang="es-ES" altLang="en-US"/>
                        <a:t>:</a:t>
                      </a:r>
                      <a:endParaRPr lang="es-ES" altLang="en-US"/>
                    </a:p>
                  </a:txBody>
                  <a:tcPr/>
                </a:tc>
                <a:tc>
                  <a:txBody>
                    <a:bodyPr/>
                    <a:p>
                      <a:pPr>
                        <a:buNone/>
                      </a:pPr>
                      <a:r>
                        <a:rPr lang="es-ES" altLang="en-US"/>
                        <a:t>1.- Primario, secundario u opcional (a explicar).</a:t>
                      </a:r>
                      <a:endParaRPr lang="es-ES" altLang="en-US"/>
                    </a:p>
                    <a:p>
                      <a:pPr>
                        <a:buNone/>
                      </a:pPr>
                      <a:r>
                        <a:rPr lang="es-ES" altLang="en-US"/>
                        <a:t>2.-Esencial o real (a explicar).</a:t>
                      </a:r>
                      <a:endParaRPr lang="es-ES" altLang="en-US"/>
                    </a:p>
                  </a:txBody>
                  <a:tcPr/>
                </a:tc>
              </a:tr>
              <a:tr h="381000">
                <a:tc>
                  <a:txBody>
                    <a:bodyPr/>
                    <a:p>
                      <a:pPr>
                        <a:buNone/>
                      </a:pPr>
                      <a:r>
                        <a:rPr lang="es-ES" altLang="en-US"/>
                        <a:t>Referencias cruzadas</a:t>
                      </a:r>
                      <a:endParaRPr lang="es-ES" altLang="en-US"/>
                    </a:p>
                  </a:txBody>
                  <a:tcPr/>
                </a:tc>
                <a:tc>
                  <a:txBody>
                    <a:bodyPr/>
                    <a:p>
                      <a:pPr>
                        <a:buNone/>
                      </a:pPr>
                      <a:r>
                        <a:rPr lang="es-ES" altLang="en-US"/>
                        <a:t>:</a:t>
                      </a:r>
                      <a:endParaRPr lang="es-ES" altLang="en-US"/>
                    </a:p>
                  </a:txBody>
                  <a:tcPr/>
                </a:tc>
                <a:tc>
                  <a:txBody>
                    <a:bodyPr/>
                    <a:p>
                      <a:pPr>
                        <a:buNone/>
                      </a:pPr>
                      <a:r>
                        <a:rPr lang="es-ES" altLang="en-US"/>
                        <a:t>Casos relacionados de uso y funciones también relacionadas del sistema.</a:t>
                      </a:r>
                      <a:endParaRPr lang="es-ES"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Categorias de las funciones</a:t>
            </a:r>
            <a:endParaRPr lang="es-ES" altLang="en-US"/>
          </a:p>
        </p:txBody>
      </p:sp>
      <p:sp>
        <p:nvSpPr>
          <p:cNvPr id="3" name="Content Placeholder 2"/>
          <p:cNvSpPr>
            <a:spLocks noGrp="1"/>
          </p:cNvSpPr>
          <p:nvPr>
            <p:ph idx="1"/>
          </p:nvPr>
        </p:nvSpPr>
        <p:spPr/>
        <p:txBody>
          <a:bodyPr/>
          <a:p>
            <a:pPr marL="0" indent="0">
              <a:buNone/>
            </a:pPr>
            <a:r>
              <a:rPr lang="es-ES" altLang="en-US"/>
              <a:t>Las funciones, como autorizar pagos a crédito, han de clasificarse a fin de establecer prioridades entre ellas e identificar las que de lo contrario pasarían inadvertidas (pero que consumen tiempo y otros recursos). Las categrías son:</a:t>
            </a:r>
            <a:endParaRPr lang="es-ES" altLang="en-US"/>
          </a:p>
          <a:p>
            <a:pPr marL="0" indent="0">
              <a:buNone/>
            </a:pPr>
            <a:endParaRPr lang="es-ES" altLang="en-US"/>
          </a:p>
          <a:p>
            <a:pPr marL="0" indent="0">
              <a:buNone/>
            </a:pPr>
            <a:endParaRPr lang="es-ES" altLang="en-US"/>
          </a:p>
        </p:txBody>
      </p:sp>
      <p:graphicFrame>
        <p:nvGraphicFramePr>
          <p:cNvPr id="4" name="Table 3"/>
          <p:cNvGraphicFramePr/>
          <p:nvPr/>
        </p:nvGraphicFramePr>
        <p:xfrm>
          <a:off x="977265" y="3712845"/>
          <a:ext cx="10643235" cy="3230880"/>
        </p:xfrm>
        <a:graphic>
          <a:graphicData uri="http://schemas.openxmlformats.org/drawingml/2006/table">
            <a:tbl>
              <a:tblPr firstRow="1" bandRow="1">
                <a:tableStyleId>{5C22544A-7EE6-4342-B048-85BDC9FD1C3A}</a:tableStyleId>
              </a:tblPr>
              <a:tblGrid>
                <a:gridCol w="1507490"/>
                <a:gridCol w="9135745"/>
              </a:tblGrid>
              <a:tr h="381000">
                <a:tc>
                  <a:txBody>
                    <a:bodyPr/>
                    <a:p>
                      <a:pPr>
                        <a:buNone/>
                      </a:pPr>
                      <a:r>
                        <a:rPr lang="es-ES" altLang="en-US"/>
                        <a:t>Categoría de la función</a:t>
                      </a:r>
                      <a:endParaRPr lang="es-ES" altLang="en-US"/>
                    </a:p>
                  </a:txBody>
                  <a:tcPr/>
                </a:tc>
                <a:tc>
                  <a:txBody>
                    <a:bodyPr/>
                    <a:p>
                      <a:pPr>
                        <a:buNone/>
                      </a:pPr>
                      <a:r>
                        <a:rPr lang="es-ES" altLang="en-US"/>
                        <a:t>Significado</a:t>
                      </a:r>
                      <a:endParaRPr lang="es-ES" altLang="en-US"/>
                    </a:p>
                  </a:txBody>
                  <a:tcPr/>
                </a:tc>
              </a:tr>
              <a:tr h="640080">
                <a:tc>
                  <a:txBody>
                    <a:bodyPr/>
                    <a:p>
                      <a:pPr>
                        <a:buNone/>
                      </a:pPr>
                      <a:r>
                        <a:rPr lang="es-ES" altLang="en-US"/>
                        <a:t>Evidente</a:t>
                      </a:r>
                      <a:endParaRPr lang="es-ES" altLang="en-US"/>
                    </a:p>
                  </a:txBody>
                  <a:tcPr/>
                </a:tc>
                <a:tc>
                  <a:txBody>
                    <a:bodyPr/>
                    <a:p>
                      <a:pPr>
                        <a:buNone/>
                      </a:pPr>
                      <a:r>
                        <a:rPr lang="es-ES" altLang="en-US"/>
                        <a:t>Debe realizarse, y el usuario debería saber que se ha realizado</a:t>
                      </a:r>
                      <a:endParaRPr lang="es-ES" altLang="en-US"/>
                    </a:p>
                  </a:txBody>
                  <a:tcPr/>
                </a:tc>
              </a:tr>
              <a:tr h="381000">
                <a:tc>
                  <a:txBody>
                    <a:bodyPr/>
                    <a:p>
                      <a:pPr>
                        <a:buNone/>
                      </a:pPr>
                      <a:r>
                        <a:rPr lang="es-ES" altLang="en-US"/>
                        <a:t>Oculta</a:t>
                      </a:r>
                      <a:endParaRPr lang="es-ES" altLang="en-US"/>
                    </a:p>
                  </a:txBody>
                  <a:tcPr/>
                </a:tc>
                <a:tc>
                  <a:txBody>
                    <a:bodyPr/>
                    <a:p>
                      <a:pPr>
                        <a:buNone/>
                      </a:pPr>
                      <a:r>
                        <a:rPr lang="es-ES" altLang="en-US"/>
                        <a:t>Debe realizarse, aunque no es visible para los usuarios. Esto se aplica a muchos servicios técnicos subyacenetes, como guardar información en un mecanismo persistente de almacenamiento. Las funciones ocultas a menudo se omiten (erróneamente) durante el proceso de obtención de los requerimeintos.</a:t>
                      </a:r>
                      <a:endParaRPr lang="es-ES" altLang="en-US"/>
                    </a:p>
                  </a:txBody>
                  <a:tcPr/>
                </a:tc>
              </a:tr>
              <a:tr h="381000">
                <a:tc>
                  <a:txBody>
                    <a:bodyPr/>
                    <a:p>
                      <a:pPr>
                        <a:buNone/>
                      </a:pPr>
                      <a:r>
                        <a:rPr lang="es-ES" altLang="en-US"/>
                        <a:t>Superflua</a:t>
                      </a:r>
                      <a:endParaRPr lang="es-ES" altLang="en-US"/>
                    </a:p>
                  </a:txBody>
                  <a:tcPr/>
                </a:tc>
                <a:tc>
                  <a:txBody>
                    <a:bodyPr/>
                    <a:p>
                      <a:pPr>
                        <a:buNone/>
                      </a:pPr>
                      <a:r>
                        <a:rPr lang="es-ES" altLang="en-US"/>
                        <a:t>Opcionales; su inclusión no repercute significativamente en el costo ni en otras fucniones.</a:t>
                      </a:r>
                      <a:endParaRPr lang="es-ES"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Funciones Básicas</a:t>
            </a:r>
            <a:endParaRPr lang="es-ES" altLang="en-US"/>
          </a:p>
        </p:txBody>
      </p:sp>
      <p:graphicFrame>
        <p:nvGraphicFramePr>
          <p:cNvPr id="4" name="Content Placeholder 3"/>
          <p:cNvGraphicFramePr/>
          <p:nvPr>
            <p:ph idx="1"/>
          </p:nvPr>
        </p:nvGraphicFramePr>
        <p:xfrm>
          <a:off x="838200" y="1825625"/>
          <a:ext cx="10515600" cy="3840480"/>
        </p:xfrm>
        <a:graphic>
          <a:graphicData uri="http://schemas.openxmlformats.org/drawingml/2006/table">
            <a:tbl>
              <a:tblPr firstRow="1" bandRow="1">
                <a:tableStyleId>{5C22544A-7EE6-4342-B048-85BDC9FD1C3A}</a:tableStyleId>
              </a:tblPr>
              <a:tblGrid>
                <a:gridCol w="974725"/>
                <a:gridCol w="6795135"/>
                <a:gridCol w="2745740"/>
              </a:tblGrid>
              <a:tr h="381000">
                <a:tc>
                  <a:txBody>
                    <a:bodyPr/>
                    <a:p>
                      <a:pPr algn="ctr">
                        <a:buNone/>
                      </a:pPr>
                      <a:r>
                        <a:rPr lang="es-ES" altLang="en-US"/>
                        <a:t>Ref #</a:t>
                      </a:r>
                      <a:endParaRPr lang="es-ES" altLang="en-US"/>
                    </a:p>
                  </a:txBody>
                  <a:tcPr/>
                </a:tc>
                <a:tc>
                  <a:txBody>
                    <a:bodyPr/>
                    <a:p>
                      <a:pPr algn="ctr">
                        <a:buNone/>
                      </a:pPr>
                      <a:r>
                        <a:rPr lang="es-ES" altLang="en-US"/>
                        <a:t>Función</a:t>
                      </a:r>
                      <a:endParaRPr lang="es-ES" altLang="en-US"/>
                    </a:p>
                  </a:txBody>
                  <a:tcPr/>
                </a:tc>
                <a:tc>
                  <a:txBody>
                    <a:bodyPr/>
                    <a:p>
                      <a:pPr algn="ctr">
                        <a:buNone/>
                      </a:pPr>
                      <a:r>
                        <a:rPr lang="es-ES" altLang="en-US"/>
                        <a:t>Categoría</a:t>
                      </a:r>
                      <a:endParaRPr lang="es-ES" altLang="en-US"/>
                    </a:p>
                  </a:txBody>
                  <a:tcPr/>
                </a:tc>
              </a:tr>
              <a:tr h="381000">
                <a:tc>
                  <a:txBody>
                    <a:bodyPr/>
                    <a:p>
                      <a:pPr>
                        <a:buNone/>
                      </a:pPr>
                      <a:r>
                        <a:rPr lang="es-ES" altLang="en-US"/>
                        <a:t>R1.1</a:t>
                      </a:r>
                      <a:endParaRPr lang="es-ES" altLang="en-US"/>
                    </a:p>
                  </a:txBody>
                  <a:tcPr/>
                </a:tc>
                <a:tc>
                  <a:txBody>
                    <a:bodyPr/>
                    <a:p>
                      <a:pPr>
                        <a:buNone/>
                      </a:pPr>
                      <a:r>
                        <a:rPr lang="es-ES" altLang="en-US"/>
                        <a:t>Registra la venta en proceso (actual): los productos comprados</a:t>
                      </a:r>
                      <a:endParaRPr lang="es-ES" altLang="en-US"/>
                    </a:p>
                  </a:txBody>
                  <a:tcPr/>
                </a:tc>
                <a:tc>
                  <a:txBody>
                    <a:bodyPr/>
                    <a:p>
                      <a:pPr>
                        <a:buNone/>
                      </a:pPr>
                      <a:r>
                        <a:rPr lang="es-ES" altLang="en-US"/>
                        <a:t>evidente</a:t>
                      </a:r>
                      <a:endParaRPr lang="es-ES" altLang="en-US"/>
                    </a:p>
                  </a:txBody>
                  <a:tcPr/>
                </a:tc>
              </a:tr>
              <a:tr h="381000">
                <a:tc>
                  <a:txBody>
                    <a:bodyPr/>
                    <a:p>
                      <a:pPr>
                        <a:buNone/>
                      </a:pPr>
                      <a:r>
                        <a:rPr lang="es-ES" altLang="en-US"/>
                        <a:t>R1.2</a:t>
                      </a:r>
                      <a:endParaRPr lang="es-ES" altLang="en-US"/>
                    </a:p>
                  </a:txBody>
                  <a:tcPr/>
                </a:tc>
                <a:tc>
                  <a:txBody>
                    <a:bodyPr/>
                    <a:p>
                      <a:pPr>
                        <a:buNone/>
                      </a:pPr>
                      <a:r>
                        <a:rPr lang="es-ES" altLang="en-US"/>
                        <a:t>Calcula el total de la venta actual; se incluyen el impuesto y los cálculos de cupón.</a:t>
                      </a:r>
                      <a:endParaRPr lang="es-ES" altLang="en-US"/>
                    </a:p>
                  </a:txBody>
                  <a:tcPr/>
                </a:tc>
                <a:tc>
                  <a:txBody>
                    <a:bodyPr/>
                    <a:p>
                      <a:pPr>
                        <a:buNone/>
                      </a:pPr>
                      <a:r>
                        <a:rPr lang="es-ES" altLang="en-US"/>
                        <a:t>evidente</a:t>
                      </a:r>
                      <a:endParaRPr lang="es-ES" altLang="en-US"/>
                    </a:p>
                  </a:txBody>
                  <a:tcPr/>
                </a:tc>
              </a:tr>
              <a:tr h="381000">
                <a:tc>
                  <a:txBody>
                    <a:bodyPr/>
                    <a:p>
                      <a:pPr>
                        <a:buNone/>
                      </a:pPr>
                      <a:r>
                        <a:rPr lang="es-ES" altLang="en-US"/>
                        <a:t>R1.3</a:t>
                      </a:r>
                      <a:endParaRPr lang="es-ES" altLang="en-US"/>
                    </a:p>
                  </a:txBody>
                  <a:tcPr/>
                </a:tc>
                <a:tc>
                  <a:txBody>
                    <a:bodyPr/>
                    <a:p>
                      <a:pPr>
                        <a:buNone/>
                      </a:pPr>
                      <a:r>
                        <a:rPr lang="es-ES" altLang="en-US"/>
                        <a:t>Captura la información sobre el objeto comprado usando código de barras y un lector o usando una captura manua de un código del producto; por ejemplo un código universal de producto (UPC)</a:t>
                      </a:r>
                      <a:endParaRPr lang="es-ES" altLang="en-US"/>
                    </a:p>
                  </a:txBody>
                  <a:tcPr/>
                </a:tc>
                <a:tc>
                  <a:txBody>
                    <a:bodyPr/>
                    <a:p>
                      <a:pPr>
                        <a:buNone/>
                      </a:pPr>
                      <a:r>
                        <a:rPr lang="es-ES" altLang="en-US"/>
                        <a:t>evidente</a:t>
                      </a:r>
                      <a:endParaRPr lang="es-ES" altLang="en-US"/>
                    </a:p>
                  </a:txBody>
                  <a:tcPr/>
                </a:tc>
              </a:tr>
              <a:tr h="381000">
                <a:tc>
                  <a:txBody>
                    <a:bodyPr/>
                    <a:p>
                      <a:pPr>
                        <a:buNone/>
                      </a:pPr>
                      <a:r>
                        <a:rPr lang="es-ES" altLang="en-US"/>
                        <a:t>R1.4</a:t>
                      </a:r>
                      <a:endParaRPr lang="es-ES" altLang="en-US"/>
                    </a:p>
                  </a:txBody>
                  <a:tcPr/>
                </a:tc>
                <a:tc>
                  <a:txBody>
                    <a:bodyPr/>
                    <a:p>
                      <a:pPr>
                        <a:buNone/>
                      </a:pPr>
                      <a:r>
                        <a:rPr lang="es-ES" altLang="en-US"/>
                        <a:t>Reduce las cantidades del inventario cuando se realiza una venta</a:t>
                      </a:r>
                      <a:endParaRPr lang="es-ES" altLang="en-US"/>
                    </a:p>
                  </a:txBody>
                  <a:tcPr/>
                </a:tc>
                <a:tc>
                  <a:txBody>
                    <a:bodyPr/>
                    <a:p>
                      <a:pPr>
                        <a:buNone/>
                      </a:pPr>
                      <a:r>
                        <a:rPr lang="es-ES" altLang="en-US"/>
                        <a:t>oculta</a:t>
                      </a:r>
                      <a:endParaRPr lang="es-ES" altLang="en-US"/>
                    </a:p>
                  </a:txBody>
                  <a:tcPr/>
                </a:tc>
              </a:tr>
              <a:tr h="381000">
                <a:tc>
                  <a:txBody>
                    <a:bodyPr/>
                    <a:p>
                      <a:pPr>
                        <a:buNone/>
                      </a:pPr>
                      <a:r>
                        <a:rPr lang="es-ES" altLang="en-US"/>
                        <a:t>R1.5</a:t>
                      </a:r>
                      <a:endParaRPr lang="es-ES" altLang="en-US"/>
                    </a:p>
                  </a:txBody>
                  <a:tcPr/>
                </a:tc>
                <a:tc>
                  <a:txBody>
                    <a:bodyPr/>
                    <a:p>
                      <a:pPr>
                        <a:buNone/>
                      </a:pPr>
                      <a:r>
                        <a:rPr lang="es-ES" altLang="en-US"/>
                        <a:t>Se registran las ventas efectuadas</a:t>
                      </a:r>
                      <a:endParaRPr lang="es-ES" altLang="en-US"/>
                    </a:p>
                  </a:txBody>
                  <a:tcPr/>
                </a:tc>
                <a:tc>
                  <a:txBody>
                    <a:bodyPr/>
                    <a:p>
                      <a:pPr>
                        <a:buNone/>
                      </a:pPr>
                      <a:r>
                        <a:rPr lang="es-ES" altLang="en-US"/>
                        <a:t>oculta</a:t>
                      </a:r>
                      <a:endParaRPr lang="es-ES" altLang="en-US"/>
                    </a:p>
                  </a:txBody>
                  <a:tcPr/>
                </a:tc>
              </a:tr>
              <a:tr h="381000">
                <a:tc>
                  <a:txBody>
                    <a:bodyPr/>
                    <a:p>
                      <a:pPr>
                        <a:buNone/>
                      </a:pPr>
                      <a:r>
                        <a:rPr lang="es-ES" altLang="en-US"/>
                        <a:t>R1.6</a:t>
                      </a:r>
                      <a:endParaRPr lang="es-ES" altLang="en-US"/>
                    </a:p>
                  </a:txBody>
                  <a:tcPr/>
                </a:tc>
                <a:tc>
                  <a:txBody>
                    <a:bodyPr/>
                    <a:p>
                      <a:pPr>
                        <a:buNone/>
                      </a:pPr>
                      <a:r>
                        <a:rPr lang="es-ES" altLang="en-US"/>
                        <a:t>El cajero debe introducir una identificación y una contraseña para poder utilizar el sistema</a:t>
                      </a:r>
                      <a:endParaRPr lang="es-ES" altLang="en-US"/>
                    </a:p>
                  </a:txBody>
                  <a:tcPr/>
                </a:tc>
                <a:tc>
                  <a:txBody>
                    <a:bodyPr/>
                    <a:p>
                      <a:pPr>
                        <a:buNone/>
                      </a:pPr>
                      <a:r>
                        <a:rPr lang="es-ES" altLang="en-US"/>
                        <a:t>evidente</a:t>
                      </a:r>
                      <a:endParaRPr lang="es-ES" altLang="en-US"/>
                    </a:p>
                  </a:txBody>
                  <a:tcPr/>
                </a:tc>
              </a:tr>
              <a:tr h="381000">
                <a:tc>
                  <a:txBody>
                    <a:bodyPr/>
                    <a:p>
                      <a:pPr>
                        <a:buNone/>
                      </a:pPr>
                      <a:r>
                        <a:rPr lang="es-ES" altLang="en-US"/>
                        <a:t>R1.7</a:t>
                      </a:r>
                      <a:endParaRPr lang="es-ES" altLang="en-US"/>
                    </a:p>
                  </a:txBody>
                  <a:tcPr/>
                </a:tc>
                <a:tc>
                  <a:txBody>
                    <a:bodyPr/>
                    <a:p>
                      <a:pPr>
                        <a:buNone/>
                      </a:pPr>
                      <a:r>
                        <a:rPr lang="es-ES" altLang="en-US"/>
                        <a:t>Ofrece un mecanismo de almacenamiento persistente.</a:t>
                      </a:r>
                      <a:endParaRPr lang="es-ES" altLang="en-US"/>
                    </a:p>
                  </a:txBody>
                  <a:tcPr/>
                </a:tc>
                <a:tc>
                  <a:txBody>
                    <a:bodyPr/>
                    <a:p>
                      <a:pPr>
                        <a:buNone/>
                      </a:pPr>
                      <a:r>
                        <a:rPr lang="es-ES" altLang="en-US"/>
                        <a:t>oculta</a:t>
                      </a:r>
                      <a:endParaRPr lang="es-ES"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Funciones Básicas</a:t>
            </a:r>
            <a:br>
              <a:rPr lang="es-ES" altLang="en-US"/>
            </a:br>
            <a:endParaRPr lang="en-US"/>
          </a:p>
        </p:txBody>
      </p:sp>
      <p:graphicFrame>
        <p:nvGraphicFramePr>
          <p:cNvPr id="4" name="Content Placeholder 3"/>
          <p:cNvGraphicFramePr/>
          <p:nvPr>
            <p:ph idx="1"/>
          </p:nvPr>
        </p:nvGraphicFramePr>
        <p:xfrm>
          <a:off x="838200" y="1825625"/>
          <a:ext cx="10515600" cy="1524000"/>
        </p:xfrm>
        <a:graphic>
          <a:graphicData uri="http://schemas.openxmlformats.org/drawingml/2006/table">
            <a:tbl>
              <a:tblPr firstRow="1" bandRow="1">
                <a:tableStyleId>{5C22544A-7EE6-4342-B048-85BDC9FD1C3A}</a:tableStyleId>
              </a:tblPr>
              <a:tblGrid>
                <a:gridCol w="972820"/>
                <a:gridCol w="6431915"/>
                <a:gridCol w="3110865"/>
              </a:tblGrid>
              <a:tr h="381000">
                <a:tc>
                  <a:txBody>
                    <a:bodyPr/>
                    <a:p>
                      <a:pPr algn="ctr">
                        <a:buNone/>
                      </a:pPr>
                      <a:r>
                        <a:rPr lang="es-ES" altLang="en-US"/>
                        <a:t>Ref #</a:t>
                      </a:r>
                      <a:endParaRPr lang="es-ES" altLang="en-US"/>
                    </a:p>
                  </a:txBody>
                  <a:tcPr/>
                </a:tc>
                <a:tc>
                  <a:txBody>
                    <a:bodyPr/>
                    <a:p>
                      <a:pPr algn="ctr">
                        <a:buNone/>
                      </a:pPr>
                      <a:r>
                        <a:rPr lang="es-ES" altLang="en-US"/>
                        <a:t>Función</a:t>
                      </a:r>
                      <a:endParaRPr lang="es-ES" altLang="en-US"/>
                    </a:p>
                  </a:txBody>
                  <a:tcPr/>
                </a:tc>
                <a:tc>
                  <a:txBody>
                    <a:bodyPr/>
                    <a:p>
                      <a:pPr algn="ctr">
                        <a:buNone/>
                      </a:pPr>
                      <a:r>
                        <a:rPr lang="es-ES" altLang="en-US"/>
                        <a:t>Categoría</a:t>
                      </a:r>
                      <a:endParaRPr lang="es-ES" altLang="en-US"/>
                    </a:p>
                  </a:txBody>
                  <a:tcPr/>
                </a:tc>
              </a:tr>
              <a:tr h="381000">
                <a:tc>
                  <a:txBody>
                    <a:bodyPr/>
                    <a:p>
                      <a:pPr>
                        <a:buNone/>
                      </a:pPr>
                      <a:r>
                        <a:rPr lang="es-ES" altLang="en-US"/>
                        <a:t>R1.8</a:t>
                      </a:r>
                      <a:endParaRPr lang="es-ES" altLang="en-US"/>
                    </a:p>
                  </a:txBody>
                  <a:tcPr/>
                </a:tc>
                <a:tc>
                  <a:txBody>
                    <a:bodyPr/>
                    <a:p>
                      <a:pPr>
                        <a:buNone/>
                      </a:pPr>
                      <a:r>
                        <a:rPr lang="es-ES" altLang="en-US"/>
                        <a:t>Ofrece mecanismo de comunicación entre los procesos y entre los sistemas.</a:t>
                      </a:r>
                      <a:endParaRPr lang="es-ES" altLang="en-US"/>
                    </a:p>
                  </a:txBody>
                  <a:tcPr/>
                </a:tc>
                <a:tc>
                  <a:txBody>
                    <a:bodyPr/>
                    <a:p>
                      <a:pPr>
                        <a:buNone/>
                      </a:pPr>
                      <a:r>
                        <a:rPr lang="es-ES" altLang="en-US"/>
                        <a:t>oculta</a:t>
                      </a:r>
                      <a:endParaRPr lang="es-ES" altLang="en-US"/>
                    </a:p>
                  </a:txBody>
                  <a:tcPr/>
                </a:tc>
              </a:tr>
              <a:tr h="381000">
                <a:tc>
                  <a:txBody>
                    <a:bodyPr/>
                    <a:p>
                      <a:pPr>
                        <a:buNone/>
                      </a:pPr>
                      <a:r>
                        <a:rPr lang="es-ES" altLang="en-US"/>
                        <a:t>R1.9</a:t>
                      </a:r>
                      <a:endParaRPr lang="es-ES" altLang="en-US"/>
                    </a:p>
                  </a:txBody>
                  <a:tcPr/>
                </a:tc>
                <a:tc>
                  <a:txBody>
                    <a:bodyPr/>
                    <a:p>
                      <a:pPr>
                        <a:buNone/>
                      </a:pPr>
                      <a:r>
                        <a:rPr lang="es-ES" altLang="en-US"/>
                        <a:t>Muestra la descripción y el precio del producto registrado.</a:t>
                      </a:r>
                      <a:endParaRPr lang="es-ES" altLang="en-US"/>
                    </a:p>
                  </a:txBody>
                  <a:tcPr/>
                </a:tc>
                <a:tc>
                  <a:txBody>
                    <a:bodyPr/>
                    <a:p>
                      <a:pPr>
                        <a:buNone/>
                      </a:pPr>
                      <a:r>
                        <a:rPr lang="es-ES" altLang="en-US"/>
                        <a:t>evidente</a:t>
                      </a:r>
                      <a:endParaRPr lang="es-ES"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Funciones de Pago</a:t>
            </a:r>
            <a:endParaRPr lang="es-ES" altLang="en-US"/>
          </a:p>
        </p:txBody>
      </p:sp>
      <p:graphicFrame>
        <p:nvGraphicFramePr>
          <p:cNvPr id="4" name="Content Placeholder 3"/>
          <p:cNvGraphicFramePr/>
          <p:nvPr>
            <p:ph idx="1"/>
          </p:nvPr>
        </p:nvGraphicFramePr>
        <p:xfrm>
          <a:off x="838200" y="1825625"/>
          <a:ext cx="10515600" cy="4099560"/>
        </p:xfrm>
        <a:graphic>
          <a:graphicData uri="http://schemas.openxmlformats.org/drawingml/2006/table">
            <a:tbl>
              <a:tblPr firstRow="1" bandRow="1">
                <a:tableStyleId>{5C22544A-7EE6-4342-B048-85BDC9FD1C3A}</a:tableStyleId>
              </a:tblPr>
              <a:tblGrid>
                <a:gridCol w="974725"/>
                <a:gridCol w="6795135"/>
                <a:gridCol w="2745740"/>
              </a:tblGrid>
              <a:tr h="381000">
                <a:tc>
                  <a:txBody>
                    <a:bodyPr/>
                    <a:p>
                      <a:pPr algn="ctr">
                        <a:buNone/>
                      </a:pPr>
                      <a:r>
                        <a:rPr lang="es-ES" altLang="en-US"/>
                        <a:t>Ref #</a:t>
                      </a:r>
                      <a:endParaRPr lang="es-ES" altLang="en-US"/>
                    </a:p>
                  </a:txBody>
                  <a:tcPr/>
                </a:tc>
                <a:tc>
                  <a:txBody>
                    <a:bodyPr/>
                    <a:p>
                      <a:pPr algn="ctr">
                        <a:buNone/>
                      </a:pPr>
                      <a:r>
                        <a:rPr lang="es-ES" altLang="en-US"/>
                        <a:t>Función</a:t>
                      </a:r>
                      <a:endParaRPr lang="es-ES" altLang="en-US"/>
                    </a:p>
                  </a:txBody>
                  <a:tcPr/>
                </a:tc>
                <a:tc>
                  <a:txBody>
                    <a:bodyPr/>
                    <a:p>
                      <a:pPr algn="ctr">
                        <a:buNone/>
                      </a:pPr>
                      <a:r>
                        <a:rPr lang="es-ES" altLang="en-US"/>
                        <a:t>Categoría</a:t>
                      </a:r>
                      <a:endParaRPr lang="es-ES" altLang="en-US"/>
                    </a:p>
                  </a:txBody>
                  <a:tcPr/>
                </a:tc>
              </a:tr>
              <a:tr h="381000">
                <a:tc>
                  <a:txBody>
                    <a:bodyPr/>
                    <a:p>
                      <a:pPr>
                        <a:buNone/>
                      </a:pPr>
                      <a:r>
                        <a:rPr lang="es-ES" altLang="en-US"/>
                        <a:t>R2.1</a:t>
                      </a:r>
                      <a:endParaRPr lang="es-ES" altLang="en-US"/>
                    </a:p>
                  </a:txBody>
                  <a:tcPr/>
                </a:tc>
                <a:tc>
                  <a:txBody>
                    <a:bodyPr/>
                    <a:p>
                      <a:pPr>
                        <a:buNone/>
                      </a:pPr>
                      <a:r>
                        <a:rPr lang="es-ES" altLang="en-US"/>
                        <a:t>Maneja los pagos en efectivo, capturando la cantidad ofrecida y calculando el saldo del deudor</a:t>
                      </a:r>
                      <a:endParaRPr lang="es-ES" altLang="en-US"/>
                    </a:p>
                  </a:txBody>
                  <a:tcPr/>
                </a:tc>
                <a:tc>
                  <a:txBody>
                    <a:bodyPr/>
                    <a:p>
                      <a:pPr>
                        <a:buNone/>
                      </a:pPr>
                      <a:r>
                        <a:rPr lang="es-ES" altLang="en-US"/>
                        <a:t>evidente</a:t>
                      </a:r>
                      <a:endParaRPr lang="es-ES" altLang="en-US"/>
                    </a:p>
                  </a:txBody>
                  <a:tcPr/>
                </a:tc>
              </a:tr>
              <a:tr h="381000">
                <a:tc>
                  <a:txBody>
                    <a:bodyPr/>
                    <a:p>
                      <a:pPr>
                        <a:buNone/>
                      </a:pPr>
                      <a:r>
                        <a:rPr lang="es-ES" altLang="en-US"/>
                        <a:t>R2.2</a:t>
                      </a:r>
                      <a:endParaRPr lang="es-ES" altLang="en-US"/>
                    </a:p>
                  </a:txBody>
                  <a:tcPr/>
                </a:tc>
                <a:tc>
                  <a:txBody>
                    <a:bodyPr/>
                    <a:p>
                      <a:pPr>
                        <a:buNone/>
                      </a:pPr>
                      <a:r>
                        <a:rPr lang="es-ES" altLang="en-US"/>
                        <a:t>Maneja los pagos a crédito, capturando la información crediticia a partir de una lectora de tarjetas o mediante captura manual, y autorizando los pagos con el servicio de autorización (externa) de créditos de la tienda a travñes de una conexión por internet</a:t>
                      </a:r>
                      <a:endParaRPr lang="es-ES" altLang="en-US"/>
                    </a:p>
                  </a:txBody>
                  <a:tcPr/>
                </a:tc>
                <a:tc>
                  <a:txBody>
                    <a:bodyPr/>
                    <a:p>
                      <a:pPr>
                        <a:buNone/>
                      </a:pPr>
                      <a:r>
                        <a:rPr lang="es-ES" altLang="en-US"/>
                        <a:t>evidente</a:t>
                      </a:r>
                      <a:endParaRPr lang="es-ES" altLang="en-US"/>
                    </a:p>
                  </a:txBody>
                  <a:tcPr/>
                </a:tc>
              </a:tr>
              <a:tr h="381000">
                <a:tc>
                  <a:txBody>
                    <a:bodyPr/>
                    <a:p>
                      <a:pPr>
                        <a:buNone/>
                      </a:pPr>
                      <a:r>
                        <a:rPr lang="es-ES" altLang="en-US"/>
                        <a:t>R2.3</a:t>
                      </a:r>
                      <a:endParaRPr lang="es-ES" altLang="en-US"/>
                    </a:p>
                  </a:txBody>
                  <a:tcPr/>
                </a:tc>
                <a:tc>
                  <a:txBody>
                    <a:bodyPr/>
                    <a:p>
                      <a:pPr>
                        <a:buNone/>
                      </a:pPr>
                      <a:r>
                        <a:rPr lang="es-ES" altLang="en-US"/>
                        <a:t>Maneja los pagos con cheque, capturando el rut mediante captura manual, y autorizando los pagos con el servicio de autorización (externa) de cheques de la tienda a través de la conexión por internet</a:t>
                      </a:r>
                      <a:endParaRPr lang="es-ES" altLang="en-US"/>
                    </a:p>
                  </a:txBody>
                  <a:tcPr/>
                </a:tc>
                <a:tc>
                  <a:txBody>
                    <a:bodyPr/>
                    <a:p>
                      <a:pPr>
                        <a:buNone/>
                      </a:pPr>
                      <a:r>
                        <a:rPr lang="es-ES" altLang="en-US"/>
                        <a:t>evidente</a:t>
                      </a:r>
                      <a:endParaRPr lang="es-ES" altLang="en-US"/>
                    </a:p>
                  </a:txBody>
                  <a:tcPr/>
                </a:tc>
              </a:tr>
              <a:tr h="381000">
                <a:tc>
                  <a:txBody>
                    <a:bodyPr/>
                    <a:p>
                      <a:pPr>
                        <a:buNone/>
                      </a:pPr>
                      <a:r>
                        <a:rPr lang="es-ES" altLang="en-US"/>
                        <a:t>R2.4</a:t>
                      </a:r>
                      <a:endParaRPr lang="es-ES" altLang="en-US"/>
                    </a:p>
                  </a:txBody>
                  <a:tcPr/>
                </a:tc>
                <a:tc>
                  <a:txBody>
                    <a:bodyPr/>
                    <a:p>
                      <a:pPr>
                        <a:buNone/>
                      </a:pPr>
                      <a:r>
                        <a:rPr lang="es-ES" altLang="en-US"/>
                        <a:t>Regitstra los pagos en el sistema de cuentas por cobrar, pues el servicio de autorización de crédito debe a la tienda el monyo del pago</a:t>
                      </a:r>
                      <a:endParaRPr lang="es-ES" altLang="en-US"/>
                    </a:p>
                  </a:txBody>
                  <a:tcPr/>
                </a:tc>
                <a:tc>
                  <a:txBody>
                    <a:bodyPr/>
                    <a:p>
                      <a:pPr>
                        <a:buNone/>
                      </a:pPr>
                      <a:r>
                        <a:rPr lang="es-ES" altLang="en-US"/>
                        <a:t>oculta</a:t>
                      </a:r>
                      <a:endParaRPr lang="es-ES"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Atributos del sistema</a:t>
            </a:r>
            <a:endParaRPr lang="es-ES" altLang="en-US"/>
          </a:p>
        </p:txBody>
      </p:sp>
      <p:sp>
        <p:nvSpPr>
          <p:cNvPr id="3" name="Content Placeholder 2"/>
          <p:cNvSpPr>
            <a:spLocks noGrp="1"/>
          </p:cNvSpPr>
          <p:nvPr>
            <p:ph idx="1"/>
          </p:nvPr>
        </p:nvSpPr>
        <p:spPr/>
        <p:txBody>
          <a:bodyPr/>
          <a:p>
            <a:r>
              <a:rPr lang="es-ES" altLang="en-US"/>
              <a:t>Los atributos del sistema son sus características o dimensiones; no son funciones. Por ejemplo:</a:t>
            </a:r>
            <a:endParaRPr lang="es-ES" altLang="en-US"/>
          </a:p>
          <a:p>
            <a:pPr marL="0" indent="0">
              <a:buNone/>
            </a:pPr>
            <a:endParaRPr lang="es-ES" altLang="en-US"/>
          </a:p>
          <a:p>
            <a:pPr marL="0" indent="0">
              <a:buNone/>
            </a:pPr>
            <a:r>
              <a:rPr lang="es-ES" altLang="en-US"/>
              <a:t>Facilidad de uso, tolerancia a fallas, tiempo de respuesta, metáfora de interfaz, costo al detalle, plataformas.</a:t>
            </a:r>
            <a:endParaRPr lang="es-ES" altLang="en-US"/>
          </a:p>
          <a:p>
            <a:pPr marL="0" indent="0">
              <a:buNone/>
            </a:pPr>
            <a:endParaRPr lang="es-ES" altLang="en-US"/>
          </a:p>
          <a:p>
            <a:r>
              <a:rPr lang="es-ES" altLang="en-US"/>
              <a:t>Los atributos del sistema pueden abaracar todas las funciones (por ejemplo, la plataforma del sistema operativo) o ser especifícos de una funición o grupo de funciones.</a:t>
            </a:r>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Atributos del sistema</a:t>
            </a:r>
            <a:br>
              <a:rPr lang="es-ES" altLang="en-US"/>
            </a:br>
            <a:endParaRPr lang="en-US"/>
          </a:p>
        </p:txBody>
      </p:sp>
      <p:sp>
        <p:nvSpPr>
          <p:cNvPr id="3" name="Content Placeholder 2"/>
          <p:cNvSpPr>
            <a:spLocks noGrp="1"/>
          </p:cNvSpPr>
          <p:nvPr>
            <p:ph idx="1"/>
          </p:nvPr>
        </p:nvSpPr>
        <p:spPr/>
        <p:txBody>
          <a:bodyPr/>
          <a:p>
            <a:pPr marL="0" indent="0">
              <a:buNone/>
            </a:pPr>
            <a:r>
              <a:rPr lang="es-ES" altLang="en-US"/>
              <a:t>Los atributos tienen un posible conjunto de detalles de atributos, los cuales tienden a ser valores discretos, confusos o simbólicos; por ejemplo:</a:t>
            </a:r>
            <a:endParaRPr lang="es-ES" altLang="en-US"/>
          </a:p>
          <a:p>
            <a:pPr marL="0" indent="0">
              <a:buNone/>
            </a:pPr>
            <a:r>
              <a:rPr lang="es-ES" altLang="en-US"/>
              <a:t>	tiempo de respuesta= (psicológicamente correcto)</a:t>
            </a:r>
            <a:endParaRPr lang="es-ES" altLang="en-US"/>
          </a:p>
          <a:p>
            <a:pPr marL="0" indent="0">
              <a:buNone/>
            </a:pPr>
            <a:r>
              <a:rPr lang="es-ES" altLang="en-US"/>
              <a:t>	metáfora de interfaz=(gráfico, colorido, basado en formas)</a:t>
            </a:r>
            <a:endParaRPr lang="es-ES" altLang="en-US"/>
          </a:p>
          <a:p>
            <a:pPr marL="0" indent="0">
              <a:buNone/>
            </a:pPr>
            <a:r>
              <a:rPr lang="es-ES" altLang="en-US"/>
              <a:t>Algunos atributos del sistema también pueden tener restricciones de frontera del atributo, que son condiciones obligatorias de frontera, generalmente en un rango número de valores de un atributo; por ejemplo:</a:t>
            </a:r>
            <a:endParaRPr lang="es-ES" altLang="en-US"/>
          </a:p>
          <a:p>
            <a:pPr marL="0" indent="0">
              <a:buNone/>
            </a:pPr>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Atributos del sistema</a:t>
            </a:r>
            <a:endParaRPr lang="en-US"/>
          </a:p>
        </p:txBody>
      </p:sp>
      <p:graphicFrame>
        <p:nvGraphicFramePr>
          <p:cNvPr id="4" name="Content Placeholder 3"/>
          <p:cNvGraphicFramePr/>
          <p:nvPr>
            <p:ph idx="1"/>
          </p:nvPr>
        </p:nvGraphicFramePr>
        <p:xfrm>
          <a:off x="838200" y="1825625"/>
          <a:ext cx="10515600" cy="1905000"/>
        </p:xfrm>
        <a:graphic>
          <a:graphicData uri="http://schemas.openxmlformats.org/drawingml/2006/table">
            <a:tbl>
              <a:tblPr firstRow="1" bandRow="1">
                <a:tableStyleId>{5C22544A-7EE6-4342-B048-85BDC9FD1C3A}</a:tableStyleId>
              </a:tblPr>
              <a:tblGrid>
                <a:gridCol w="3067685"/>
                <a:gridCol w="7447915"/>
              </a:tblGrid>
              <a:tr h="381000">
                <a:tc>
                  <a:txBody>
                    <a:bodyPr/>
                    <a:p>
                      <a:pPr algn="ctr">
                        <a:buNone/>
                      </a:pPr>
                      <a:r>
                        <a:rPr lang="es-ES" altLang="en-US"/>
                        <a:t>Atributo</a:t>
                      </a:r>
                      <a:endParaRPr lang="es-ES" altLang="en-US"/>
                    </a:p>
                  </a:txBody>
                  <a:tcPr/>
                </a:tc>
                <a:tc>
                  <a:txBody>
                    <a:bodyPr/>
                    <a:p>
                      <a:pPr algn="ctr">
                        <a:buNone/>
                      </a:pPr>
                      <a:r>
                        <a:rPr lang="es-ES" altLang="en-US"/>
                        <a:t>Detalles y restricciones de frontera</a:t>
                      </a:r>
                      <a:endParaRPr lang="es-ES" altLang="en-US"/>
                    </a:p>
                  </a:txBody>
                  <a:tcPr/>
                </a:tc>
              </a:tr>
              <a:tr h="381000">
                <a:tc>
                  <a:txBody>
                    <a:bodyPr/>
                    <a:p>
                      <a:pPr>
                        <a:buNone/>
                      </a:pPr>
                      <a:r>
                        <a:rPr lang="es-ES" altLang="en-US"/>
                        <a:t>tiempo de respuesta</a:t>
                      </a:r>
                      <a:endParaRPr lang="es-ES" altLang="en-US"/>
                    </a:p>
                  </a:txBody>
                  <a:tcPr/>
                </a:tc>
                <a:tc>
                  <a:txBody>
                    <a:bodyPr/>
                    <a:p>
                      <a:pPr>
                        <a:buNone/>
                      </a:pPr>
                      <a:r>
                        <a:rPr lang="es-ES" altLang="en-US"/>
                        <a:t>(restricción de frontera) Cuando se registre un proceso vendido, la descripción y el precio aparecerán en cinco segundos.</a:t>
                      </a:r>
                      <a:endParaRPr lang="es-ES" altLang="en-US"/>
                    </a:p>
                  </a:txBody>
                  <a:tcPr/>
                </a:tc>
              </a:tr>
              <a:tr h="381000">
                <a:tc>
                  <a:txBody>
                    <a:bodyPr/>
                    <a:p>
                      <a:pPr>
                        <a:buNone/>
                      </a:pPr>
                      <a:r>
                        <a:rPr lang="es-ES" altLang="en-US"/>
                        <a:t>metáfora de interfaz</a:t>
                      </a:r>
                      <a:endParaRPr lang="es-ES" altLang="en-US"/>
                    </a:p>
                  </a:txBody>
                  <a:tcPr/>
                </a:tc>
                <a:tc>
                  <a:txBody>
                    <a:bodyPr/>
                    <a:p>
                      <a:pPr>
                        <a:buNone/>
                      </a:pPr>
                      <a:r>
                        <a:rPr lang="es-ES" altLang="en-US"/>
                        <a:t>(detalle) Ventanas orientadas a la metáfora de una forma y cuadros de diálogo.</a:t>
                      </a:r>
                      <a:endParaRPr lang="es-ES" altLang="en-US"/>
                    </a:p>
                    <a:p>
                      <a:pPr>
                        <a:buNone/>
                      </a:pPr>
                      <a:r>
                        <a:rPr lang="es-ES" altLang="en-US"/>
                        <a:t>(detalle) maximiza una navegación fácil con teclado u no con apuntadores.</a:t>
                      </a:r>
                      <a:endParaRPr lang="es-ES" altLang="en-US"/>
                    </a:p>
                  </a:txBody>
                  <a:tcPr/>
                </a:tc>
              </a:tr>
              <a:tr h="381000">
                <a:tc>
                  <a:txBody>
                    <a:bodyPr/>
                    <a:p>
                      <a:pPr>
                        <a:buNone/>
                      </a:pPr>
                      <a:r>
                        <a:rPr lang="es-ES" altLang="en-US"/>
                        <a:t>tolerancia a fallas</a:t>
                      </a:r>
                      <a:endParaRPr lang="es-ES" altLang="en-US"/>
                    </a:p>
                  </a:txBody>
                  <a:tcPr/>
                </a:tc>
                <a:tc>
                  <a:txBody>
                    <a:bodyPr/>
                    <a:p>
                      <a:pPr>
                        <a:buNone/>
                      </a:pPr>
                      <a:r>
                        <a:rPr lang="es-ES" altLang="en-US"/>
                        <a:t>(restricción de frontera) debe registrar los pagos a crédito autorizados que se hagan a las cuentas por cobrar en un plazo de 24 horas, aún cuando se produzca fallas de energía o del equipo.</a:t>
                      </a:r>
                      <a:endParaRPr lang="es-ES" altLang="en-US"/>
                    </a:p>
                  </a:txBody>
                  <a:tcPr/>
                </a:tc>
              </a:tr>
              <a:tr h="381000">
                <a:tc>
                  <a:txBody>
                    <a:bodyPr/>
                    <a:p>
                      <a:pPr>
                        <a:buNone/>
                      </a:pPr>
                      <a:r>
                        <a:rPr lang="es-ES" altLang="en-US"/>
                        <a:t>plataforma del sistema operativo</a:t>
                      </a:r>
                      <a:endParaRPr lang="es-ES" altLang="en-US"/>
                    </a:p>
                  </a:txBody>
                  <a:tcPr/>
                </a:tc>
                <a:tc>
                  <a:txBody>
                    <a:bodyPr/>
                    <a:p>
                      <a:pPr>
                        <a:buNone/>
                      </a:pPr>
                      <a:r>
                        <a:rPr lang="es-ES" altLang="en-US"/>
                        <a:t>(detalle) Microsoft Windows 11 y Linux Mint</a:t>
                      </a:r>
                      <a:endParaRPr lang="es-ES"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Atributos del sistema en las especificaciones de funciones</a:t>
            </a:r>
            <a:endParaRPr lang="es-ES" altLang="en-US"/>
          </a:p>
        </p:txBody>
      </p:sp>
      <p:sp>
        <p:nvSpPr>
          <p:cNvPr id="3" name="Content Placeholder 2"/>
          <p:cNvSpPr>
            <a:spLocks noGrp="1"/>
          </p:cNvSpPr>
          <p:nvPr>
            <p:ph idx="1"/>
          </p:nvPr>
        </p:nvSpPr>
        <p:spPr/>
        <p:txBody>
          <a:bodyPr/>
          <a:p>
            <a:pPr marL="0" indent="0">
              <a:buNone/>
            </a:pPr>
            <a:r>
              <a:rPr lang="es-ES" altLang="en-US"/>
              <a:t>Conviene describir todos los atributos del sistema que se relacionen claramente con las funciones dentro de la lista en que se especifican estas últimas. Además, los detalles de los atributos y las restricciones de frontera pueden catalogarse como obligatorios u opcionales.</a:t>
            </a:r>
            <a:endParaRPr lang="es-E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9475</Words>
  <Application>WPS Presentation</Application>
  <PresentationFormat>Widescreen</PresentationFormat>
  <Paragraphs>387</Paragraphs>
  <Slides>19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Arial</vt:lpstr>
      <vt:lpstr>SimSun</vt:lpstr>
      <vt:lpstr>Wingdings</vt:lpstr>
      <vt:lpstr>Calibri Light</vt:lpstr>
      <vt:lpstr>Calibri</vt:lpstr>
      <vt:lpstr>Microsoft YaHei</vt:lpstr>
      <vt:lpstr>Arial Unicode MS</vt:lpstr>
      <vt:lpstr>Office Theme</vt:lpstr>
      <vt:lpstr>Paint.Picture</vt:lpstr>
      <vt:lpstr>Clase 3</vt:lpstr>
      <vt:lpstr>Categorias de las funciones</vt:lpstr>
      <vt:lpstr>Funciones Básicas</vt:lpstr>
      <vt:lpstr>Funciones Básicas </vt:lpstr>
      <vt:lpstr>Funciones de Pago</vt:lpstr>
      <vt:lpstr>Atributos del sistema</vt:lpstr>
      <vt:lpstr>Atributos del sistema </vt:lpstr>
      <vt:lpstr>Atributos del sistema</vt:lpstr>
      <vt:lpstr>Atributos del sistema en las especificaciones de funciones</vt:lpstr>
      <vt:lpstr>Atributos del sistema en las especificaciones de funciones </vt:lpstr>
      <vt:lpstr>Otros artefactos en la fase de requerimientos</vt:lpstr>
      <vt:lpstr>Otros artefactos en la fase de requerimientos</vt:lpstr>
      <vt:lpstr>Casos de Uso</vt:lpstr>
      <vt:lpstr>Ejemplo: comprar productos</vt:lpstr>
      <vt:lpstr>PowerPoint 演示文稿</vt:lpstr>
      <vt:lpstr>PowerPoint 演示文稿</vt:lpstr>
      <vt:lpstr>PowerPoint 演示文稿</vt:lpstr>
      <vt:lpstr>Curso normal de los eventos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3</dc:title>
  <dc:creator>clgut</dc:creator>
  <cp:lastModifiedBy>clgut</cp:lastModifiedBy>
  <cp:revision>27</cp:revision>
  <dcterms:created xsi:type="dcterms:W3CDTF">2022-10-12T14:54:00Z</dcterms:created>
  <dcterms:modified xsi:type="dcterms:W3CDTF">2022-10-14T19:59:48Z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0DC290D0357D4FA893B411D854C6FEB8</vt:lpwstr>
  </property>
  <property fmtid="{D5CDD505-2E9C-101B-9397-08002B2CF9AE}" pid="3" name="KSOProductBuildVer">
    <vt:lpwstr>1033-11.2.0.11341</vt:lpwstr>
  </property>
</Properties>
</file>