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137" d="100"/>
          <a:sy n="137" d="100"/>
        </p:scale>
        <p:origin x="100" y="5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2019-04-24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2019-04-24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2019-04-24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2019-04-24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2019-04-24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2019-04-24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2019-04-24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2019-04-24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2019-04-24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2019-04-24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2019-04-24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2019-04-24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xplorer.mydashwallet.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ashpay/dips/blob/master/dip-0003.md#selecting-quoru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obs@DeltaEngine.net" TargetMode="External"/><Relationship Id="rId2" Type="http://schemas.openxmlformats.org/officeDocument/2006/relationships/hyperlink" Target="https://github.com/BenjaminNitschke/BitcoinMeetupHannover" TargetMode="External"/><Relationship Id="rId1" Type="http://schemas.openxmlformats.org/officeDocument/2006/relationships/slideLayout" Target="../slideLayouts/slideLayout2.xml"/><Relationship Id="rId4" Type="http://schemas.openxmlformats.org/officeDocument/2006/relationships/hyperlink" Target="https://www.linkedin.com/jobs/cap/view/1207918629/"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eprint.iacr.org/2014/76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reaking-bitcoin.com/slides/SPVSecurity.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print.iacr.org/2014/76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951F-3AC7-447E-8AB0-2B3696D9FFDD}"/>
              </a:ext>
            </a:extLst>
          </p:cNvPr>
          <p:cNvSpPr>
            <a:spLocks noGrp="1"/>
          </p:cNvSpPr>
          <p:nvPr>
            <p:ph type="ctrTitle"/>
          </p:nvPr>
        </p:nvSpPr>
        <p:spPr/>
        <p:txBody>
          <a:bodyPr/>
          <a:lstStyle/>
          <a:p>
            <a:r>
              <a:rPr lang="en-US" dirty="0"/>
              <a:t>Understanding Quorums</a:t>
            </a:r>
          </a:p>
        </p:txBody>
      </p:sp>
      <p:sp>
        <p:nvSpPr>
          <p:cNvPr id="3" name="Subtitle 2">
            <a:extLst>
              <a:ext uri="{FF2B5EF4-FFF2-40B4-BE49-F238E27FC236}">
                <a16:creationId xmlns:a16="http://schemas.microsoft.com/office/drawing/2014/main" id="{20F230DD-40D2-4881-8C97-B36F39906A08}"/>
              </a:ext>
            </a:extLst>
          </p:cNvPr>
          <p:cNvSpPr>
            <a:spLocks noGrp="1"/>
          </p:cNvSpPr>
          <p:nvPr>
            <p:ph type="subTitle" idx="1"/>
          </p:nvPr>
        </p:nvSpPr>
        <p:spPr/>
        <p:txBody>
          <a:bodyPr/>
          <a:lstStyle/>
          <a:p>
            <a:r>
              <a:rPr lang="en-US" dirty="0"/>
              <a:t>Hannover Bitcoin Meetup</a:t>
            </a:r>
            <a:br>
              <a:rPr lang="en-US" dirty="0"/>
            </a:br>
            <a:r>
              <a:rPr lang="en-US" dirty="0"/>
              <a:t>2019-04-24</a:t>
            </a:r>
          </a:p>
        </p:txBody>
      </p:sp>
    </p:spTree>
    <p:extLst>
      <p:ext uri="{BB962C8B-B14F-4D97-AF65-F5344CB8AC3E}">
        <p14:creationId xmlns:p14="http://schemas.microsoft.com/office/powerpoint/2010/main" val="3628309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40B2-EE49-437D-8D0E-EAF848C4F98D}"/>
              </a:ext>
            </a:extLst>
          </p:cNvPr>
          <p:cNvSpPr>
            <a:spLocks noGrp="1"/>
          </p:cNvSpPr>
          <p:nvPr>
            <p:ph type="title"/>
          </p:nvPr>
        </p:nvSpPr>
        <p:spPr/>
        <p:txBody>
          <a:bodyPr/>
          <a:lstStyle/>
          <a:p>
            <a:r>
              <a:rPr lang="en-US" dirty="0"/>
              <a:t>What are Quorums? </a:t>
            </a:r>
          </a:p>
        </p:txBody>
      </p:sp>
      <p:sp>
        <p:nvSpPr>
          <p:cNvPr id="3" name="Content Placeholder 2">
            <a:extLst>
              <a:ext uri="{FF2B5EF4-FFF2-40B4-BE49-F238E27FC236}">
                <a16:creationId xmlns:a16="http://schemas.microsoft.com/office/drawing/2014/main" id="{72B43681-9731-422F-AF9E-D8CB92FBF115}"/>
              </a:ext>
            </a:extLst>
          </p:cNvPr>
          <p:cNvSpPr>
            <a:spLocks noGrp="1"/>
          </p:cNvSpPr>
          <p:nvPr>
            <p:ph idx="1"/>
          </p:nvPr>
        </p:nvSpPr>
        <p:spPr>
          <a:xfrm>
            <a:off x="1024128" y="2286000"/>
            <a:ext cx="9823348" cy="4023360"/>
          </a:xfrm>
        </p:spPr>
        <p:txBody>
          <a:bodyPr>
            <a:normAutofit fontScale="92500" lnSpcReduction="20000"/>
          </a:bodyPr>
          <a:lstStyle/>
          <a:p>
            <a:r>
              <a:rPr lang="en-US" dirty="0"/>
              <a:t>A quorum is a collection of entities that are able to vote on something. Every member is generally allowed to vote only once. </a:t>
            </a:r>
            <a:r>
              <a:rPr lang="en-US" b="1" dirty="0"/>
              <a:t>If &gt;= 51% vote for the same thing, majority is reached</a:t>
            </a:r>
            <a:r>
              <a:rPr lang="en-US" dirty="0"/>
              <a:t>. Something either got the majority of votes or not, there should be nothing in between.</a:t>
            </a:r>
          </a:p>
          <a:p>
            <a:r>
              <a:rPr lang="en-US" dirty="0"/>
              <a:t>This is useful if the likelihood of disagreement is too high, which for example is the case when it comes to propagation of transactions and handling of conflicts if they arise. Bitcoin introduced a policy to handle this, which is the </a:t>
            </a:r>
            <a:r>
              <a:rPr lang="en-US" b="1" dirty="0"/>
              <a:t>first-seen policy</a:t>
            </a:r>
            <a:r>
              <a:rPr lang="en-US" dirty="0"/>
              <a:t>. Dash inherited this policy. It basically means that if a conflict arises (e.g. a double spending transaction) the first seen transaction is the only one a node should accept and propagate while ignoring all others.</a:t>
            </a:r>
          </a:p>
          <a:p>
            <a:r>
              <a:rPr lang="en-US" dirty="0"/>
              <a:t>This removes all ambiguity on a single node, including miners. It also reduces ambiguity on the whole network, as it also means that a transaction that is well propagated can’t be replaced by a conflicting one. If however, a transaction is not well propagated yet, two competing transactions will start to race in the network, resulting in one part of the network seeing one of the transactions first, and the other part of the network seeing the other transaction first. In the end, it’ll be impossible to tell which of both transactions is going to be mined and confirmed on-chain. This is because a single node can not know what the other nodes have seen first.</a:t>
            </a:r>
          </a:p>
        </p:txBody>
      </p:sp>
    </p:spTree>
    <p:extLst>
      <p:ext uri="{BB962C8B-B14F-4D97-AF65-F5344CB8AC3E}">
        <p14:creationId xmlns:p14="http://schemas.microsoft.com/office/powerpoint/2010/main" val="42191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70AF-0C20-46C8-9A4A-FFFE7794EFC0}"/>
              </a:ext>
            </a:extLst>
          </p:cNvPr>
          <p:cNvSpPr>
            <a:spLocks noGrp="1"/>
          </p:cNvSpPr>
          <p:nvPr>
            <p:ph type="title"/>
          </p:nvPr>
        </p:nvSpPr>
        <p:spPr/>
        <p:txBody>
          <a:bodyPr/>
          <a:lstStyle/>
          <a:p>
            <a:r>
              <a:rPr lang="en-US" dirty="0" err="1"/>
              <a:t>InstantSend</a:t>
            </a:r>
            <a:r>
              <a:rPr lang="en-US" dirty="0"/>
              <a:t> solved this 4 years ago</a:t>
            </a:r>
          </a:p>
        </p:txBody>
      </p:sp>
      <p:sp>
        <p:nvSpPr>
          <p:cNvPr id="3" name="Content Placeholder 2">
            <a:extLst>
              <a:ext uri="{FF2B5EF4-FFF2-40B4-BE49-F238E27FC236}">
                <a16:creationId xmlns:a16="http://schemas.microsoft.com/office/drawing/2014/main" id="{97EAA33E-AE45-43AA-952C-6ADB74FBB461}"/>
              </a:ext>
            </a:extLst>
          </p:cNvPr>
          <p:cNvSpPr>
            <a:spLocks noGrp="1"/>
          </p:cNvSpPr>
          <p:nvPr>
            <p:ph idx="1"/>
          </p:nvPr>
        </p:nvSpPr>
        <p:spPr/>
        <p:txBody>
          <a:bodyPr/>
          <a:lstStyle/>
          <a:p>
            <a:r>
              <a:rPr lang="en-US" dirty="0"/>
              <a:t>Dash has already solved this problem thanks to </a:t>
            </a:r>
            <a:r>
              <a:rPr lang="en-US" dirty="0" err="1"/>
              <a:t>InstantSend</a:t>
            </a:r>
            <a:r>
              <a:rPr lang="en-US" dirty="0"/>
              <a:t> back in 2015. </a:t>
            </a:r>
            <a:r>
              <a:rPr lang="en-US" dirty="0" err="1"/>
              <a:t>InstantSend</a:t>
            </a:r>
            <a:r>
              <a:rPr lang="en-US" dirty="0"/>
              <a:t> is the first time we used quorums to solve such ambiguity in the network. It works by choosing a new quorum of 10 </a:t>
            </a:r>
            <a:r>
              <a:rPr lang="en-US" dirty="0" err="1"/>
              <a:t>masternodes</a:t>
            </a:r>
            <a:r>
              <a:rPr lang="en-US" dirty="0"/>
              <a:t> per transaction input and letting every member sign and propagate a vote for it. If 6 out of these 10 do this, we can be pretty sure that the majority of the network has also seen this transaction first. If this is the case, a node can safely reject all other transactions conflicting with that one, even if they were locally seen first. If some race had happened between two conflicting transactions, only one of both would have been able to reach more than the other one.</a:t>
            </a:r>
          </a:p>
        </p:txBody>
      </p:sp>
    </p:spTree>
    <p:extLst>
      <p:ext uri="{BB962C8B-B14F-4D97-AF65-F5344CB8AC3E}">
        <p14:creationId xmlns:p14="http://schemas.microsoft.com/office/powerpoint/2010/main" val="388504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70AF-0C20-46C8-9A4A-FFFE7794EFC0}"/>
              </a:ext>
            </a:extLst>
          </p:cNvPr>
          <p:cNvSpPr>
            <a:spLocks noGrp="1"/>
          </p:cNvSpPr>
          <p:nvPr>
            <p:ph type="title"/>
          </p:nvPr>
        </p:nvSpPr>
        <p:spPr/>
        <p:txBody>
          <a:bodyPr/>
          <a:lstStyle/>
          <a:p>
            <a:r>
              <a:rPr lang="en-US" dirty="0" err="1"/>
              <a:t>DASh</a:t>
            </a:r>
            <a:r>
              <a:rPr lang="en-US" dirty="0"/>
              <a:t> 0.13 DIP3 adds Special Transactions</a:t>
            </a:r>
          </a:p>
        </p:txBody>
      </p:sp>
      <p:sp>
        <p:nvSpPr>
          <p:cNvPr id="3" name="Content Placeholder 2">
            <a:extLst>
              <a:ext uri="{FF2B5EF4-FFF2-40B4-BE49-F238E27FC236}">
                <a16:creationId xmlns:a16="http://schemas.microsoft.com/office/drawing/2014/main" id="{97EAA33E-AE45-43AA-952C-6ADB74FBB461}"/>
              </a:ext>
            </a:extLst>
          </p:cNvPr>
          <p:cNvSpPr>
            <a:spLocks noGrp="1"/>
          </p:cNvSpPr>
          <p:nvPr>
            <p:ph idx="1"/>
          </p:nvPr>
        </p:nvSpPr>
        <p:spPr>
          <a:xfrm>
            <a:off x="1024128" y="2042315"/>
            <a:ext cx="4188416" cy="4400259"/>
          </a:xfrm>
        </p:spPr>
        <p:txBody>
          <a:bodyPr>
            <a:normAutofit lnSpcReduction="10000"/>
          </a:bodyPr>
          <a:lstStyle/>
          <a:p>
            <a:r>
              <a:rPr lang="en-US" dirty="0"/>
              <a:t>Took a long time, but with the Dash 0.13 release in March and Activation Early April 2019, DIP3 Special Transactions are now live and Quorums can be used, already used for:</a:t>
            </a:r>
            <a:br>
              <a:rPr lang="en-US" dirty="0"/>
            </a:br>
            <a:r>
              <a:rPr lang="en-US" dirty="0"/>
              <a:t>- </a:t>
            </a:r>
            <a:r>
              <a:rPr lang="en-US" dirty="0" err="1"/>
              <a:t>Masternode</a:t>
            </a:r>
            <a:r>
              <a:rPr lang="en-US" dirty="0"/>
              <a:t> registrations</a:t>
            </a:r>
            <a:br>
              <a:rPr lang="en-US" dirty="0"/>
            </a:br>
            <a:r>
              <a:rPr lang="en-US" dirty="0"/>
              <a:t>- </a:t>
            </a:r>
            <a:r>
              <a:rPr lang="en-US" dirty="0" err="1"/>
              <a:t>Masternode</a:t>
            </a:r>
            <a:r>
              <a:rPr lang="en-US" dirty="0"/>
              <a:t> lists, syncs, etc.</a:t>
            </a:r>
            <a:br>
              <a:rPr lang="en-US" dirty="0"/>
            </a:br>
            <a:r>
              <a:rPr lang="en-US" dirty="0"/>
              <a:t>- </a:t>
            </a:r>
            <a:r>
              <a:rPr lang="en-US" dirty="0" err="1"/>
              <a:t>InstantSend</a:t>
            </a:r>
            <a:br>
              <a:rPr lang="en-US" dirty="0"/>
            </a:br>
            <a:r>
              <a:rPr lang="en-US" dirty="0"/>
              <a:t>- LLMQ </a:t>
            </a:r>
            <a:r>
              <a:rPr lang="en-US" dirty="0" err="1"/>
              <a:t>ChainLocks</a:t>
            </a:r>
            <a:r>
              <a:rPr lang="en-US" dirty="0"/>
              <a:t> (0.14 </a:t>
            </a:r>
            <a:r>
              <a:rPr lang="en-US" dirty="0" err="1"/>
              <a:t>testnet</a:t>
            </a:r>
            <a:r>
              <a:rPr lang="en-US" dirty="0"/>
              <a:t>)</a:t>
            </a:r>
            <a:br>
              <a:rPr lang="en-US" dirty="0"/>
            </a:br>
            <a:r>
              <a:rPr lang="en-US" dirty="0"/>
              <a:t>- LLMQ </a:t>
            </a:r>
            <a:r>
              <a:rPr lang="en-US" dirty="0" err="1"/>
              <a:t>InstantSend</a:t>
            </a:r>
            <a:r>
              <a:rPr lang="en-US" dirty="0"/>
              <a:t> chaining (0.14 </a:t>
            </a:r>
            <a:r>
              <a:rPr lang="en-US" dirty="0" err="1"/>
              <a:t>testnet</a:t>
            </a:r>
            <a:r>
              <a:rPr lang="en-US" dirty="0"/>
              <a:t>)</a:t>
            </a:r>
          </a:p>
          <a:p>
            <a:r>
              <a:rPr lang="en-US" dirty="0"/>
              <a:t>Some of these can be seen with our explorer (and </a:t>
            </a:r>
            <a:r>
              <a:rPr lang="en-US" dirty="0" err="1"/>
              <a:t>testnet</a:t>
            </a:r>
            <a:r>
              <a:rPr lang="en-US" dirty="0"/>
              <a:t> explorer):</a:t>
            </a:r>
            <a:br>
              <a:rPr lang="en-US" dirty="0"/>
            </a:br>
            <a:r>
              <a:rPr lang="en-US" dirty="0">
                <a:hlinkClick r:id="rId2"/>
              </a:rPr>
              <a:t>https://explorer.MyDashWallet.org</a:t>
            </a:r>
            <a:endParaRPr lang="en-US" dirty="0"/>
          </a:p>
          <a:p>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7287159-8FF9-4316-8ACE-BAF474B5C06A}"/>
              </a:ext>
            </a:extLst>
          </p:cNvPr>
          <p:cNvPicPr>
            <a:picLocks noChangeAspect="1"/>
          </p:cNvPicPr>
          <p:nvPr/>
        </p:nvPicPr>
        <p:blipFill>
          <a:blip r:embed="rId3"/>
          <a:stretch>
            <a:fillRect/>
          </a:stretch>
        </p:blipFill>
        <p:spPr>
          <a:xfrm>
            <a:off x="5296093" y="1833905"/>
            <a:ext cx="6439340" cy="4903157"/>
          </a:xfrm>
          <a:prstGeom prst="rect">
            <a:avLst/>
          </a:prstGeom>
        </p:spPr>
      </p:pic>
    </p:spTree>
    <p:extLst>
      <p:ext uri="{BB962C8B-B14F-4D97-AF65-F5344CB8AC3E}">
        <p14:creationId xmlns:p14="http://schemas.microsoft.com/office/powerpoint/2010/main" val="336114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E738-F628-4B6C-B1A8-4157877A7081}"/>
              </a:ext>
            </a:extLst>
          </p:cNvPr>
          <p:cNvSpPr>
            <a:spLocks noGrp="1"/>
          </p:cNvSpPr>
          <p:nvPr>
            <p:ph type="title"/>
          </p:nvPr>
        </p:nvSpPr>
        <p:spPr/>
        <p:txBody>
          <a:bodyPr/>
          <a:lstStyle/>
          <a:p>
            <a:r>
              <a:rPr lang="en-US" dirty="0"/>
              <a:t>The basis for better SPV Clients can be found in DIP3 Special Transactions</a:t>
            </a:r>
          </a:p>
        </p:txBody>
      </p:sp>
      <p:sp>
        <p:nvSpPr>
          <p:cNvPr id="3" name="Content Placeholder 2">
            <a:extLst>
              <a:ext uri="{FF2B5EF4-FFF2-40B4-BE49-F238E27FC236}">
                <a16:creationId xmlns:a16="http://schemas.microsoft.com/office/drawing/2014/main" id="{E0C2CD49-A78C-4711-B37C-BD3223DC257E}"/>
              </a:ext>
            </a:extLst>
          </p:cNvPr>
          <p:cNvSpPr>
            <a:spLocks noGrp="1"/>
          </p:cNvSpPr>
          <p:nvPr>
            <p:ph idx="1"/>
          </p:nvPr>
        </p:nvSpPr>
        <p:spPr/>
        <p:txBody>
          <a:bodyPr>
            <a:normAutofit fontScale="85000" lnSpcReduction="20000"/>
          </a:bodyPr>
          <a:lstStyle/>
          <a:p>
            <a:r>
              <a:rPr lang="en-US" dirty="0"/>
              <a:t>DIP3 provides on-chain consensus for </a:t>
            </a:r>
            <a:r>
              <a:rPr lang="en-US" dirty="0" err="1"/>
              <a:t>masternode</a:t>
            </a:r>
            <a:r>
              <a:rPr lang="en-US" dirty="0"/>
              <a:t> lists that in turn allow for deterministic quorum derivation and service scoring of </a:t>
            </a:r>
            <a:r>
              <a:rPr lang="en-US" dirty="0" err="1"/>
              <a:t>masternode</a:t>
            </a:r>
            <a:r>
              <a:rPr lang="en-US" dirty="0"/>
              <a:t> rewards in Dash.</a:t>
            </a:r>
          </a:p>
          <a:p>
            <a:r>
              <a:rPr lang="en-US" dirty="0"/>
              <a:t>[…]</a:t>
            </a:r>
            <a:br>
              <a:rPr lang="en-US" dirty="0"/>
            </a:br>
            <a:r>
              <a:rPr lang="en-US" dirty="0"/>
              <a:t>When quorums were used, for example in </a:t>
            </a:r>
            <a:r>
              <a:rPr lang="en-US" dirty="0" err="1"/>
              <a:t>InstantSend</a:t>
            </a:r>
            <a:r>
              <a:rPr lang="en-US" dirty="0"/>
              <a:t>, nodes would sometimes calculate a different quorum set for an </a:t>
            </a:r>
            <a:r>
              <a:rPr lang="en-US" dirty="0" err="1"/>
              <a:t>InstantSend</a:t>
            </a:r>
            <a:r>
              <a:rPr lang="en-US" dirty="0"/>
              <a:t> lock resulting in partially failed locks. This was mostly non-problematic due to the size of the quorum and the quorum selection algorithm, but could still potentially result in individual nodes forking away from the network. </a:t>
            </a:r>
          </a:p>
          <a:p>
            <a:r>
              <a:rPr lang="en-US" dirty="0"/>
              <a:t>The previous system also made certain desirable features infeasible. The integration of a service score was near impossible without a certain consensus. A hardened </a:t>
            </a:r>
            <a:r>
              <a:rPr lang="en-US" dirty="0" err="1"/>
              <a:t>masternode</a:t>
            </a:r>
            <a:r>
              <a:rPr lang="en-US" dirty="0"/>
              <a:t> list also expands on possible system capabilities.</a:t>
            </a:r>
          </a:p>
          <a:p>
            <a:r>
              <a:rPr lang="en-US" dirty="0"/>
              <a:t>In the new system, the </a:t>
            </a:r>
            <a:r>
              <a:rPr lang="en-US" dirty="0" err="1"/>
              <a:t>masternode</a:t>
            </a:r>
            <a:r>
              <a:rPr lang="en-US" dirty="0"/>
              <a:t> list is derived entirely from information found on-chain. New </a:t>
            </a:r>
            <a:r>
              <a:rPr lang="en-US" dirty="0" err="1"/>
              <a:t>masternodes</a:t>
            </a:r>
            <a:r>
              <a:rPr lang="en-US" dirty="0"/>
              <a:t> are added by new special transactions called Provider Registration Transactions (abbreviated as </a:t>
            </a:r>
            <a:r>
              <a:rPr lang="en-US" dirty="0" err="1"/>
              <a:t>ProRegTx</a:t>
            </a:r>
            <a:r>
              <a:rPr lang="en-US" dirty="0"/>
              <a:t>). They are only removed by spending the collateral.</a:t>
            </a:r>
            <a:br>
              <a:rPr lang="en-US" dirty="0"/>
            </a:br>
            <a:r>
              <a:rPr lang="en-US" dirty="0"/>
              <a:t>[…]</a:t>
            </a:r>
          </a:p>
          <a:p>
            <a:r>
              <a:rPr lang="en-US" dirty="0"/>
              <a:t>More details: </a:t>
            </a:r>
            <a:r>
              <a:rPr lang="en-US" dirty="0">
                <a:hlinkClick r:id="rId2"/>
              </a:rPr>
              <a:t>https://github.com/dashpay/dips/blob/master/dip-0003.md#selecting-quorums</a:t>
            </a:r>
            <a:endParaRPr lang="en-US" dirty="0"/>
          </a:p>
          <a:p>
            <a:endParaRPr lang="en-US" dirty="0"/>
          </a:p>
          <a:p>
            <a:endParaRPr lang="en-US" dirty="0"/>
          </a:p>
        </p:txBody>
      </p:sp>
    </p:spTree>
    <p:extLst>
      <p:ext uri="{BB962C8B-B14F-4D97-AF65-F5344CB8AC3E}">
        <p14:creationId xmlns:p14="http://schemas.microsoft.com/office/powerpoint/2010/main" val="318726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E738-F628-4B6C-B1A8-4157877A7081}"/>
              </a:ext>
            </a:extLst>
          </p:cNvPr>
          <p:cNvSpPr>
            <a:spLocks noGrp="1"/>
          </p:cNvSpPr>
          <p:nvPr>
            <p:ph type="title"/>
          </p:nvPr>
        </p:nvSpPr>
        <p:spPr/>
        <p:txBody>
          <a:bodyPr/>
          <a:lstStyle/>
          <a:p>
            <a:r>
              <a:rPr lang="en-US" dirty="0"/>
              <a:t>Selecting Quorums</a:t>
            </a:r>
          </a:p>
        </p:txBody>
      </p:sp>
      <p:sp>
        <p:nvSpPr>
          <p:cNvPr id="3" name="Content Placeholder 2">
            <a:extLst>
              <a:ext uri="{FF2B5EF4-FFF2-40B4-BE49-F238E27FC236}">
                <a16:creationId xmlns:a16="http://schemas.microsoft.com/office/drawing/2014/main" id="{E0C2CD49-A78C-4711-B37C-BD3223DC257E}"/>
              </a:ext>
            </a:extLst>
          </p:cNvPr>
          <p:cNvSpPr>
            <a:spLocks noGrp="1"/>
          </p:cNvSpPr>
          <p:nvPr>
            <p:ph idx="1"/>
          </p:nvPr>
        </p:nvSpPr>
        <p:spPr>
          <a:xfrm>
            <a:off x="819898" y="2083761"/>
            <a:ext cx="4081658" cy="4023360"/>
          </a:xfrm>
        </p:spPr>
        <p:txBody>
          <a:bodyPr>
            <a:normAutofit fontScale="92500"/>
          </a:bodyPr>
          <a:lstStyle/>
          <a:p>
            <a:r>
              <a:rPr lang="en-US" dirty="0"/>
              <a:t>SPV clients can now select a deterministic random number of nodes no one can modify and perform any action:</a:t>
            </a:r>
          </a:p>
          <a:p>
            <a:r>
              <a:rPr lang="en-US" dirty="0"/>
              <a:t>- Send, Sign, Verify</a:t>
            </a:r>
          </a:p>
          <a:p>
            <a:r>
              <a:rPr lang="en-US" dirty="0"/>
              <a:t>- </a:t>
            </a:r>
            <a:r>
              <a:rPr lang="en-US" dirty="0" err="1"/>
              <a:t>InstantSend</a:t>
            </a:r>
            <a:endParaRPr lang="en-US" dirty="0"/>
          </a:p>
          <a:p>
            <a:r>
              <a:rPr lang="en-US" dirty="0"/>
              <a:t>- Privacy (Mixing, this is actually the part we will be working on Summer 2019)</a:t>
            </a:r>
          </a:p>
          <a:p>
            <a:r>
              <a:rPr lang="en-US" dirty="0"/>
              <a:t>- Store data/smart contracts/</a:t>
            </a:r>
            <a:r>
              <a:rPr lang="en-US" dirty="0" err="1"/>
              <a:t>DashPay</a:t>
            </a:r>
            <a:r>
              <a:rPr lang="en-US" dirty="0"/>
              <a:t> usernames (late 2019), etc.</a:t>
            </a:r>
          </a:p>
        </p:txBody>
      </p:sp>
      <p:pic>
        <p:nvPicPr>
          <p:cNvPr id="2054" name="Picture 6" descr="Image result for selection">
            <a:extLst>
              <a:ext uri="{FF2B5EF4-FFF2-40B4-BE49-F238E27FC236}">
                <a16:creationId xmlns:a16="http://schemas.microsoft.com/office/drawing/2014/main" id="{03DBE0D6-16C2-4DB9-AA0E-11FB0968B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0979" y="1725621"/>
            <a:ext cx="714375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97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078B-76C6-41BA-85B3-5DB3F061673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245F56F-CB81-415B-B6DD-1071A0BB313D}"/>
              </a:ext>
            </a:extLst>
          </p:cNvPr>
          <p:cNvSpPr>
            <a:spLocks noGrp="1"/>
          </p:cNvSpPr>
          <p:nvPr>
            <p:ph idx="1"/>
          </p:nvPr>
        </p:nvSpPr>
        <p:spPr/>
        <p:txBody>
          <a:bodyPr/>
          <a:lstStyle/>
          <a:p>
            <a:r>
              <a:rPr lang="en-US" dirty="0"/>
              <a:t>As always, you can download the presentation at:</a:t>
            </a:r>
          </a:p>
          <a:p>
            <a:r>
              <a:rPr lang="en-US" dirty="0">
                <a:hlinkClick r:id="rId2"/>
              </a:rPr>
              <a:t>https://github.com/BenjaminNitschke/BitcoinMeetupHannover</a:t>
            </a:r>
            <a:endParaRPr lang="en-US" dirty="0"/>
          </a:p>
          <a:p>
            <a:endParaRPr lang="en-US" dirty="0"/>
          </a:p>
          <a:p>
            <a:r>
              <a:rPr lang="en-US" dirty="0"/>
              <a:t>We are looking for C# Developers, feel free to </a:t>
            </a:r>
            <a:r>
              <a:rPr lang="en-US"/>
              <a:t>apply:</a:t>
            </a:r>
          </a:p>
          <a:p>
            <a:r>
              <a:rPr lang="en-US">
                <a:hlinkClick r:id="rId3"/>
              </a:rPr>
              <a:t>Jobs</a:t>
            </a:r>
            <a:r>
              <a:rPr lang="en-US" dirty="0">
                <a:hlinkClick r:id="rId3"/>
              </a:rPr>
              <a:t>@DeltaEngine.net</a:t>
            </a:r>
            <a:endParaRPr lang="en-US" dirty="0"/>
          </a:p>
          <a:p>
            <a:r>
              <a:rPr lang="en-US" dirty="0">
                <a:hlinkClick r:id="rId4"/>
              </a:rPr>
              <a:t>https://www.linkedin.com/jobs/cap/view/1207918629/</a:t>
            </a:r>
            <a:endParaRPr lang="en-US" dirty="0"/>
          </a:p>
        </p:txBody>
      </p:sp>
    </p:spTree>
    <p:extLst>
      <p:ext uri="{BB962C8B-B14F-4D97-AF65-F5344CB8AC3E}">
        <p14:creationId xmlns:p14="http://schemas.microsoft.com/office/powerpoint/2010/main" val="103405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FBA6-0CC3-4318-8150-AC9ED96030A9}"/>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3AF8A0AC-E363-4158-AD53-26533ECECFB6}"/>
              </a:ext>
            </a:extLst>
          </p:cNvPr>
          <p:cNvSpPr>
            <a:spLocks noGrp="1"/>
          </p:cNvSpPr>
          <p:nvPr>
            <p:ph idx="1"/>
          </p:nvPr>
        </p:nvSpPr>
        <p:spPr/>
        <p:txBody>
          <a:bodyPr>
            <a:normAutofit lnSpcReduction="10000"/>
          </a:bodyPr>
          <a:lstStyle/>
          <a:p>
            <a:pPr>
              <a:buFontTx/>
              <a:buChar char="-"/>
            </a:pPr>
            <a:r>
              <a:rPr lang="en-US" dirty="0"/>
              <a:t>Thin Clients (called </a:t>
            </a:r>
            <a:r>
              <a:rPr lang="en-US" b="1" dirty="0"/>
              <a:t>SPV</a:t>
            </a:r>
            <a:r>
              <a:rPr lang="en-US" dirty="0"/>
              <a:t> for Simplified Payment Verification) need to connect to a full node to do anything useful (send, sign, check blocks, verify, etc.)</a:t>
            </a:r>
          </a:p>
          <a:p>
            <a:pPr>
              <a:buFontTx/>
              <a:buChar char="-"/>
            </a:pPr>
            <a:r>
              <a:rPr lang="en-US" b="1" dirty="0"/>
              <a:t>Private keys stay with the client</a:t>
            </a:r>
            <a:r>
              <a:rPr lang="en-US" dirty="0"/>
              <a:t>, but there are always trust issues for any advanced feature</a:t>
            </a:r>
          </a:p>
          <a:p>
            <a:pPr>
              <a:buFontTx/>
              <a:buChar char="-"/>
            </a:pPr>
            <a:r>
              <a:rPr lang="en-US" dirty="0"/>
              <a:t>For this reason many features are simply not possible</a:t>
            </a:r>
          </a:p>
          <a:p>
            <a:pPr lvl="1">
              <a:buFontTx/>
              <a:buChar char="-"/>
            </a:pPr>
            <a:r>
              <a:rPr lang="en-US" b="1" dirty="0"/>
              <a:t>Anything involving past blocks</a:t>
            </a:r>
          </a:p>
          <a:p>
            <a:pPr lvl="1">
              <a:buFontTx/>
              <a:buChar char="-"/>
            </a:pPr>
            <a:r>
              <a:rPr lang="en-US" b="1" dirty="0"/>
              <a:t>Smart Contracts</a:t>
            </a:r>
          </a:p>
          <a:p>
            <a:pPr lvl="1">
              <a:buFontTx/>
              <a:buChar char="-"/>
            </a:pPr>
            <a:r>
              <a:rPr lang="en-US" b="1" dirty="0"/>
              <a:t>Privacy </a:t>
            </a:r>
            <a:r>
              <a:rPr lang="en-US" dirty="0"/>
              <a:t>(both linking users to IP addresses and preventing most privacy features)</a:t>
            </a:r>
          </a:p>
          <a:p>
            <a:pPr lvl="1">
              <a:buFontTx/>
              <a:buChar char="-"/>
            </a:pPr>
            <a:r>
              <a:rPr lang="en-US" b="1" dirty="0"/>
              <a:t>Discover nodes</a:t>
            </a:r>
            <a:r>
              <a:rPr lang="en-US" dirty="0"/>
              <a:t> and </a:t>
            </a:r>
            <a:r>
              <a:rPr lang="en-US" b="1" dirty="0"/>
              <a:t>Peer To Peer</a:t>
            </a:r>
            <a:r>
              <a:rPr lang="en-US" dirty="0"/>
              <a:t> in general</a:t>
            </a:r>
          </a:p>
          <a:p>
            <a:pPr lvl="1">
              <a:buFontTx/>
              <a:buChar char="-"/>
            </a:pPr>
            <a:r>
              <a:rPr lang="en-US" dirty="0"/>
              <a:t>You need the hard-wired full nodes to be online, otherwise your thin client doesn’t work</a:t>
            </a:r>
          </a:p>
          <a:p>
            <a:pPr>
              <a:buFontTx/>
              <a:buChar char="-"/>
            </a:pPr>
            <a:r>
              <a:rPr lang="en-US" dirty="0"/>
              <a:t>See “On the Privacy Provisions of Bloom Filters in Lightweight Bitcoin Clients” </a:t>
            </a:r>
            <a:r>
              <a:rPr lang="en-US" dirty="0">
                <a:hlinkClick r:id="rId2"/>
              </a:rPr>
              <a:t>https://eprint.iacr.org/2014/763.pdf</a:t>
            </a:r>
            <a:endParaRPr lang="en-US" dirty="0"/>
          </a:p>
          <a:p>
            <a:pPr>
              <a:buFontTx/>
              <a:buChar char="-"/>
            </a:pPr>
            <a:endParaRPr lang="en-US" dirty="0"/>
          </a:p>
        </p:txBody>
      </p:sp>
    </p:spTree>
    <p:extLst>
      <p:ext uri="{BB962C8B-B14F-4D97-AF65-F5344CB8AC3E}">
        <p14:creationId xmlns:p14="http://schemas.microsoft.com/office/powerpoint/2010/main" val="94522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Who is affected?</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p:txBody>
          <a:bodyPr>
            <a:normAutofit fontScale="92500" lnSpcReduction="20000"/>
          </a:bodyPr>
          <a:lstStyle/>
          <a:p>
            <a:r>
              <a:rPr lang="en-US" sz="2800" dirty="0"/>
              <a:t>Anyone using any cryptocurrency on a </a:t>
            </a:r>
            <a:r>
              <a:rPr lang="en-US" sz="2800" b="1" dirty="0"/>
              <a:t>phone</a:t>
            </a:r>
          </a:p>
          <a:p>
            <a:r>
              <a:rPr lang="en-US" sz="2800" dirty="0"/>
              <a:t>– none of them are full nodes due to memory and performance</a:t>
            </a:r>
            <a:br>
              <a:rPr lang="en-US" sz="2800" dirty="0"/>
            </a:br>
            <a:endParaRPr lang="en-US" sz="2800" dirty="0"/>
          </a:p>
          <a:p>
            <a:r>
              <a:rPr lang="en-US" sz="2800" dirty="0"/>
              <a:t>Anyone using a thin SPV client like</a:t>
            </a:r>
          </a:p>
          <a:p>
            <a:r>
              <a:rPr lang="en-US" sz="2800" dirty="0"/>
              <a:t>– Jaxx</a:t>
            </a:r>
            <a:br>
              <a:rPr lang="en-US" sz="2800" dirty="0"/>
            </a:br>
            <a:r>
              <a:rPr lang="en-US" sz="2800" dirty="0"/>
              <a:t>– Electrum</a:t>
            </a:r>
            <a:br>
              <a:rPr lang="en-US" sz="2800" dirty="0"/>
            </a:br>
            <a:r>
              <a:rPr lang="en-US" sz="2800" dirty="0"/>
              <a:t>– </a:t>
            </a:r>
            <a:r>
              <a:rPr lang="en-US" sz="2800" dirty="0" err="1"/>
              <a:t>Coinomi</a:t>
            </a:r>
            <a:br>
              <a:rPr lang="en-US" sz="2800" dirty="0"/>
            </a:br>
            <a:r>
              <a:rPr lang="en-US" sz="2800" dirty="0"/>
              <a:t>– etc.</a:t>
            </a:r>
            <a:br>
              <a:rPr lang="en-US" sz="2800" dirty="0"/>
            </a:br>
            <a:endParaRPr lang="en-US" sz="2800" dirty="0"/>
          </a:p>
          <a:p>
            <a:r>
              <a:rPr lang="en-US" sz="2800" dirty="0"/>
              <a:t>This includes </a:t>
            </a:r>
            <a:r>
              <a:rPr lang="en-US" sz="2800" b="1" dirty="0"/>
              <a:t>all Hardware Wallets</a:t>
            </a:r>
            <a:r>
              <a:rPr lang="en-US" sz="2800" dirty="0"/>
              <a:t> as well as they have no full node functionality either!</a:t>
            </a:r>
          </a:p>
        </p:txBody>
      </p:sp>
    </p:spTree>
    <p:extLst>
      <p:ext uri="{BB962C8B-B14F-4D97-AF65-F5344CB8AC3E}">
        <p14:creationId xmlns:p14="http://schemas.microsoft.com/office/powerpoint/2010/main" val="115764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How SPV clients work</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4970FD-ECD1-4CD6-9563-DF6F8AEDC81D}"/>
              </a:ext>
            </a:extLst>
          </p:cNvPr>
          <p:cNvPicPr>
            <a:picLocks noChangeAspect="1"/>
          </p:cNvPicPr>
          <p:nvPr/>
        </p:nvPicPr>
        <p:blipFill>
          <a:blip r:embed="rId2"/>
          <a:stretch>
            <a:fillRect/>
          </a:stretch>
        </p:blipFill>
        <p:spPr>
          <a:xfrm>
            <a:off x="2152042" y="2135097"/>
            <a:ext cx="7321513" cy="4325165"/>
          </a:xfrm>
          <a:prstGeom prst="rect">
            <a:avLst/>
          </a:prstGeom>
        </p:spPr>
      </p:pic>
    </p:spTree>
    <p:extLst>
      <p:ext uri="{BB962C8B-B14F-4D97-AF65-F5344CB8AC3E}">
        <p14:creationId xmlns:p14="http://schemas.microsoft.com/office/powerpoint/2010/main" val="382176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SPV Problems and Possible Attacks</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p:txBody>
          <a:bodyPr>
            <a:normAutofit/>
          </a:bodyPr>
          <a:lstStyle/>
          <a:p>
            <a:r>
              <a:rPr lang="en-US" sz="2400" dirty="0"/>
              <a:t>An attacker might</a:t>
            </a:r>
          </a:p>
          <a:p>
            <a:r>
              <a:rPr lang="en-US" sz="2400" dirty="0"/>
              <a:t>– Spoof some full nodes</a:t>
            </a:r>
            <a:br>
              <a:rPr lang="en-US" sz="2400" dirty="0"/>
            </a:br>
            <a:r>
              <a:rPr lang="en-US" sz="2400" dirty="0"/>
              <a:t>– Block some SPV requests</a:t>
            </a:r>
            <a:br>
              <a:rPr lang="en-US" sz="2400" dirty="0"/>
            </a:br>
            <a:r>
              <a:rPr lang="en-US" sz="2400" dirty="0"/>
              <a:t>– Spoof some SPV requests</a:t>
            </a:r>
            <a:br>
              <a:rPr lang="en-US" sz="2400" dirty="0"/>
            </a:br>
            <a:r>
              <a:rPr lang="en-US" sz="2400" dirty="0"/>
              <a:t>– Sniff some SPV requests</a:t>
            </a:r>
            <a:br>
              <a:rPr lang="en-US" sz="2400" dirty="0"/>
            </a:br>
            <a:r>
              <a:rPr lang="en-US" sz="2400" dirty="0"/>
              <a:t>– Block some SPV answers</a:t>
            </a:r>
          </a:p>
          <a:p>
            <a:r>
              <a:rPr lang="en-US" sz="2400" dirty="0"/>
              <a:t>But spoofing full answers isn’t possible because of transactions hash verification</a:t>
            </a:r>
          </a:p>
          <a:p>
            <a:r>
              <a:rPr lang="en-US" sz="2400" dirty="0"/>
              <a:t>Most possible attacks are LAN attacks against SPV user or full Bitcoin node</a:t>
            </a:r>
          </a:p>
        </p:txBody>
      </p:sp>
    </p:spTree>
    <p:extLst>
      <p:ext uri="{BB962C8B-B14F-4D97-AF65-F5344CB8AC3E}">
        <p14:creationId xmlns:p14="http://schemas.microsoft.com/office/powerpoint/2010/main" val="361651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Example: Lan Attack</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a:xfrm>
            <a:off x="1024128" y="2286000"/>
            <a:ext cx="9720073" cy="4133366"/>
          </a:xfrm>
        </p:spPr>
        <p:txBody>
          <a:bodyPr>
            <a:normAutofit fontScale="92500"/>
          </a:bodyPr>
          <a:lstStyle/>
          <a:p>
            <a:r>
              <a:rPr lang="en-US" sz="2400" dirty="0"/>
              <a:t>If the attacker is on the same local network as the victim:</a:t>
            </a:r>
          </a:p>
          <a:p>
            <a:r>
              <a:rPr lang="en-US" sz="2400" dirty="0"/>
              <a:t>– Prevent any (full or light) node from working (denial of service)</a:t>
            </a:r>
            <a:br>
              <a:rPr lang="en-US" sz="2400" dirty="0"/>
            </a:br>
            <a:r>
              <a:rPr lang="en-US" sz="2400" dirty="0"/>
              <a:t>– Spoof any node request/response</a:t>
            </a:r>
            <a:br>
              <a:rPr lang="en-US" sz="2400" dirty="0"/>
            </a:br>
            <a:r>
              <a:rPr lang="en-US" sz="2400" dirty="0"/>
              <a:t>– Spoof any unprotected request (HTTP) to a Bitcoin explorer API or web site</a:t>
            </a:r>
          </a:p>
          <a:p>
            <a:r>
              <a:rPr lang="en-US" sz="2400" dirty="0"/>
              <a:t>A lot of techniques can be used:</a:t>
            </a:r>
            <a:br>
              <a:rPr lang="en-US" sz="2400" dirty="0"/>
            </a:br>
            <a:r>
              <a:rPr lang="en-US" sz="2400" dirty="0"/>
              <a:t>– ARP cache spoofing/poisoning</a:t>
            </a:r>
            <a:br>
              <a:rPr lang="en-US" sz="2400" dirty="0"/>
            </a:br>
            <a:r>
              <a:rPr lang="en-US" sz="2400" dirty="0"/>
              <a:t>– DNS cache spoofing/poisoning</a:t>
            </a:r>
            <a:br>
              <a:rPr lang="en-US" sz="2400" dirty="0"/>
            </a:br>
            <a:r>
              <a:rPr lang="en-US" sz="2400" dirty="0"/>
              <a:t>– DHCP spoofing</a:t>
            </a:r>
            <a:br>
              <a:rPr lang="en-US" sz="2400" dirty="0"/>
            </a:br>
            <a:r>
              <a:rPr lang="en-US" sz="2400" dirty="0"/>
              <a:t>– ICMP redirect</a:t>
            </a:r>
            <a:br>
              <a:rPr lang="en-US" sz="2400" dirty="0"/>
            </a:br>
            <a:r>
              <a:rPr lang="en-US" sz="2400" dirty="0"/>
              <a:t>– MAC flooding</a:t>
            </a:r>
          </a:p>
          <a:p>
            <a:r>
              <a:rPr lang="en-US" sz="2400" dirty="0"/>
              <a:t>Want to know more? Check </a:t>
            </a:r>
            <a:r>
              <a:rPr lang="en-US" sz="2400" dirty="0">
                <a:hlinkClick r:id="rId2"/>
              </a:rPr>
              <a:t>https://breaking-bitcoin.com/slides/SPVSecurity.pdf</a:t>
            </a:r>
            <a:endParaRPr lang="en-US" sz="2400" dirty="0"/>
          </a:p>
        </p:txBody>
      </p:sp>
    </p:spTree>
    <p:extLst>
      <p:ext uri="{BB962C8B-B14F-4D97-AF65-F5344CB8AC3E}">
        <p14:creationId xmlns:p14="http://schemas.microsoft.com/office/powerpoint/2010/main" val="252833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Privacy Issues</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a:xfrm>
            <a:off x="1024128" y="2286000"/>
            <a:ext cx="9720073" cy="4133366"/>
          </a:xfrm>
        </p:spPr>
        <p:txBody>
          <a:bodyPr>
            <a:normAutofit/>
          </a:bodyPr>
          <a:lstStyle/>
          <a:p>
            <a:r>
              <a:rPr lang="en-US" sz="2400" dirty="0"/>
              <a:t>● SPV queries can be quite easily sniffed</a:t>
            </a:r>
          </a:p>
          <a:p>
            <a:br>
              <a:rPr lang="en-US" sz="2400" dirty="0"/>
            </a:br>
            <a:r>
              <a:rPr lang="en-US" sz="2400" dirty="0"/>
              <a:t>● An attacker might associate user IP address, submitted Bloom filters and downloaded transactions to know all addresses of a given user</a:t>
            </a:r>
          </a:p>
          <a:p>
            <a:endParaRPr lang="en-US" sz="2400" dirty="0"/>
          </a:p>
          <a:p>
            <a:r>
              <a:rPr lang="en-US" sz="2400" dirty="0"/>
              <a:t>● See “On the Privacy Provisions of Bloom Filters in Lightweight Bitcoin Clients” (by Gervais et al.): </a:t>
            </a:r>
            <a:r>
              <a:rPr lang="en-US" sz="2400" dirty="0">
                <a:hlinkClick r:id="rId2"/>
              </a:rPr>
              <a:t>https://eprint.iacr.org/2014/763.pdf</a:t>
            </a:r>
            <a:endParaRPr lang="en-US" sz="2400" dirty="0"/>
          </a:p>
          <a:p>
            <a:endParaRPr lang="en-US" sz="2400" dirty="0"/>
          </a:p>
        </p:txBody>
      </p:sp>
    </p:spTree>
    <p:extLst>
      <p:ext uri="{BB962C8B-B14F-4D97-AF65-F5344CB8AC3E}">
        <p14:creationId xmlns:p14="http://schemas.microsoft.com/office/powerpoint/2010/main" val="81091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End User Solutions</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a:xfrm>
            <a:off x="1024128" y="2286000"/>
            <a:ext cx="9720073" cy="4133366"/>
          </a:xfrm>
        </p:spPr>
        <p:txBody>
          <a:bodyPr>
            <a:normAutofit/>
          </a:bodyPr>
          <a:lstStyle/>
          <a:p>
            <a:r>
              <a:rPr lang="en-US" sz="2400" dirty="0"/>
              <a:t>● Don’t use SVN at all (not very practical, most users use thin clients)</a:t>
            </a:r>
          </a:p>
          <a:p>
            <a:br>
              <a:rPr lang="en-US" sz="2400" dirty="0"/>
            </a:br>
            <a:r>
              <a:rPr lang="en-US" sz="2400" dirty="0"/>
              <a:t>● Use a VPN, or better a VPN connection to your own full Bitcoin node</a:t>
            </a:r>
            <a:br>
              <a:rPr lang="en-US" sz="2400" dirty="0"/>
            </a:br>
            <a:endParaRPr lang="en-US" sz="2400" dirty="0"/>
          </a:p>
          <a:p>
            <a:r>
              <a:rPr lang="en-US" sz="2400" dirty="0"/>
              <a:t>● Don’t directly use hardcoded nodes or DNS seeds (but use their direct or indirect neighbors)</a:t>
            </a:r>
          </a:p>
          <a:p>
            <a:br>
              <a:rPr lang="en-US" sz="2400" dirty="0"/>
            </a:br>
            <a:r>
              <a:rPr lang="en-US" sz="2400" dirty="0"/>
              <a:t>● Cross-check with requests to a clean blockchain explorer API (HTTPS only, public CA, use of CRL) : </a:t>
            </a:r>
            <a:r>
              <a:rPr lang="en-US" sz="2400" dirty="0" err="1"/>
              <a:t>tx</a:t>
            </a:r>
            <a:r>
              <a:rPr lang="en-US" sz="2400" dirty="0"/>
              <a:t> count, balance, ...</a:t>
            </a:r>
          </a:p>
        </p:txBody>
      </p:sp>
    </p:spTree>
    <p:extLst>
      <p:ext uri="{BB962C8B-B14F-4D97-AF65-F5344CB8AC3E}">
        <p14:creationId xmlns:p14="http://schemas.microsoft.com/office/powerpoint/2010/main" val="35781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043F-44CC-4E6A-A1AE-8DE790FA4BA6}"/>
              </a:ext>
            </a:extLst>
          </p:cNvPr>
          <p:cNvSpPr>
            <a:spLocks noGrp="1"/>
          </p:cNvSpPr>
          <p:nvPr>
            <p:ph type="title"/>
          </p:nvPr>
        </p:nvSpPr>
        <p:spPr/>
        <p:txBody>
          <a:bodyPr/>
          <a:lstStyle/>
          <a:p>
            <a:r>
              <a:rPr lang="en-US" dirty="0"/>
              <a:t>Pretty Bad State of Affairs, Is Anyone working on a Solution?</a:t>
            </a:r>
          </a:p>
        </p:txBody>
      </p:sp>
      <p:sp>
        <p:nvSpPr>
          <p:cNvPr id="4" name="Content Placeholder 3">
            <a:extLst>
              <a:ext uri="{FF2B5EF4-FFF2-40B4-BE49-F238E27FC236}">
                <a16:creationId xmlns:a16="http://schemas.microsoft.com/office/drawing/2014/main" id="{51F63161-67C6-43EA-8533-8E93E11A745B}"/>
              </a:ext>
            </a:extLst>
          </p:cNvPr>
          <p:cNvSpPr>
            <a:spLocks noGrp="1"/>
          </p:cNvSpPr>
          <p:nvPr>
            <p:ph idx="1"/>
          </p:nvPr>
        </p:nvSpPr>
        <p:spPr>
          <a:xfrm>
            <a:off x="1024128" y="2286000"/>
            <a:ext cx="9720073" cy="4133366"/>
          </a:xfrm>
        </p:spPr>
        <p:txBody>
          <a:bodyPr>
            <a:normAutofit/>
          </a:bodyPr>
          <a:lstStyle/>
          <a:p>
            <a:pPr marL="128016" lvl="1" indent="0">
              <a:buNone/>
            </a:pPr>
            <a:r>
              <a:rPr lang="en-US" sz="2400" dirty="0"/>
              <a:t>● There is no easy solution to this, cryptography and security is always hard, especially if things get more complex</a:t>
            </a:r>
          </a:p>
          <a:p>
            <a:pPr marL="128016" lvl="1" indent="0">
              <a:buNone/>
            </a:pPr>
            <a:endParaRPr lang="en-US" sz="2400" b="1" dirty="0"/>
          </a:p>
          <a:p>
            <a:pPr marL="0" indent="0">
              <a:buNone/>
            </a:pPr>
            <a:r>
              <a:rPr lang="en-US" sz="2400" dirty="0"/>
              <a:t> ● The only project I am aware of trying to fix all this is </a:t>
            </a:r>
            <a:r>
              <a:rPr lang="en-US" sz="2400" b="1" dirty="0"/>
              <a:t>Dash</a:t>
            </a:r>
            <a:endParaRPr lang="en-US" sz="2400" dirty="0"/>
          </a:p>
          <a:p>
            <a:pPr lvl="1"/>
            <a:r>
              <a:rPr lang="en-US" sz="2000" dirty="0"/>
              <a:t>Meet </a:t>
            </a:r>
            <a:r>
              <a:rPr lang="en-US" sz="2000" b="1" dirty="0"/>
              <a:t>Quorums</a:t>
            </a:r>
            <a:r>
              <a:rPr lang="en-US" sz="2000" dirty="0"/>
              <a:t>: A deterministic collection of nodes to do stuff on the blockchain in a trustless manner (vote, sign, mix, check for double spend, 51% attacks prevention, </a:t>
            </a:r>
            <a:r>
              <a:rPr lang="en-US" sz="2000" dirty="0" err="1"/>
              <a:t>InstantSend</a:t>
            </a:r>
            <a:r>
              <a:rPr lang="en-US" sz="2000" dirty="0"/>
              <a:t>, Smart Contracts, Database Storage, find and lock in the longest chain, etc.)</a:t>
            </a:r>
          </a:p>
          <a:p>
            <a:pPr marL="128016" lvl="1" indent="0">
              <a:buNone/>
            </a:pPr>
            <a:br>
              <a:rPr lang="en-US" sz="2400" dirty="0"/>
            </a:br>
            <a:r>
              <a:rPr lang="en-US" sz="2400" dirty="0"/>
              <a:t>● In the past not much could be improved without adding new trust issues</a:t>
            </a:r>
          </a:p>
          <a:p>
            <a:pPr lvl="1"/>
            <a:r>
              <a:rPr lang="en-US" sz="2000" dirty="0"/>
              <a:t>If you add new features like VPN/TOR/more Full Nodes into SPV clients, you create more attack surfaces and usually more services and endpoints = more attack surfaces</a:t>
            </a:r>
          </a:p>
        </p:txBody>
      </p:sp>
    </p:spTree>
    <p:extLst>
      <p:ext uri="{BB962C8B-B14F-4D97-AF65-F5344CB8AC3E}">
        <p14:creationId xmlns:p14="http://schemas.microsoft.com/office/powerpoint/2010/main" val="556149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emplate>Integral</Template>
  <TotalTime>59</TotalTime>
  <Words>959</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Tw Cen MT Condensed</vt:lpstr>
      <vt:lpstr>Wingdings 3</vt:lpstr>
      <vt:lpstr>Integral</vt:lpstr>
      <vt:lpstr>Understanding Quorums</vt:lpstr>
      <vt:lpstr>What is the Problem?</vt:lpstr>
      <vt:lpstr>Who is affected?</vt:lpstr>
      <vt:lpstr>How SPV clients work</vt:lpstr>
      <vt:lpstr>SPV Problems and Possible Attacks</vt:lpstr>
      <vt:lpstr>Example: Lan Attack</vt:lpstr>
      <vt:lpstr>Privacy Issues</vt:lpstr>
      <vt:lpstr>End User Solutions</vt:lpstr>
      <vt:lpstr>Pretty Bad State of Affairs, Is Anyone working on a Solution?</vt:lpstr>
      <vt:lpstr>What are Quorums? </vt:lpstr>
      <vt:lpstr>InstantSend solved this 4 years ago</vt:lpstr>
      <vt:lpstr>DASh 0.13 DIP3 adds Special Transactions</vt:lpstr>
      <vt:lpstr>The basis for better SPV Clients can be found in DIP3 Special Transactions</vt:lpstr>
      <vt:lpstr>Selecting Quorums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Quorums</dc:title>
  <dc:creator>Benjamin Nitschke</dc:creator>
  <cp:lastModifiedBy>Benjamin Nitschke</cp:lastModifiedBy>
  <cp:revision>7</cp:revision>
  <dcterms:created xsi:type="dcterms:W3CDTF">2019-04-24T13:33:11Z</dcterms:created>
  <dcterms:modified xsi:type="dcterms:W3CDTF">2019-04-24T14:32:19Z</dcterms:modified>
</cp:coreProperties>
</file>