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Default ContentType="image/gif" Extension="gif"/>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39.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9.xml"/>
  <Override ContentType="application/vnd.openxmlformats-officedocument.presentationml.notesSlide+xml" PartName="/ppt/notesSlides/notesSlide33.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25.xml"/>
  <Override ContentType="application/vnd.openxmlformats-officedocument.presentationml.notesSlide+xml" PartName="/ppt/notesSlides/notesSlide14.xml"/>
  <Override ContentType="application/vnd.openxmlformats-officedocument.presentationml.notesSlide+xml" PartName="/ppt/notesSlides/notesSlide43.xml"/>
  <Override ContentType="application/vnd.openxmlformats-officedocument.presentationml.notesSlide+xml" PartName="/ppt/notesSlides/notesSlide37.xml"/>
  <Override ContentType="application/vnd.openxmlformats-officedocument.presentationml.notesSlide+xml" PartName="/ppt/notesSlides/notesSlide32.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35.xml"/>
  <Override ContentType="application/vnd.openxmlformats-officedocument.presentationml.notesSlide+xml" PartName="/ppt/notesSlides/notesSlide31.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41.xml"/>
  <Override ContentType="application/vnd.openxmlformats-officedocument.presentationml.notesSlide+xml" PartName="/ppt/notesSlides/notesSlide16.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5.xml"/>
  <Override ContentType="application/vnd.openxmlformats-officedocument.presentationml.notesSlide+xml" PartName="/ppt/notesSlides/notesSlide6.xml"/>
  <Override ContentType="application/vnd.openxmlformats-officedocument.presentationml.notesSlide+xml" PartName="/ppt/notesSlides/notesSlide42.xml"/>
  <Override ContentType="application/vnd.openxmlformats-officedocument.presentationml.notesSlide+xml" PartName="/ppt/notesSlides/notesSlide38.xml"/>
  <Override ContentType="application/vnd.openxmlformats-officedocument.presentationml.notesSlide+xml" PartName="/ppt/notesSlides/notesSlide28.xml"/>
  <Override ContentType="application/vnd.openxmlformats-officedocument.presentationml.notesSlide+xml" PartName="/ppt/notesSlides/notesSlide40.xml"/>
  <Override ContentType="application/vnd.openxmlformats-officedocument.presentationml.notesSlide+xml" PartName="/ppt/notesSlides/notesSlide26.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45.xml"/>
  <Override ContentType="application/vnd.openxmlformats-officedocument.presentationml.notesSlide+xml" PartName="/ppt/notesSlides/notesSlide23.xml"/>
  <Override ContentType="application/vnd.openxmlformats-officedocument.presentationml.notesSlide+xml" PartName="/ppt/notesSlides/notesSlide29.xml"/>
  <Override ContentType="application/vnd.openxmlformats-officedocument.presentationml.notesSlide+xml" PartName="/ppt/notesSlides/notesSlide44.xml"/>
  <Override ContentType="application/vnd.openxmlformats-officedocument.presentationml.notesSlide+xml" PartName="/ppt/notesSlides/notesSlide46.xml"/>
  <Override ContentType="application/vnd.openxmlformats-officedocument.presentationml.notesSlide+xml" PartName="/ppt/notesSlides/notesSlide19.xml"/>
  <Override ContentType="application/vnd.openxmlformats-officedocument.presentationml.notesSlide+xml" PartName="/ppt/notesSlides/notesSlide30.xml"/>
  <Override ContentType="application/vnd.openxmlformats-officedocument.presentationml.notesSlide+xml" PartName="/ppt/notesSlides/notesSlide34.xml"/>
  <Override ContentType="application/vnd.openxmlformats-officedocument.presentationml.notesSlide+xml" PartName="/ppt/notesSlides/notesSlide21.xml"/>
  <Override ContentType="application/vnd.openxmlformats-officedocument.presentationml.notesSlide+xml" PartName="/ppt/notesSlides/notesSlide36.xml"/>
  <Override ContentType="application/vnd.openxmlformats-officedocument.presentationml.notesSlide+xml" PartName="/ppt/notesSlides/notesSlide1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37.xml"/>
  <Override ContentType="application/vnd.openxmlformats-officedocument.presentationml.slide+xml" PartName="/ppt/slides/slide16.xml"/>
  <Override ContentType="application/vnd.openxmlformats-officedocument.presentationml.slide+xml" PartName="/ppt/slides/slide21.xml"/>
  <Override ContentType="application/vnd.openxmlformats-officedocument.presentationml.slide+xml" PartName="/ppt/slides/slide45.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25.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33.xml"/>
  <Override ContentType="application/vnd.openxmlformats-officedocument.presentationml.slide+xml" PartName="/ppt/slides/slide36.xml"/>
  <Override ContentType="application/vnd.openxmlformats-officedocument.presentationml.slide+xml" PartName="/ppt/slides/slide35.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34.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42.xml"/>
  <Override ContentType="application/vnd.openxmlformats-officedocument.presentationml.slide+xml" PartName="/ppt/slides/slide31.xml"/>
  <Override ContentType="application/vnd.openxmlformats-officedocument.presentationml.slide+xml" PartName="/ppt/slides/slide43.xml"/>
  <Override ContentType="application/vnd.openxmlformats-officedocument.presentationml.slide+xml" PartName="/ppt/slides/slide40.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4.xml"/>
  <Override ContentType="application/vnd.openxmlformats-officedocument.presentationml.slide+xml" PartName="/ppt/slides/slide38.xml"/>
  <Override ContentType="application/vnd.openxmlformats-officedocument.presentationml.slide+xml" PartName="/ppt/slides/slide20.xml"/>
  <Override ContentType="application/vnd.openxmlformats-officedocument.presentationml.slide+xml" PartName="/ppt/slides/slide12.xml"/>
  <Override ContentType="application/vnd.openxmlformats-officedocument.presentationml.slide+xml" PartName="/ppt/slides/slide46.xml"/>
  <Override ContentType="application/vnd.openxmlformats-officedocument.presentationml.slide+xml" PartName="/ppt/slides/slide13.xml"/>
  <Override ContentType="application/vnd.openxmlformats-officedocument.presentationml.slide+xml" PartName="/ppt/slides/slide29.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30.xml"/>
  <Override ContentType="application/vnd.openxmlformats-officedocument.presentationml.slide+xml" PartName="/ppt/slides/slide8.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28.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41.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19" Type="http://schemas.openxmlformats.org/officeDocument/2006/relationships/slide" Target="slides/slide14.xml"/><Relationship Id="rId36" Type="http://schemas.openxmlformats.org/officeDocument/2006/relationships/slide" Target="slides/slide31.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30" Type="http://schemas.openxmlformats.org/officeDocument/2006/relationships/slide" Target="slides/slide25.xml"/><Relationship Id="rId12" Type="http://schemas.openxmlformats.org/officeDocument/2006/relationships/slide" Target="slides/slide7.xml"/><Relationship Id="rId31" Type="http://schemas.openxmlformats.org/officeDocument/2006/relationships/slide" Target="slides/slide26.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34" Type="http://schemas.openxmlformats.org/officeDocument/2006/relationships/slide" Target="slides/slide29.xml"/><Relationship Id="rId35" Type="http://schemas.openxmlformats.org/officeDocument/2006/relationships/slide" Target="slides/slide30.xml"/><Relationship Id="rId32" Type="http://schemas.openxmlformats.org/officeDocument/2006/relationships/slide" Target="slides/slide27.xml"/><Relationship Id="rId33" Type="http://schemas.openxmlformats.org/officeDocument/2006/relationships/slide" Target="slides/slide28.xml"/><Relationship Id="rId51" Type="http://schemas.openxmlformats.org/officeDocument/2006/relationships/slide" Target="slides/slide46.xml"/><Relationship Id="rId50" Type="http://schemas.openxmlformats.org/officeDocument/2006/relationships/slide" Target="slides/slide45.xml"/><Relationship Id="rId48" Type="http://schemas.openxmlformats.org/officeDocument/2006/relationships/slide" Target="slides/slide43.xml"/><Relationship Id="rId47" Type="http://schemas.openxmlformats.org/officeDocument/2006/relationships/slide" Target="slides/slide42.xml"/><Relationship Id="rId29" Type="http://schemas.openxmlformats.org/officeDocument/2006/relationships/slide" Target="slides/slide24.xml"/><Relationship Id="rId49" Type="http://schemas.openxmlformats.org/officeDocument/2006/relationships/slide" Target="slides/slide4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 Type="http://schemas.openxmlformats.org/officeDocument/2006/relationships/presProps" Target="presProps.xml"/><Relationship Id="rId21" Type="http://schemas.openxmlformats.org/officeDocument/2006/relationships/slide" Target="slides/slide16.xml"/><Relationship Id="rId40" Type="http://schemas.openxmlformats.org/officeDocument/2006/relationships/slide" Target="slides/slide35.xml"/><Relationship Id="rId1" Type="http://schemas.openxmlformats.org/officeDocument/2006/relationships/theme" Target="theme/theme3.xml"/><Relationship Id="rId22" Type="http://schemas.openxmlformats.org/officeDocument/2006/relationships/slide" Target="slides/slide17.xml"/><Relationship Id="rId41" Type="http://schemas.openxmlformats.org/officeDocument/2006/relationships/slide" Target="slides/slide36.xml"/><Relationship Id="rId4" Type="http://schemas.openxmlformats.org/officeDocument/2006/relationships/slideMaster" Target="slideMasters/slideMaster1.xml"/><Relationship Id="rId23" Type="http://schemas.openxmlformats.org/officeDocument/2006/relationships/slide" Target="slides/slide18.xml"/><Relationship Id="rId42" Type="http://schemas.openxmlformats.org/officeDocument/2006/relationships/slide" Target="slides/slide37.xml"/><Relationship Id="rId3" Type="http://schemas.openxmlformats.org/officeDocument/2006/relationships/tableStyles" Target="tableStyles.xml"/><Relationship Id="rId24" Type="http://schemas.openxmlformats.org/officeDocument/2006/relationships/slide" Target="slides/slide19.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hyperlink" Target="http://www.tutorialspoint.com/cplusplus/cpp_data_encapsulation.htm" TargetMode="External"/><Relationship Id="rId1" Type="http://schemas.openxmlformats.org/officeDocument/2006/relationships/notesMaster" Target="../notesMasters/notesMaster1.xml"/><Relationship Id="rId3" Type="http://schemas.openxmlformats.org/officeDocument/2006/relationships/hyperlink" Target="http://herbsutter.com/gotw/_100/"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hyperlink" Target="http://www.cplusplus.com/doc/tutorial/functions/" TargetMode="Externa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hyperlink" Target="http://en.wikipedia.org/wiki/Imperative_programming" TargetMode="Externa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hyperlink" Target="https://msdn.microsoft.com/en-us/library/k11k2x83.aspx" TargetMode="Externa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hyperlink" Target="http://en.cppreference.com/w/" TargetMode="External"/><Relationship Id="rId1" Type="http://schemas.openxmlformats.org/officeDocument/2006/relationships/notesMaster" Target="../notesMasters/notesMaster1.xml"/><Relationship Id="rId3" Type="http://schemas.openxmlformats.org/officeDocument/2006/relationships/hyperlink" Target="http://www.cplusplus.com/"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hyperlink" Target="http://www.itworld.com/article/2918583/open-source-tools/c-leads-the-way-in-ugly-hacks.html" TargetMode="External"/><Relationship Id="rId1" Type="http://schemas.openxmlformats.org/officeDocument/2006/relationships/notesMaster" Target="../notesMasters/notesMaster1.xml"/><Relationship Id="rId3" Type="http://schemas.openxmlformats.org/officeDocument/2006/relationships/hyperlink" Target="http://techcrunch.com/2015/05/02/and-c-plus-plus-too/"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This is the IDE used for this course (I prefer the latest VS2015RC, which has the latest and greatest of C++11 and C++14 plus nice intellisense and refactoring, but it does not matter for this course, I normally utilize ReSharper too, which is beyond the scope here).</a:t>
            </a:r>
          </a:p>
          <a:p>
            <a:pPr rtl="0">
              <a:spcBef>
                <a:spcPts val="0"/>
              </a:spcBef>
              <a:buNone/>
            </a:pPr>
            <a:r>
              <a:rPr lang="en"/>
              <a:t>Make sure everyone is setup. It is by far the most common IDE on Windows, especially for C#, C++, VB and F# development. Since most games have been created on Windows, it is the most used IDE for game development, including big engines like Unreal, less so by Unity3D, but still possible.</a:t>
            </a:r>
          </a:p>
          <a:p>
            <a:pPr>
              <a:spcBef>
                <a:spcPts val="0"/>
              </a:spcBef>
              <a:buNone/>
            </a:pPr>
            <a:r>
              <a:rPr lang="en"/>
              <a:t>Pretty much all development of DirectX games, Windows games, Xbox games is done via Visual Studio and you can certainly use it to create PlayStation, Android and other platform games too, only for iOS you pretty much are stuck with XCode on a Mac!</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Mostly used for Objective-C and Swift, but you can also do normal C++ programming with it. Pretty much the standard IDE for Mac and iOS Development, only exists there.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Back to our PCs, make sure Visual Studio is installed and working, let’s get started.</a:t>
            </a:r>
          </a:p>
          <a:p>
            <a:pPr rtl="0">
              <a:spcBef>
                <a:spcPts val="0"/>
              </a:spcBef>
              <a:buNone/>
            </a:pPr>
            <a:r>
              <a:rPr lang="en"/>
              <a:t>stdio.h defines printf, which shows text in the console window</a:t>
            </a:r>
          </a:p>
          <a:p>
            <a:pPr rtl="0">
              <a:spcBef>
                <a:spcPts val="0"/>
              </a:spcBef>
              <a:buNone/>
            </a:pPr>
            <a:r>
              <a:rPr lang="en"/>
              <a:t>tchar.h is required for _tmain(), which is the unicode default entry point we want to use</a:t>
            </a:r>
          </a:p>
          <a:p>
            <a:pPr rtl="0">
              <a:spcBef>
                <a:spcPts val="0"/>
              </a:spcBef>
              <a:buNone/>
            </a:pPr>
            <a:r>
              <a:rPr lang="en"/>
              <a:t>printf is a simple c method call and uses one argument (the welcome string) that ends with \n to indicate a newline at the end of the text output</a:t>
            </a:r>
          </a:p>
          <a:p>
            <a:pPr rtl="0">
              <a:spcBef>
                <a:spcPts val="0"/>
              </a:spcBef>
              <a:buNone/>
            </a:pPr>
            <a:r>
              <a:rPr lang="en"/>
              <a:t>return 0 simply returns our program to the OS and ends the execution for now</a:t>
            </a:r>
          </a:p>
          <a:p>
            <a:pPr>
              <a:spcBef>
                <a:spcPts val="0"/>
              </a:spcBef>
              <a:buNone/>
            </a:pPr>
            <a:r>
              <a:rPr lang="en"/>
              <a:t>Lets change it to cout &gt;&gt; string &gt;&gt; endl; by using iostream.h instead of stdio.h!</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3" name="Shape 19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2006: Created XNA Racing Game, one of the first full hd games on Xbox 360 and very popular XNA showcase game, got around 1 million youtube views</a:t>
            </a:r>
          </a:p>
          <a:p>
            <a:pPr>
              <a:spcBef>
                <a:spcPts val="0"/>
              </a:spcBef>
              <a:buNone/>
            </a:pPr>
            <a:r>
              <a:rPr lang="en"/>
              <a:t>Current interests are compilers, functional languages and engines in general. I am also creating a new low level computer language that can write itself for future work. Most recently learned and used Clojure, Lisp and F#, worked on a few smaller games with our engine and some bigger contract work (native iOS, Android development), also helped SoulCraft development and just released it on Steam this week.</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99" name="Shape 19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We assume all of this is known, short explanation is given if people are unsure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05" name="Shape 20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11" name="Shape 21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17" name="Shape 2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There are plenty C++ Unit Testing Frameworks as an alternative, I have used CppUnit and Google Test (my favorite) heavily in the past, but also BoostTest, xUnit++, CPUnit, Catch, etc.</a:t>
            </a:r>
          </a:p>
          <a:p>
            <a:pPr lvl="0" rtl="0">
              <a:spcBef>
                <a:spcPts val="0"/>
              </a:spcBef>
              <a:buNone/>
            </a:pPr>
            <a:r>
              <a:rPr lang="en"/>
              <a:t>Google Test is very easy to get started and one of the newer ones, also good choice to get started, especially when coming from a c# or java background. However it is a bit more tricky to setup in VS, so we go the easy route here with the built-in C++ Unit Testing from VS that works just fine with the Test Explorer in Visual Studio!</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23" name="Shape 22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The Assert is commented out for now, we just want to get things compiling, which is always the first step with C++</a:t>
            </a:r>
          </a:p>
          <a:p>
            <a:pPr rtl="0">
              <a:spcBef>
                <a:spcPts val="0"/>
              </a:spcBef>
              <a:buNone/>
            </a:pPr>
            <a:r>
              <a:rPr lang="en"/>
              <a:t>In order to find Program.h we need to add “../TextAdventure” to the include directories (TextAdventureTests should sit in a neigbor directory)</a:t>
            </a:r>
          </a:p>
          <a:p>
            <a:pPr rtl="0">
              <a:spcBef>
                <a:spcPts val="0"/>
              </a:spcBef>
              <a:buNone/>
            </a:pPr>
            <a:r>
              <a:rPr lang="en"/>
              <a:t>Normally only dll projects with proper </a:t>
            </a:r>
            <a:r>
              <a:rPr b="1" lang="en" sz="1000">
                <a:solidFill>
                  <a:srgbClr val="2A2A2A"/>
                </a:solidFill>
                <a:latin typeface="Verdana"/>
                <a:ea typeface="Verdana"/>
                <a:cs typeface="Verdana"/>
                <a:sym typeface="Verdana"/>
              </a:rPr>
              <a:t>__declspec(dllimport)</a:t>
            </a:r>
            <a:r>
              <a:rPr lang="en" sz="1000">
                <a:solidFill>
                  <a:srgbClr val="2A2A2A"/>
                </a:solidFill>
                <a:latin typeface="Verdana"/>
                <a:ea typeface="Verdana"/>
                <a:cs typeface="Verdana"/>
                <a:sym typeface="Verdana"/>
              </a:rPr>
              <a:t> and </a:t>
            </a:r>
            <a:r>
              <a:rPr b="1" lang="en" sz="1000">
                <a:solidFill>
                  <a:srgbClr val="2A2A2A"/>
                </a:solidFill>
                <a:latin typeface="Verdana"/>
                <a:ea typeface="Verdana"/>
                <a:cs typeface="Verdana"/>
                <a:sym typeface="Verdana"/>
              </a:rPr>
              <a:t>__declspec(dllexport)</a:t>
            </a:r>
            <a:r>
              <a:rPr lang="en" sz="1000">
                <a:solidFill>
                  <a:srgbClr val="2A2A2A"/>
                </a:solidFill>
                <a:latin typeface="Verdana"/>
                <a:ea typeface="Verdana"/>
                <a:cs typeface="Verdana"/>
                <a:sym typeface="Verdana"/>
              </a:rPr>
              <a:t> can be tested and unlike C# we cannot simply reference .exe files and test them via reflection.</a:t>
            </a:r>
          </a:p>
          <a:p>
            <a:pPr>
              <a:spcBef>
                <a:spcPts val="0"/>
              </a:spcBef>
              <a:buNone/>
            </a:pPr>
            <a:r>
              <a:rPr lang="en" sz="1000">
                <a:solidFill>
                  <a:srgbClr val="2A2A2A"/>
                </a:solidFill>
                <a:latin typeface="Verdana"/>
                <a:ea typeface="Verdana"/>
                <a:cs typeface="Verdana"/>
                <a:sym typeface="Verdana"/>
              </a:rPr>
              <a:t>Here we just use a simple trick, see next slide.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29" name="Shape 22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The whole cycle should not take longer than a few minutes, this way you always have working code from a few minutes ago you can go back to if anything goes bad.</a:t>
            </a:r>
          </a:p>
          <a:p>
            <a:pPr>
              <a:spcBef>
                <a:spcPts val="0"/>
              </a:spcBef>
              <a:buNone/>
            </a:pPr>
            <a:r>
              <a:rPr lang="en"/>
              <a:t>Learning is process will slow you down, especially when learning a new language, but after a while you will pick up speed and produce code that is more useful, reusable and more enjoyable to work with.</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37" name="Shape 23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The default hotkey to run all tests of the Test Explorer is Ctrl+R+A, I usually assign it to F6 as well.</a:t>
            </a:r>
          </a:p>
          <a:p>
            <a:pPr>
              <a:spcBef>
                <a:spcPts val="0"/>
              </a:spcBef>
              <a:buNone/>
            </a:pPr>
            <a:r>
              <a:rPr lang="en"/>
              <a:t>With Visual Studio Ultimate Edition it is possible to run all tests after each build, sadly this feature is missing from the free VS Community Edition (which is VS Professional). I wrote a addin a few years ago to help with this (have not updated this for a while): https://github.com/DeltaEngine/TestAfterBuild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44" name="Shape 2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Assert::AreEqual accepts two variables of the same type, the first is named expected, but in many xUnit frameworks, especially with fluent syntax like Assert.That(number, Is.EqualTo(5)) the expected value comes last, which is easier to read and understand!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51" name="Shape 25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Explain how we solve this problem and what happens if we have a mistake in there (e.g. not adding the +1 for the substr of the right part).</a:t>
            </a:r>
          </a:p>
          <a:p>
            <a:pPr>
              <a:spcBef>
                <a:spcPts val="0"/>
              </a:spcBef>
              <a:buNone/>
            </a:pPr>
            <a:r>
              <a:rPr lang="en"/>
              <a:t>We will talk more about std::string soon, if you have any questions at this point, I will give a quick overview.</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57" name="Shape 25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We just used test classes and had functions, this is done. We also have used for, if and variable creation plus assignment, plus pointer arithmetic.</a:t>
            </a:r>
          </a:p>
          <a:p>
            <a:pPr rtl="0">
              <a:spcBef>
                <a:spcPts val="0"/>
              </a:spcBef>
              <a:buNone/>
            </a:pPr>
            <a:r>
              <a:rPr lang="en"/>
              <a:t>Here we give a quick overview of the most important concepts, if details are needed we can go to https://docs.google.com/viewer?a=v&amp;pid=sites&amp;srcid=ZGVmYXVsdGRvbWFpbnxjczEwMWF0anVzdHxneDo1ZmI0M2NmNjMxMDEwYjQ3</a:t>
            </a:r>
          </a:p>
          <a:p>
            <a:pPr>
              <a:spcBef>
                <a:spcPts val="0"/>
              </a:spcBef>
              <a:buNone/>
            </a:pPr>
            <a:r>
              <a:rPr lang="en"/>
              <a:t>Skipped here: macros, generics and other advanced topics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Arena Wars (2002-2004), SoulCraft (2012), Fireburst (2009) and XNA Racing Game (2006)</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63" name="Shape 26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u="sng">
                <a:solidFill>
                  <a:schemeClr val="hlink"/>
                </a:solidFill>
                <a:hlinkClick r:id="rId2"/>
              </a:rPr>
              <a:t>http://www.tutorialspoint.com/cplusplus/cpp_data_encapsulation.htm</a:t>
            </a:r>
          </a:p>
          <a:p>
            <a:pPr>
              <a:spcBef>
                <a:spcPts val="0"/>
              </a:spcBef>
              <a:buNone/>
            </a:pPr>
            <a:r>
              <a:rPr lang="en" u="sng">
                <a:solidFill>
                  <a:schemeClr val="hlink"/>
                </a:solidFill>
                <a:hlinkClick r:id="rId3"/>
              </a:rPr>
              <a:t>http://herbsutter.com/gotw/_100/</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69" name="Shape 2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From the public C++ Delta Engine source code (December 2012)</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75" name="Shape 27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u="sng">
                <a:solidFill>
                  <a:schemeClr val="hlink"/>
                </a:solidFill>
                <a:hlinkClick r:id="rId2"/>
              </a:rPr>
              <a:t>http://www.cplusplus.com/doc/tutorial/functions/</a:t>
            </a:r>
          </a:p>
          <a:p>
            <a:pPr>
              <a:spcBef>
                <a:spcPts val="0"/>
              </a:spcBef>
              <a:buNone/>
            </a:pPr>
            <a:r>
              <a:rPr lang="en"/>
              <a:t>Constructors have no return type, = is used for default parameters (value can be omitted, but only from end, we cannot simply omit x)</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81" name="Shape 2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Recursion is of course possible too, but if possible try to do a more efficient for or while loop if you can do it with the operation you want to perform.</a:t>
            </a:r>
          </a:p>
          <a:p>
            <a:pPr lvl="0">
              <a:spcBef>
                <a:spcPts val="0"/>
              </a:spcBef>
              <a:buClr>
                <a:schemeClr val="dk1"/>
              </a:buClr>
              <a:buSzPct val="100000"/>
              <a:buFont typeface="Arial"/>
              <a:buNone/>
            </a:pPr>
            <a:r>
              <a:rPr lang="en">
                <a:solidFill>
                  <a:schemeClr val="dk1"/>
                </a:solidFill>
              </a:rPr>
              <a:t>A typical example for recursion is the fibonacci numbers: 1, 1, 2, 3, 5, 8, etc.</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88" name="Shape 28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sz="1400">
                <a:solidFill>
                  <a:schemeClr val="dk1"/>
                </a:solidFill>
              </a:rPr>
              <a:t>Bool is implemented as int, but is usually just 0=false or 1=true, any value except 0 is considered true in c++, bool was only added in C++99</a:t>
            </a:r>
          </a:p>
          <a:p>
            <a:pPr rtl="0">
              <a:spcBef>
                <a:spcPts val="0"/>
              </a:spcBef>
              <a:buNone/>
            </a:pPr>
            <a:r>
              <a:rPr lang="en" sz="1400">
                <a:solidFill>
                  <a:schemeClr val="dk1"/>
                </a:solidFill>
              </a:rPr>
              <a:t>2147483648 overflows to -2147483648, but we cannot check for that as Assert only accepts ints starting at -2147483647.</a:t>
            </a:r>
          </a:p>
          <a:p>
            <a:pPr rtl="0">
              <a:spcBef>
                <a:spcPts val="0"/>
              </a:spcBef>
              <a:buNone/>
            </a:pPr>
            <a:r>
              <a:rPr lang="en" sz="1400">
                <a:solidFill>
                  <a:schemeClr val="dk1"/>
                </a:solidFill>
              </a:rPr>
              <a:t>Also Assert::AreEqual is not implemented for long long, comparing it causes a compiler error, use the double version (64bit) instead. See what happens if .0 is removed, is this different in C#/Java/etc?</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295" name="Shape 29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You can still write code with the built-in types, but if a library demands a certain coding style and uses its own types, you better follow the guidelines to avoid chaos.</a:t>
            </a:r>
          </a:p>
          <a:p>
            <a:pPr>
              <a:spcBef>
                <a:spcPts val="0"/>
              </a:spcBef>
              <a:buNone/>
            </a:pPr>
            <a:r>
              <a:rPr lang="en"/>
              <a:t>sizeof returns a std::size_t value, which is defined in cstdlib since C++11, it can be used pretty much as an int.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02" name="Shape 30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4000"/>
              </a:lnSpc>
              <a:spcBef>
                <a:spcPts val="0"/>
              </a:spcBef>
              <a:buNone/>
            </a:pPr>
            <a:r>
              <a:rPr lang="en" sz="1200">
                <a:solidFill>
                  <a:srgbClr val="222222"/>
                </a:solidFill>
              </a:rPr>
              <a:t>In computer science terminologies, </a:t>
            </a:r>
            <a:r>
              <a:rPr b="1" lang="en" sz="1200">
                <a:solidFill>
                  <a:srgbClr val="222222"/>
                </a:solidFill>
              </a:rPr>
              <a:t>imperative programming</a:t>
            </a:r>
            <a:r>
              <a:rPr lang="en" sz="1200">
                <a:solidFill>
                  <a:srgbClr val="222222"/>
                </a:solidFill>
              </a:rPr>
              <a:t> is a </a:t>
            </a:r>
            <a:r>
              <a:rPr b="1" lang="en" sz="1200">
                <a:solidFill>
                  <a:srgbClr val="222222"/>
                </a:solidFill>
              </a:rPr>
              <a:t>programming</a:t>
            </a:r>
            <a:r>
              <a:rPr lang="en" sz="1200">
                <a:solidFill>
                  <a:srgbClr val="222222"/>
                </a:solidFill>
              </a:rPr>
              <a:t> paradigm that describes computation in terms of statements that change a </a:t>
            </a:r>
            <a:r>
              <a:rPr b="1" lang="en" sz="1200">
                <a:solidFill>
                  <a:srgbClr val="222222"/>
                </a:solidFill>
              </a:rPr>
              <a:t>program</a:t>
            </a:r>
            <a:r>
              <a:rPr lang="en" sz="1200">
                <a:solidFill>
                  <a:srgbClr val="222222"/>
                </a:solidFill>
              </a:rPr>
              <a:t> state.</a:t>
            </a:r>
            <a:br>
              <a:rPr lang="en" sz="1200">
                <a:solidFill>
                  <a:srgbClr val="222222"/>
                </a:solidFill>
              </a:rPr>
            </a:br>
            <a:r>
              <a:rPr lang="en" sz="1200" u="sng">
                <a:solidFill>
                  <a:schemeClr val="hlink"/>
                </a:solidFill>
                <a:hlinkClick r:id="rId2"/>
              </a:rPr>
              <a:t>http://en.wikipedia.org/wiki/Imperative_programming</a:t>
            </a:r>
          </a:p>
          <a:p>
            <a:pPr lvl="0" rtl="0">
              <a:spcBef>
                <a:spcPts val="0"/>
              </a:spcBef>
              <a:buNone/>
            </a:pPr>
            <a:r>
              <a:rPr lang="en"/>
              <a:t>Functional programming languages are different (</a:t>
            </a:r>
            <a:r>
              <a:rPr lang="en">
                <a:solidFill>
                  <a:schemeClr val="dk1"/>
                </a:solidFill>
              </a:rPr>
              <a:t>declarative programming as opposed to imperative, which changes state)</a:t>
            </a:r>
            <a:r>
              <a:rPr lang="en"/>
              <a:t>, direct assignment or even changing values is not allowed usually. Instead copies are created and the old value is discarded.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09" name="Shape 30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The same can be done without the extra pointer variable by just using &amp;number and dereferencing it again *(&amp;number) gives us the value of number.</a:t>
            </a:r>
          </a:p>
          <a:p>
            <a:pPr rtl="0">
              <a:spcBef>
                <a:spcPts val="0"/>
              </a:spcBef>
              <a:buNone/>
            </a:pPr>
            <a:r>
              <a:rPr lang="en"/>
              <a:t>Warning: Working with pointers IS dangerous, see what happens when removing the parenthesis from (*pointToNumber)--; It breaks the whole test as we are now pointing to some random number in memory one below otherNumber!</a:t>
            </a:r>
          </a:p>
          <a:p>
            <a:pPr lvl="0" rtl="0">
              <a:spcBef>
                <a:spcPts val="0"/>
              </a:spcBef>
              <a:buNone/>
            </a:pPr>
            <a:r>
              <a:rPr lang="en"/>
              <a:t>If you are coming from Java or C# you have used pointers all along, any non value type (no primitives and no structs) is referenced by a pointer, you can even use primitive as pointers in method parameters via ref or out.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16" name="Shape 3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Things can be complicated when dereferencing a pointer, you end up with a pointer to a pointer. To get to the value you have to use two dereferencing operators like **pointerToPointer</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23" name="Shape 3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Things can be complicated when dereferencing a pointer, you end up with a pointer to a pointer. To get to the value you have to use two dereferencing operators like **pointerToPointer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We will get a quick overview about C++, not all in-depth features can be fully explained in this short course. Our focus is also how game engines utilize C++ and learning C++ by actually writing code and doing useful stuff. There are plenty of books and links at the end of each presentation for more detailed study.</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30" name="Shape 33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For the std pointers we need to include the </a:t>
            </a:r>
            <a:r>
              <a:rPr lang="en" sz="1000">
                <a:solidFill>
                  <a:srgbClr val="03697A"/>
                </a:solidFill>
                <a:latin typeface="Verdana"/>
                <a:ea typeface="Verdana"/>
                <a:cs typeface="Verdana"/>
                <a:sym typeface="Verdana"/>
                <a:hlinkClick r:id="rId2"/>
              </a:rPr>
              <a:t>&lt;memory&gt;</a:t>
            </a:r>
            <a:r>
              <a:rPr lang="en"/>
              <a:t> header file! For the vector we need the &lt;vector&gt; header file. And finally for strings we need &lt;string&gt;, which should be added to Program, where we need to add a constructor and the Name as well:</a:t>
            </a:r>
          </a:p>
          <a:p>
            <a:pPr lvl="0" rtl="0">
              <a:spcBef>
                <a:spcPts val="0"/>
              </a:spcBef>
              <a:buClr>
                <a:schemeClr val="dk1"/>
              </a:buClr>
              <a:buSzPct val="100000"/>
              <a:buFont typeface="Arial"/>
              <a:buNone/>
            </a:pPr>
            <a:r>
              <a:rPr lang="en"/>
              <a:t>class Program</a:t>
            </a:r>
          </a:p>
          <a:p>
            <a:pPr lvl="0" rtl="0">
              <a:spcBef>
                <a:spcPts val="0"/>
              </a:spcBef>
              <a:buClr>
                <a:schemeClr val="dk1"/>
              </a:buClr>
              <a:buSzPct val="100000"/>
              <a:buFont typeface="Arial"/>
              <a:buNone/>
            </a:pPr>
            <a:r>
              <a:rPr lang="en"/>
              <a:t>{</a:t>
            </a:r>
          </a:p>
          <a:p>
            <a:pPr lvl="0" rtl="0">
              <a:spcBef>
                <a:spcPts val="0"/>
              </a:spcBef>
              <a:buClr>
                <a:schemeClr val="dk1"/>
              </a:buClr>
              <a:buSzPct val="100000"/>
              <a:buFont typeface="Arial"/>
              <a:buNone/>
            </a:pPr>
            <a:r>
              <a:rPr lang="en"/>
              <a:t>public:</a:t>
            </a:r>
          </a:p>
          <a:p>
            <a:pPr lvl="0" rtl="0">
              <a:spcBef>
                <a:spcPts val="0"/>
              </a:spcBef>
              <a:buClr>
                <a:schemeClr val="dk1"/>
              </a:buClr>
              <a:buSzPct val="100000"/>
              <a:buFont typeface="Arial"/>
              <a:buNone/>
            </a:pPr>
            <a:r>
              <a:rPr lang="en"/>
              <a:t>	Program(std::string name)</a:t>
            </a:r>
          </a:p>
          <a:p>
            <a:pPr lvl="0" rtl="0">
              <a:spcBef>
                <a:spcPts val="0"/>
              </a:spcBef>
              <a:buClr>
                <a:schemeClr val="dk1"/>
              </a:buClr>
              <a:buSzPct val="100000"/>
              <a:buFont typeface="Arial"/>
              <a:buNone/>
            </a:pPr>
            <a:r>
              <a:rPr lang="en"/>
              <a:t>		: Name(name) {}</a:t>
            </a:r>
          </a:p>
          <a:p>
            <a:pPr lvl="0" rtl="0">
              <a:spcBef>
                <a:spcPts val="0"/>
              </a:spcBef>
              <a:buClr>
                <a:schemeClr val="dk1"/>
              </a:buClr>
              <a:buSzPct val="100000"/>
              <a:buFont typeface="Arial"/>
              <a:buNone/>
            </a:pPr>
            <a:r>
              <a:rPr lang="en"/>
              <a:t>	std::string Name;</a:t>
            </a:r>
          </a:p>
          <a:p>
            <a:pPr lvl="0" rtl="0">
              <a:spcBef>
                <a:spcPts val="0"/>
              </a:spcBef>
              <a:buClr>
                <a:schemeClr val="dk1"/>
              </a:buClr>
              <a:buSzPct val="100000"/>
              <a:buFont typeface="Arial"/>
              <a:buNone/>
            </a:pPr>
            <a:r>
              <a:rPr lang="en"/>
              <a:t>	static int AddStringNumbers(const char* inputText);</a:t>
            </a:r>
          </a:p>
          <a:p>
            <a:pPr lvl="0" rtl="0">
              <a:spcBef>
                <a:spcPts val="0"/>
              </a:spcBef>
              <a:buClr>
                <a:schemeClr val="dk1"/>
              </a:buClr>
              <a:buSzPct val="100000"/>
              <a:buFont typeface="Arial"/>
              <a:buNone/>
            </a:pPr>
            <a:r>
              <a:rPr lang="en"/>
              <a:t>};</a:t>
            </a:r>
          </a:p>
          <a:p>
            <a:pPr rtl="0">
              <a:spcBef>
                <a:spcPts val="0"/>
              </a:spcBef>
              <a:buNone/>
            </a:pPr>
            <a:r>
              <a:rPr lang="en"/>
              <a:t>Also explain a bit more about how .get() gives us the pointer and why we have to dereference it both when changing the value and when accessing it.</a:t>
            </a:r>
          </a:p>
          <a:p>
            <a:pPr>
              <a:spcBef>
                <a:spcPts val="0"/>
              </a:spcBef>
              <a:buNone/>
            </a:pPr>
            <a:r>
              <a:rPr lang="en"/>
              <a:t>Also why do we need std::string for the Assert and why can we obmit it from the make_shared constructor creation? It is because for constructors the implicit operator from char* to std::string can be used, but for Assert::AreEqual the compiler has no idea which type we want to target. Just one of the many shortcomings in C++ and why we have to write a bit more code to make things compile.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39" name="Shape 33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Enumerations work like in C# or Java, but enumeration values are just like constants and have no functionality or reflection features like in Java or C#.</a:t>
            </a:r>
          </a:p>
          <a:p>
            <a:pPr rtl="0">
              <a:spcBef>
                <a:spcPts val="0"/>
              </a:spcBef>
              <a:buNone/>
            </a:pPr>
            <a:r>
              <a:rPr lang="en"/>
              <a:t>Unions are not available in C# or Java, which allows for more flexible data layout in C++ and fun and dirty pointer tricks.</a:t>
            </a:r>
          </a:p>
          <a:p>
            <a:pPr>
              <a:spcBef>
                <a:spcPts val="0"/>
              </a:spcBef>
              <a:buNone/>
            </a:pPr>
            <a:r>
              <a:rPr lang="en"/>
              <a:t>Use google, stackoverflow, </a:t>
            </a:r>
            <a:r>
              <a:rPr lang="en" u="sng">
                <a:solidFill>
                  <a:schemeClr val="hlink"/>
                </a:solidFill>
                <a:hlinkClick r:id="rId2"/>
              </a:rPr>
              <a:t>http://en.cppreference.com/w/</a:t>
            </a:r>
            <a:r>
              <a:rPr lang="en"/>
              <a:t> or </a:t>
            </a:r>
            <a:r>
              <a:rPr lang="en" u="sng">
                <a:solidFill>
                  <a:schemeClr val="hlink"/>
                </a:solidFill>
                <a:hlinkClick r:id="rId3"/>
              </a:rPr>
              <a:t>http://www.cplusplus.com/</a:t>
            </a:r>
            <a:r>
              <a:rPr lang="en"/>
              <a:t> if you are unsure or need quick help on how to define things, which header to use.</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45" name="Shape 3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Everyone can create their own theme, but we discuss the one I present</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51" name="Shape 3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Since we will be coding together now slides do not make so much sense, most things need to be explained and everyone should be typing his game. Links to the existing TextAdventure code will be given in the next slide, which we will only look at by the end of today.</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57" name="Shape 35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63" name="Shape 3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69" name="Shape 3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C++ is derived from C, which is a systems programming language. While you write in a high level language, pretty much all types and basic operations are mapped to similarly assigned computer memory and instructions at the modern hardware level. This is what allows good low level performance, but only if you know what you are doing (data driven architecture is a big topic and also important for high performance games). For graphics or physics programming using assembly code mixed in C++ code is not uncommon to even achieve better performance at the very lowest levels.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u="sng">
                <a:solidFill>
                  <a:schemeClr val="hlink"/>
                </a:solidFill>
                <a:hlinkClick r:id="rId2"/>
              </a:rPr>
              <a:t>http://www.itworld.com/article/2918583/open-source-tools/c-leads-the-way-in-ugly-hacks.html</a:t>
            </a:r>
          </a:p>
          <a:p>
            <a:pPr rtl="0">
              <a:spcBef>
                <a:spcPts val="0"/>
              </a:spcBef>
              <a:buNone/>
            </a:pPr>
            <a:r>
              <a:rPr lang="en" u="sng">
                <a:solidFill>
                  <a:schemeClr val="hlink"/>
                </a:solidFill>
                <a:hlinkClick r:id="rId3"/>
              </a:rPr>
              <a:t>http://techcrunch.com/2015/05/02/and-c-plus-plus-too/</a:t>
            </a:r>
          </a:p>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86" name="Shape 8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CLion was just released a week ago by JetBrains, makers of IntelliJ, one of the most popular Java IDEs and ReSharper, the best C# Extension for Visual Studio</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35183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3496604"/>
            <a:ext cx="9144000" cy="0"/>
          </a:xfrm>
          <a:prstGeom prst="straightConnector1">
            <a:avLst/>
          </a:prstGeom>
          <a:noFill/>
          <a:ln cap="flat" w="57150">
            <a:solidFill>
              <a:srgbClr val="000000">
                <a:alpha val="14901"/>
              </a:srgbClr>
            </a:solidFill>
            <a:prstDash val="solid"/>
            <a:round/>
            <a:headEnd len="med" w="med" type="none"/>
            <a:tailEnd len="med" w="med" type="none"/>
          </a:ln>
        </p:spPr>
      </p:cxnSp>
      <p:sp>
        <p:nvSpPr>
          <p:cNvPr id="11" name="Shape 11"/>
          <p:cNvSpPr txBox="1"/>
          <p:nvPr>
            <p:ph type="ctrTitle"/>
          </p:nvPr>
        </p:nvSpPr>
        <p:spPr>
          <a:xfrm>
            <a:off x="685800" y="1867781"/>
            <a:ext cx="7772400" cy="1648800"/>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x="685800" y="3627026"/>
            <a:ext cx="7772400" cy="774300"/>
          </a:xfrm>
          <a:prstGeom prst="rect">
            <a:avLst/>
          </a:prstGeom>
        </p:spPr>
        <p:txBody>
          <a:bodyPr anchorCtr="0" anchor="t" bIns="91425" lIns="91425" rIns="91425" tIns="91425"/>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p:txBody>
      </p:sp>
      <p:sp>
        <p:nvSpPr>
          <p:cNvPr id="13" name="Shape 1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127875"/>
            <a:ext cx="9144000" cy="0"/>
          </a:xfrm>
          <a:prstGeom prst="straightConnector1">
            <a:avLst/>
          </a:prstGeom>
          <a:noFill/>
          <a:ln cap="flat" w="57150">
            <a:solidFill>
              <a:srgbClr val="000000">
                <a:alpha val="14901"/>
              </a:srgbClr>
            </a:solidFill>
            <a:prstDash val="solid"/>
            <a:round/>
            <a:headEnd len="med" w="med" type="none"/>
            <a:tailEnd len="med" w="med" type="none"/>
          </a:ln>
        </p:spPr>
      </p:cxnSp>
      <p:sp>
        <p:nvSpPr>
          <p:cNvPr id="17" name="Shape 1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1499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127875"/>
            <a:ext cx="9144000" cy="0"/>
          </a:xfrm>
          <a:prstGeom prst="straightConnector1">
            <a:avLst/>
          </a:prstGeom>
          <a:noFill/>
          <a:ln cap="flat" w="57150">
            <a:solidFill>
              <a:srgbClr val="000000">
                <a:alpha val="14901"/>
              </a:srgbClr>
            </a:solidFill>
            <a:prstDash val="solid"/>
            <a:round/>
            <a:headEnd len="med" w="med" type="none"/>
            <a:tailEnd len="med" w="med" type="none"/>
          </a:ln>
        </p:spPr>
      </p:cxnSp>
      <p:sp>
        <p:nvSpPr>
          <p:cNvPr id="23" name="Shape 23"/>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127875"/>
            <a:ext cx="9144000" cy="0"/>
          </a:xfrm>
          <a:prstGeom prst="straightConnector1">
            <a:avLst/>
          </a:prstGeom>
          <a:noFill/>
          <a:ln cap="flat" w="57150">
            <a:solidFill>
              <a:srgbClr val="000000">
                <a:alpha val="14901"/>
              </a:srgbClr>
            </a:solidFill>
            <a:prstDash val="solid"/>
            <a:round/>
            <a:headEnd len="med" w="med" type="none"/>
            <a:tailEnd len="med" w="med" type="none"/>
          </a:ln>
        </p:spPr>
      </p:cxnSp>
      <p:sp>
        <p:nvSpPr>
          <p:cNvPr id="30" name="Shape 30"/>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txBox="1"/>
          <p:nvPr>
            <p:ph idx="1" type="body"/>
          </p:nvPr>
        </p:nvSpPr>
        <p:spPr>
          <a:xfrm>
            <a:off x="457200" y="4406309"/>
            <a:ext cx="8229600" cy="519599"/>
          </a:xfrm>
          <a:prstGeom prst="rect">
            <a:avLst/>
          </a:prstGeom>
        </p:spPr>
        <p:txBody>
          <a:bodyPr anchorCtr="0" anchor="t" bIns="91425" lIns="91425" rIns="91425" tIns="91425"/>
          <a:lstStyle>
            <a:lvl1pPr>
              <a:spcBef>
                <a:spcPts val="0"/>
              </a:spcBef>
              <a:buClr>
                <a:schemeClr val="dk2"/>
              </a:buClr>
              <a:buSzPct val="100000"/>
              <a:buNone/>
              <a:defRPr sz="1800">
                <a:solidFill>
                  <a:schemeClr val="dk2"/>
                </a:solidFill>
              </a:defRPr>
            </a:lvl1pPr>
          </a:lstStyle>
          <a:p/>
        </p:txBody>
      </p:sp>
      <p:sp>
        <p:nvSpPr>
          <p:cNvPr id="34" name="Shape 34"/>
          <p:cNvSpPr/>
          <p:nvPr/>
        </p:nvSpPr>
        <p:spPr>
          <a:xfrm>
            <a:off x="4274" y="0"/>
            <a:ext cx="9144000" cy="44063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35" name="Shape 35"/>
          <p:cNvCxnSpPr/>
          <p:nvPr/>
        </p:nvCxnSpPr>
        <p:spPr>
          <a:xfrm>
            <a:off x="0" y="4384371"/>
            <a:ext cx="9144000" cy="0"/>
          </a:xfrm>
          <a:prstGeom prst="straightConnector1">
            <a:avLst/>
          </a:prstGeom>
          <a:noFill/>
          <a:ln cap="flat" w="57150">
            <a:solidFill>
              <a:srgbClr val="000000">
                <a:alpha val="14901"/>
              </a:srgbClr>
            </a:solidFill>
            <a:prstDash val="solid"/>
            <a:round/>
            <a:headEnd len="med" w="med" type="none"/>
            <a:tailEnd len="med" w="med" type="none"/>
          </a:ln>
        </p:spPr>
      </p:cxnSp>
      <p:sp>
        <p:nvSpPr>
          <p:cNvPr id="36" name="Shape 3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7" name="Shape 37"/>
        <p:cNvGrpSpPr/>
        <p:nvPr/>
      </p:nvGrpSpPr>
      <p:grpSpPr>
        <a:xfrm>
          <a:off x="0" y="0"/>
          <a:ext cx="0" cy="0"/>
          <a:chOff x="0" y="0"/>
          <a:chExt cx="0" cy="0"/>
        </a:xfrm>
      </p:grpSpPr>
      <p:sp>
        <p:nvSpPr>
          <p:cNvPr id="38" name="Shape 38"/>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solidFill>
                  <a:schemeClr val="lt1"/>
                </a:solidFill>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dk2"/>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3" Type="http://schemas.openxmlformats.org/officeDocument/2006/relationships/image" Target="../media/image0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3" Type="http://schemas.openxmlformats.org/officeDocument/2006/relationships/image" Target="../media/image0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3" Type="http://schemas.openxmlformats.org/officeDocument/2006/relationships/image" Target="../media/image01.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3" Type="http://schemas.openxmlformats.org/officeDocument/2006/relationships/image" Target="../media/image0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 Id="rId3" Type="http://schemas.openxmlformats.org/officeDocument/2006/relationships/image" Target="../media/image0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 Id="rId3" Type="http://schemas.openxmlformats.org/officeDocument/2006/relationships/image" Target="../media/image0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 Id="rId3" Type="http://schemas.openxmlformats.org/officeDocument/2006/relationships/image" Target="../media/image02.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 Id="rId3" Type="http://schemas.openxmlformats.org/officeDocument/2006/relationships/image" Target="../media/image00.gi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 Id="rId3" Type="http://schemas.openxmlformats.org/officeDocument/2006/relationships/hyperlink" Target="https://msdn.microsoft.com/en-us/library/hh419385.aspx"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 Id="rId3" Type="http://schemas.openxmlformats.org/officeDocument/2006/relationships/image" Target="../media/image0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 Id="rId3" Type="http://schemas.openxmlformats.org/officeDocument/2006/relationships/image" Target="../media/image0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3" Type="http://schemas.openxmlformats.org/officeDocument/2006/relationships/image" Target="../media/image0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 Id="rId3" Type="http://schemas.openxmlformats.org/officeDocument/2006/relationships/hyperlink" Target="https://github.com/BenjaminNitschke/CppCourse/Day1"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 Id="rId10" Type="http://schemas.openxmlformats.org/officeDocument/2006/relationships/hyperlink" Target="https://github.com/lefticus/cppbestpractices" TargetMode="External"/><Relationship Id="rId4" Type="http://schemas.openxmlformats.org/officeDocument/2006/relationships/hyperlink" Target="http://www.stroustrup.com/Programming/lecture-slides.html" TargetMode="External"/><Relationship Id="rId3" Type="http://schemas.openxmlformats.org/officeDocument/2006/relationships/hyperlink" Target="http://ocw.mit.edu/courses/electrical-engineering-and-computer-science/6-096-introduction-to-c-january-iap-2011/lecture-notes/" TargetMode="External"/><Relationship Id="rId9" Type="http://schemas.openxmlformats.org/officeDocument/2006/relationships/hyperlink" Target="http://stackoverflow.com/" TargetMode="External"/><Relationship Id="rId6" Type="http://schemas.openxmlformats.org/officeDocument/2006/relationships/hyperlink" Target="http://nehe.gamedev.net/" TargetMode="External"/><Relationship Id="rId5" Type="http://schemas.openxmlformats.org/officeDocument/2006/relationships/hyperlink" Target="http://www.cplusplus.com/" TargetMode="External"/><Relationship Id="rId8" Type="http://schemas.openxmlformats.org/officeDocument/2006/relationships/hyperlink" Target="http://www.gamedev.net/" TargetMode="External"/><Relationship Id="rId7" Type="http://schemas.openxmlformats.org/officeDocument/2006/relationships/hyperlink" Target="https://www.unrealengine.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ctrTitle"/>
          </p:nvPr>
        </p:nvSpPr>
        <p:spPr>
          <a:xfrm>
            <a:off x="685800" y="1867781"/>
            <a:ext cx="7772400" cy="1648800"/>
          </a:xfrm>
          <a:prstGeom prst="rect">
            <a:avLst/>
          </a:prstGeom>
        </p:spPr>
        <p:txBody>
          <a:bodyPr anchorCtr="0" anchor="b" bIns="91425" lIns="91425" rIns="91425" tIns="91425">
            <a:noAutofit/>
          </a:bodyPr>
          <a:lstStyle/>
          <a:p>
            <a:pPr>
              <a:spcBef>
                <a:spcPts val="0"/>
              </a:spcBef>
              <a:buNone/>
            </a:pPr>
            <a:r>
              <a:rPr lang="en"/>
              <a:t>C++ Course</a:t>
            </a:r>
          </a:p>
        </p:txBody>
      </p:sp>
      <p:sp>
        <p:nvSpPr>
          <p:cNvPr id="41" name="Shape 41"/>
          <p:cNvSpPr txBox="1"/>
          <p:nvPr>
            <p:ph idx="1" type="subTitle"/>
          </p:nvPr>
        </p:nvSpPr>
        <p:spPr>
          <a:xfrm>
            <a:off x="685800" y="3627025"/>
            <a:ext cx="7598399" cy="7743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t>Games Academy Berlin 2015-05-19 - Day 1</a:t>
            </a:r>
          </a:p>
          <a:p>
            <a:pPr lvl="0" rtl="0">
              <a:spcBef>
                <a:spcPts val="0"/>
              </a:spcBef>
              <a:buClr>
                <a:schemeClr val="dk1"/>
              </a:buClr>
              <a:buFont typeface="Arial"/>
              <a:buNone/>
            </a:pPr>
            <a:r>
              <a:t/>
            </a:r>
            <a:endParaRPr sz="1800"/>
          </a:p>
          <a:p>
            <a:pPr lvl="0" rtl="0" algn="r">
              <a:spcBef>
                <a:spcPts val="0"/>
              </a:spcBef>
              <a:buClr>
                <a:schemeClr val="dk1"/>
              </a:buClr>
              <a:buSzPct val="61111"/>
              <a:buFont typeface="Arial"/>
              <a:buNone/>
            </a:pPr>
            <a:r>
              <a:rPr lang="en" sz="1800"/>
              <a:t>Benjamin Nitschke - Delta Engine</a:t>
            </a:r>
          </a:p>
          <a:p>
            <a:pPr>
              <a:spcBef>
                <a:spcPts val="0"/>
              </a:spcBef>
              <a:buNone/>
            </a:pPr>
            <a:r>
              <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Visual Studio</a:t>
            </a:r>
          </a:p>
        </p:txBody>
      </p:sp>
      <p:sp>
        <p:nvSpPr>
          <p:cNvPr id="95" name="Shape 95"/>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t/>
            </a:r>
            <a:endParaRPr/>
          </a:p>
        </p:txBody>
      </p:sp>
      <p:pic>
        <p:nvPicPr>
          <p:cNvPr id="96" name="Shape 96"/>
          <p:cNvPicPr preferRelativeResize="0"/>
          <p:nvPr/>
        </p:nvPicPr>
        <p:blipFill>
          <a:blip r:embed="rId3">
            <a:alphaModFix/>
          </a:blip>
          <a:stretch>
            <a:fillRect/>
          </a:stretch>
        </p:blipFill>
        <p:spPr>
          <a:xfrm>
            <a:off x="457189" y="1200150"/>
            <a:ext cx="5525435" cy="372570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NetBeans</a:t>
            </a:r>
          </a:p>
        </p:txBody>
      </p:sp>
      <p:sp>
        <p:nvSpPr>
          <p:cNvPr id="102" name="Shape 102"/>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t/>
            </a:r>
            <a:endParaRPr/>
          </a:p>
        </p:txBody>
      </p:sp>
      <p:pic>
        <p:nvPicPr>
          <p:cNvPr id="103" name="Shape 103"/>
          <p:cNvPicPr preferRelativeResize="0"/>
          <p:nvPr/>
        </p:nvPicPr>
        <p:blipFill>
          <a:blip r:embed="rId3">
            <a:alphaModFix/>
          </a:blip>
          <a:stretch>
            <a:fillRect/>
          </a:stretch>
        </p:blipFill>
        <p:spPr>
          <a:xfrm>
            <a:off x="457200" y="1200150"/>
            <a:ext cx="6057612" cy="3725699"/>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Eclipse</a:t>
            </a:r>
          </a:p>
        </p:txBody>
      </p:sp>
      <p:sp>
        <p:nvSpPr>
          <p:cNvPr id="109" name="Shape 109"/>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t/>
            </a:r>
            <a:endParaRPr/>
          </a:p>
        </p:txBody>
      </p:sp>
      <p:pic>
        <p:nvPicPr>
          <p:cNvPr id="110" name="Shape 110"/>
          <p:cNvPicPr preferRelativeResize="0"/>
          <p:nvPr/>
        </p:nvPicPr>
        <p:blipFill>
          <a:blip r:embed="rId3">
            <a:alphaModFix/>
          </a:blip>
          <a:stretch>
            <a:fillRect/>
          </a:stretch>
        </p:blipFill>
        <p:spPr>
          <a:xfrm>
            <a:off x="457200" y="1200150"/>
            <a:ext cx="5473893" cy="372570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Code::Blocks</a:t>
            </a:r>
          </a:p>
        </p:txBody>
      </p:sp>
      <p:sp>
        <p:nvSpPr>
          <p:cNvPr id="116" name="Shape 116"/>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t/>
            </a:r>
            <a:endParaRPr/>
          </a:p>
        </p:txBody>
      </p:sp>
      <p:pic>
        <p:nvPicPr>
          <p:cNvPr id="117" name="Shape 117"/>
          <p:cNvPicPr preferRelativeResize="0"/>
          <p:nvPr/>
        </p:nvPicPr>
        <p:blipFill>
          <a:blip r:embed="rId3">
            <a:alphaModFix/>
          </a:blip>
          <a:stretch>
            <a:fillRect/>
          </a:stretch>
        </p:blipFill>
        <p:spPr>
          <a:xfrm>
            <a:off x="457200" y="1200150"/>
            <a:ext cx="4514306" cy="372570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CLion</a:t>
            </a:r>
          </a:p>
        </p:txBody>
      </p:sp>
      <p:sp>
        <p:nvSpPr>
          <p:cNvPr id="123" name="Shape 123"/>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t/>
            </a:r>
            <a:endParaRPr/>
          </a:p>
        </p:txBody>
      </p:sp>
      <p:pic>
        <p:nvPicPr>
          <p:cNvPr id="124" name="Shape 124"/>
          <p:cNvPicPr preferRelativeResize="0"/>
          <p:nvPr/>
        </p:nvPicPr>
        <p:blipFill>
          <a:blip r:embed="rId3">
            <a:alphaModFix/>
          </a:blip>
          <a:stretch>
            <a:fillRect/>
          </a:stretch>
        </p:blipFill>
        <p:spPr>
          <a:xfrm>
            <a:off x="457200" y="1200150"/>
            <a:ext cx="5601090" cy="3725699"/>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Emacs</a:t>
            </a:r>
          </a:p>
        </p:txBody>
      </p:sp>
      <p:sp>
        <p:nvSpPr>
          <p:cNvPr id="130" name="Shape 130"/>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t/>
            </a:r>
            <a:endParaRPr/>
          </a:p>
        </p:txBody>
      </p:sp>
      <p:pic>
        <p:nvPicPr>
          <p:cNvPr id="131" name="Shape 131"/>
          <p:cNvPicPr preferRelativeResize="0"/>
          <p:nvPr/>
        </p:nvPicPr>
        <p:blipFill>
          <a:blip r:embed="rId3">
            <a:alphaModFix/>
          </a:blip>
          <a:stretch>
            <a:fillRect/>
          </a:stretch>
        </p:blipFill>
        <p:spPr>
          <a:xfrm>
            <a:off x="457192" y="1200150"/>
            <a:ext cx="5096814" cy="3725699"/>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VI</a:t>
            </a:r>
          </a:p>
        </p:txBody>
      </p:sp>
      <p:sp>
        <p:nvSpPr>
          <p:cNvPr id="137" name="Shape 137"/>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t/>
            </a:r>
            <a:endParaRPr/>
          </a:p>
        </p:txBody>
      </p:sp>
      <p:pic>
        <p:nvPicPr>
          <p:cNvPr id="138" name="Shape 138"/>
          <p:cNvPicPr preferRelativeResize="0"/>
          <p:nvPr/>
        </p:nvPicPr>
        <p:blipFill>
          <a:blip r:embed="rId3">
            <a:alphaModFix/>
          </a:blip>
          <a:stretch>
            <a:fillRect/>
          </a:stretch>
        </p:blipFill>
        <p:spPr>
          <a:xfrm>
            <a:off x="457200" y="1200150"/>
            <a:ext cx="6325063" cy="3725699"/>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XCode (MacOS)</a:t>
            </a:r>
          </a:p>
        </p:txBody>
      </p:sp>
      <p:sp>
        <p:nvSpPr>
          <p:cNvPr id="144" name="Shape 144"/>
          <p:cNvSpPr txBox="1"/>
          <p:nvPr>
            <p:ph idx="1" type="body"/>
          </p:nvPr>
        </p:nvSpPr>
        <p:spPr>
          <a:xfrm>
            <a:off x="457200" y="1200150"/>
            <a:ext cx="8229600" cy="3725699"/>
          </a:xfrm>
          <a:prstGeom prst="rect">
            <a:avLst/>
          </a:prstGeom>
        </p:spPr>
        <p:txBody>
          <a:bodyPr anchorCtr="0" anchor="t" bIns="91425" lIns="91425" rIns="91425" tIns="91425">
            <a:noAutofit/>
          </a:bodyPr>
          <a:lstStyle/>
          <a:p>
            <a:pPr>
              <a:spcBef>
                <a:spcPts val="0"/>
              </a:spcBef>
              <a:buNone/>
            </a:pPr>
            <a:r>
              <a:t/>
            </a:r>
            <a:endParaRPr/>
          </a:p>
        </p:txBody>
      </p:sp>
      <p:pic>
        <p:nvPicPr>
          <p:cNvPr id="145" name="Shape 145"/>
          <p:cNvPicPr preferRelativeResize="0"/>
          <p:nvPr/>
        </p:nvPicPr>
        <p:blipFill>
          <a:blip r:embed="rId3">
            <a:alphaModFix/>
          </a:blip>
          <a:stretch>
            <a:fillRect/>
          </a:stretch>
        </p:blipFill>
        <p:spPr>
          <a:xfrm>
            <a:off x="457199" y="1200149"/>
            <a:ext cx="6772348" cy="3809449"/>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Visual Studio C++ Setup</a:t>
            </a:r>
          </a:p>
        </p:txBody>
      </p:sp>
      <p:sp>
        <p:nvSpPr>
          <p:cNvPr id="151" name="Shape 151"/>
          <p:cNvSpPr txBox="1"/>
          <p:nvPr>
            <p:ph idx="1" type="body"/>
          </p:nvPr>
        </p:nvSpPr>
        <p:spPr>
          <a:xfrm>
            <a:off x="457200" y="1200150"/>
            <a:ext cx="8486399"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Create a new C++ project “TextAdventure”</a:t>
            </a:r>
          </a:p>
          <a:p>
            <a:pPr indent="-381000" lvl="1" marL="914400" rtl="0">
              <a:spcBef>
                <a:spcPts val="0"/>
              </a:spcBef>
              <a:buClr>
                <a:schemeClr val="dk1"/>
              </a:buClr>
              <a:buSzPct val="80000"/>
              <a:buFont typeface="Courier New"/>
              <a:buChar char="o"/>
            </a:pPr>
            <a:r>
              <a:rPr lang="en"/>
              <a:t>Let’s start with an </a:t>
            </a:r>
            <a:r>
              <a:rPr b="1" lang="en"/>
              <a:t>empty console app</a:t>
            </a:r>
            <a:r>
              <a:rPr lang="en"/>
              <a:t> (from VS)</a:t>
            </a:r>
          </a:p>
          <a:p>
            <a:pPr indent="-381000" lvl="1" marL="914400" rtl="0">
              <a:spcBef>
                <a:spcPts val="0"/>
              </a:spcBef>
              <a:buClr>
                <a:schemeClr val="dk1"/>
              </a:buClr>
              <a:buSzPct val="80000"/>
              <a:buFont typeface="Courier New"/>
              <a:buChar char="o"/>
            </a:pPr>
            <a:r>
              <a:rPr lang="en"/>
              <a:t>Add a simple “</a:t>
            </a:r>
            <a:r>
              <a:rPr b="1" lang="en"/>
              <a:t>Program.cpp</a:t>
            </a:r>
            <a:r>
              <a:rPr lang="en"/>
              <a:t>” with:</a:t>
            </a:r>
          </a:p>
          <a:p>
            <a:pPr lvl="0">
              <a:spcBef>
                <a:spcPts val="0"/>
              </a:spcBef>
              <a:buNone/>
            </a:pPr>
            <a:r>
              <a:t/>
            </a:r>
            <a:endParaRPr b="1"/>
          </a:p>
        </p:txBody>
      </p:sp>
      <p:sp>
        <p:nvSpPr>
          <p:cNvPr id="152" name="Shape 152"/>
          <p:cNvSpPr txBox="1"/>
          <p:nvPr/>
        </p:nvSpPr>
        <p:spPr>
          <a:xfrm>
            <a:off x="684100" y="2630025"/>
            <a:ext cx="8128199" cy="19560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t>#include &lt;stdio.h&gt;</a:t>
            </a:r>
          </a:p>
          <a:p>
            <a:pPr lvl="0" rtl="0">
              <a:spcBef>
                <a:spcPts val="0"/>
              </a:spcBef>
              <a:buNone/>
            </a:pPr>
            <a:r>
              <a:rPr lang="en"/>
              <a:t>#include &lt;tchar.h&gt;</a:t>
            </a:r>
          </a:p>
          <a:p>
            <a:pPr lvl="0" rtl="0">
              <a:spcBef>
                <a:spcPts val="0"/>
              </a:spcBef>
              <a:buClr>
                <a:schemeClr val="dk1"/>
              </a:buClr>
              <a:buFont typeface="Arial"/>
              <a:buNone/>
            </a:pPr>
            <a:r>
              <a:t/>
            </a:r>
            <a:endParaRPr/>
          </a:p>
          <a:p>
            <a:pPr lvl="0" rtl="0">
              <a:spcBef>
                <a:spcPts val="0"/>
              </a:spcBef>
              <a:buClr>
                <a:schemeClr val="dk1"/>
              </a:buClr>
              <a:buSzPct val="78571"/>
              <a:buFont typeface="Arial"/>
              <a:buNone/>
            </a:pPr>
            <a:r>
              <a:rPr lang="en"/>
              <a:t>int _tmain()</a:t>
            </a:r>
          </a:p>
          <a:p>
            <a:pPr lvl="0" rtl="0">
              <a:spcBef>
                <a:spcPts val="0"/>
              </a:spcBef>
              <a:buClr>
                <a:schemeClr val="dk1"/>
              </a:buClr>
              <a:buSzPct val="78571"/>
              <a:buFont typeface="Arial"/>
              <a:buNone/>
            </a:pPr>
            <a:r>
              <a:rPr lang="en"/>
              <a:t>{</a:t>
            </a:r>
          </a:p>
          <a:p>
            <a:pPr lvl="0" rtl="0">
              <a:spcBef>
                <a:spcPts val="0"/>
              </a:spcBef>
              <a:buNone/>
            </a:pPr>
            <a:r>
              <a:rPr lang="en"/>
              <a:t>	printf("Welcome to our Adventure\n");</a:t>
            </a:r>
          </a:p>
          <a:p>
            <a:pPr lvl="0" rtl="0">
              <a:spcBef>
                <a:spcPts val="0"/>
              </a:spcBef>
              <a:buClr>
                <a:schemeClr val="dk1"/>
              </a:buClr>
              <a:buSzPct val="78571"/>
              <a:buFont typeface="Arial"/>
              <a:buNone/>
            </a:pPr>
            <a:r>
              <a:rPr lang="en"/>
              <a:t>	return 0;</a:t>
            </a:r>
          </a:p>
          <a:p>
            <a:pPr lvl="0">
              <a:spcBef>
                <a:spcPts val="0"/>
              </a:spcBef>
              <a:buNone/>
            </a:pPr>
            <a:r>
              <a:rPr lang="en"/>
              <a:t>}</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 Structure</a:t>
            </a:r>
          </a:p>
        </p:txBody>
      </p:sp>
      <p:sp>
        <p:nvSpPr>
          <p:cNvPr id="158" name="Shape 158"/>
          <p:cNvSpPr txBox="1"/>
          <p:nvPr/>
        </p:nvSpPr>
        <p:spPr>
          <a:xfrm>
            <a:off x="549950" y="1406450"/>
            <a:ext cx="2244900" cy="414599"/>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159" name="Shape 159"/>
          <p:cNvSpPr/>
          <p:nvPr/>
        </p:nvSpPr>
        <p:spPr>
          <a:xfrm>
            <a:off x="425650" y="1639025"/>
            <a:ext cx="1821300" cy="613200"/>
          </a:xfrm>
          <a:prstGeom prst="roundRect">
            <a:avLst>
              <a:gd fmla="val 16667" name="adj"/>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sz="2400"/>
              <a:t>Source File</a:t>
            </a:r>
          </a:p>
        </p:txBody>
      </p:sp>
      <p:sp>
        <p:nvSpPr>
          <p:cNvPr id="160" name="Shape 160"/>
          <p:cNvSpPr/>
          <p:nvPr/>
        </p:nvSpPr>
        <p:spPr>
          <a:xfrm>
            <a:off x="3520625" y="1235175"/>
            <a:ext cx="910499" cy="432899"/>
          </a:xfrm>
          <a:prstGeom prst="roundRect">
            <a:avLst>
              <a:gd fmla="val 16667" name="adj"/>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Header</a:t>
            </a:r>
          </a:p>
        </p:txBody>
      </p:sp>
      <p:sp>
        <p:nvSpPr>
          <p:cNvPr id="161" name="Shape 161"/>
          <p:cNvSpPr/>
          <p:nvPr/>
        </p:nvSpPr>
        <p:spPr>
          <a:xfrm>
            <a:off x="3520625" y="1743700"/>
            <a:ext cx="910499" cy="432899"/>
          </a:xfrm>
          <a:prstGeom prst="roundRect">
            <a:avLst>
              <a:gd fmla="val 16667" name="adj"/>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Header</a:t>
            </a:r>
          </a:p>
        </p:txBody>
      </p:sp>
      <p:sp>
        <p:nvSpPr>
          <p:cNvPr id="162" name="Shape 162"/>
          <p:cNvSpPr/>
          <p:nvPr/>
        </p:nvSpPr>
        <p:spPr>
          <a:xfrm>
            <a:off x="3520625" y="2252225"/>
            <a:ext cx="910499" cy="432899"/>
          </a:xfrm>
          <a:prstGeom prst="roundRect">
            <a:avLst>
              <a:gd fmla="val 16667" name="adj"/>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Header</a:t>
            </a:r>
          </a:p>
        </p:txBody>
      </p:sp>
      <p:cxnSp>
        <p:nvCxnSpPr>
          <p:cNvPr id="163" name="Shape 163"/>
          <p:cNvCxnSpPr>
            <a:stCxn id="159" idx="3"/>
            <a:endCxn id="160" idx="1"/>
          </p:cNvCxnSpPr>
          <p:nvPr/>
        </p:nvCxnSpPr>
        <p:spPr>
          <a:xfrm flipH="1" rot="10800000">
            <a:off x="2246950" y="1451525"/>
            <a:ext cx="1273800" cy="494100"/>
          </a:xfrm>
          <a:prstGeom prst="straightConnector1">
            <a:avLst/>
          </a:prstGeom>
          <a:noFill/>
          <a:ln cap="flat" w="19050">
            <a:solidFill>
              <a:schemeClr val="dk2"/>
            </a:solidFill>
            <a:prstDash val="solid"/>
            <a:round/>
            <a:headEnd len="lg" w="lg" type="none"/>
            <a:tailEnd len="lg" w="lg" type="triangle"/>
          </a:ln>
        </p:spPr>
      </p:cxnSp>
      <p:cxnSp>
        <p:nvCxnSpPr>
          <p:cNvPr id="164" name="Shape 164"/>
          <p:cNvCxnSpPr>
            <a:stCxn id="159" idx="3"/>
            <a:endCxn id="161" idx="1"/>
          </p:cNvCxnSpPr>
          <p:nvPr/>
        </p:nvCxnSpPr>
        <p:spPr>
          <a:xfrm>
            <a:off x="2246950" y="1945625"/>
            <a:ext cx="1273800" cy="14400"/>
          </a:xfrm>
          <a:prstGeom prst="straightConnector1">
            <a:avLst/>
          </a:prstGeom>
          <a:noFill/>
          <a:ln cap="flat" w="19050">
            <a:solidFill>
              <a:schemeClr val="dk2"/>
            </a:solidFill>
            <a:prstDash val="solid"/>
            <a:round/>
            <a:headEnd len="lg" w="lg" type="none"/>
            <a:tailEnd len="lg" w="lg" type="triangle"/>
          </a:ln>
        </p:spPr>
      </p:cxnSp>
      <p:cxnSp>
        <p:nvCxnSpPr>
          <p:cNvPr id="165" name="Shape 165"/>
          <p:cNvCxnSpPr>
            <a:stCxn id="159" idx="3"/>
            <a:endCxn id="162" idx="1"/>
          </p:cNvCxnSpPr>
          <p:nvPr/>
        </p:nvCxnSpPr>
        <p:spPr>
          <a:xfrm>
            <a:off x="2246950" y="1945625"/>
            <a:ext cx="1273800" cy="522900"/>
          </a:xfrm>
          <a:prstGeom prst="straightConnector1">
            <a:avLst/>
          </a:prstGeom>
          <a:noFill/>
          <a:ln cap="flat" w="19050">
            <a:solidFill>
              <a:schemeClr val="dk2"/>
            </a:solidFill>
            <a:prstDash val="solid"/>
            <a:round/>
            <a:headEnd len="lg" w="lg" type="none"/>
            <a:tailEnd len="lg" w="lg" type="triangle"/>
          </a:ln>
        </p:spPr>
      </p:cxnSp>
      <p:sp>
        <p:nvSpPr>
          <p:cNvPr id="166" name="Shape 166"/>
          <p:cNvSpPr txBox="1"/>
          <p:nvPr/>
        </p:nvSpPr>
        <p:spPr>
          <a:xfrm>
            <a:off x="2541850" y="1271225"/>
            <a:ext cx="684000" cy="303000"/>
          </a:xfrm>
          <a:prstGeom prst="rect">
            <a:avLst/>
          </a:prstGeom>
          <a:noFill/>
          <a:ln>
            <a:noFill/>
          </a:ln>
        </p:spPr>
        <p:txBody>
          <a:bodyPr anchorCtr="0" anchor="t" bIns="91425" lIns="91425" rIns="91425" tIns="91425">
            <a:noAutofit/>
          </a:bodyPr>
          <a:lstStyle/>
          <a:p>
            <a:pPr>
              <a:spcBef>
                <a:spcPts val="0"/>
              </a:spcBef>
              <a:buNone/>
            </a:pPr>
            <a:r>
              <a:rPr lang="en"/>
              <a:t>uses</a:t>
            </a:r>
          </a:p>
        </p:txBody>
      </p:sp>
      <p:cxnSp>
        <p:nvCxnSpPr>
          <p:cNvPr id="167" name="Shape 167"/>
          <p:cNvCxnSpPr>
            <a:endCxn id="168" idx="3"/>
          </p:cNvCxnSpPr>
          <p:nvPr/>
        </p:nvCxnSpPr>
        <p:spPr>
          <a:xfrm>
            <a:off x="2041950" y="2258425"/>
            <a:ext cx="11400" cy="651000"/>
          </a:xfrm>
          <a:prstGeom prst="straightConnector1">
            <a:avLst/>
          </a:prstGeom>
          <a:noFill/>
          <a:ln cap="flat" w="19050">
            <a:solidFill>
              <a:schemeClr val="dk2"/>
            </a:solidFill>
            <a:prstDash val="solid"/>
            <a:round/>
            <a:headEnd len="lg" w="lg" type="none"/>
            <a:tailEnd len="lg" w="lg" type="triangle"/>
          </a:ln>
        </p:spPr>
      </p:cxnSp>
      <p:sp>
        <p:nvSpPr>
          <p:cNvPr id="168" name="Shape 168"/>
          <p:cNvSpPr/>
          <p:nvPr/>
        </p:nvSpPr>
        <p:spPr>
          <a:xfrm>
            <a:off x="930900" y="2909425"/>
            <a:ext cx="2244900" cy="613200"/>
          </a:xfrm>
          <a:prstGeom prst="snip1Rect">
            <a:avLst>
              <a:gd fmla="val 16667" name="adj"/>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sz="2400"/>
              <a:t>Object File</a:t>
            </a:r>
          </a:p>
        </p:txBody>
      </p:sp>
      <p:sp>
        <p:nvSpPr>
          <p:cNvPr id="169" name="Shape 169"/>
          <p:cNvSpPr txBox="1"/>
          <p:nvPr/>
        </p:nvSpPr>
        <p:spPr>
          <a:xfrm>
            <a:off x="937650" y="2382125"/>
            <a:ext cx="1104299" cy="303000"/>
          </a:xfrm>
          <a:prstGeom prst="rect">
            <a:avLst/>
          </a:prstGeom>
          <a:noFill/>
          <a:ln>
            <a:noFill/>
          </a:ln>
        </p:spPr>
        <p:txBody>
          <a:bodyPr anchorCtr="0" anchor="t" bIns="91425" lIns="91425" rIns="91425" tIns="91425">
            <a:noAutofit/>
          </a:bodyPr>
          <a:lstStyle/>
          <a:p>
            <a:pPr>
              <a:spcBef>
                <a:spcPts val="0"/>
              </a:spcBef>
              <a:buNone/>
            </a:pPr>
            <a:r>
              <a:rPr lang="en"/>
              <a:t>compiles to</a:t>
            </a:r>
          </a:p>
        </p:txBody>
      </p:sp>
      <p:sp>
        <p:nvSpPr>
          <p:cNvPr id="170" name="Shape 170"/>
          <p:cNvSpPr/>
          <p:nvPr/>
        </p:nvSpPr>
        <p:spPr>
          <a:xfrm>
            <a:off x="5472575" y="3008725"/>
            <a:ext cx="910499" cy="414599"/>
          </a:xfrm>
          <a:prstGeom prst="snip2DiagRect">
            <a:avLst>
              <a:gd fmla="val 0" name="adj1"/>
              <a:gd fmla="val 16667" name="adj2"/>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Library</a:t>
            </a:r>
          </a:p>
        </p:txBody>
      </p:sp>
      <p:sp>
        <p:nvSpPr>
          <p:cNvPr id="171" name="Shape 171"/>
          <p:cNvSpPr/>
          <p:nvPr/>
        </p:nvSpPr>
        <p:spPr>
          <a:xfrm>
            <a:off x="3471075" y="3008725"/>
            <a:ext cx="910499" cy="414599"/>
          </a:xfrm>
          <a:prstGeom prst="snip2DiagRect">
            <a:avLst>
              <a:gd fmla="val 0" name="adj1"/>
              <a:gd fmla="val 16667" name="adj2"/>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Library</a:t>
            </a:r>
          </a:p>
        </p:txBody>
      </p:sp>
      <p:sp>
        <p:nvSpPr>
          <p:cNvPr id="172" name="Shape 172"/>
          <p:cNvSpPr/>
          <p:nvPr/>
        </p:nvSpPr>
        <p:spPr>
          <a:xfrm>
            <a:off x="4471825" y="3008725"/>
            <a:ext cx="910499" cy="414599"/>
          </a:xfrm>
          <a:prstGeom prst="snip2DiagRect">
            <a:avLst>
              <a:gd fmla="val 0" name="adj1"/>
              <a:gd fmla="val 16667" name="adj2"/>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Library</a:t>
            </a:r>
          </a:p>
        </p:txBody>
      </p:sp>
      <p:sp>
        <p:nvSpPr>
          <p:cNvPr id="173" name="Shape 173"/>
          <p:cNvSpPr/>
          <p:nvPr/>
        </p:nvSpPr>
        <p:spPr>
          <a:xfrm>
            <a:off x="2326075" y="4203250"/>
            <a:ext cx="3457500" cy="669899"/>
          </a:xfrm>
          <a:prstGeom prst="rect">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sz="2400"/>
              <a:t>Executable or Library</a:t>
            </a:r>
          </a:p>
        </p:txBody>
      </p:sp>
      <p:cxnSp>
        <p:nvCxnSpPr>
          <p:cNvPr id="174" name="Shape 174"/>
          <p:cNvCxnSpPr>
            <a:stCxn id="168" idx="1"/>
            <a:endCxn id="173" idx="0"/>
          </p:cNvCxnSpPr>
          <p:nvPr/>
        </p:nvCxnSpPr>
        <p:spPr>
          <a:xfrm>
            <a:off x="2053350" y="3522625"/>
            <a:ext cx="2001599" cy="680700"/>
          </a:xfrm>
          <a:prstGeom prst="straightConnector1">
            <a:avLst/>
          </a:prstGeom>
          <a:noFill/>
          <a:ln cap="flat" w="19050">
            <a:solidFill>
              <a:schemeClr val="dk2"/>
            </a:solidFill>
            <a:prstDash val="solid"/>
            <a:round/>
            <a:headEnd len="lg" w="lg" type="none"/>
            <a:tailEnd len="lg" w="lg" type="triangle"/>
          </a:ln>
        </p:spPr>
      </p:cxnSp>
      <p:cxnSp>
        <p:nvCxnSpPr>
          <p:cNvPr id="175" name="Shape 175"/>
          <p:cNvCxnSpPr>
            <a:stCxn id="171" idx="1"/>
            <a:endCxn id="173" idx="0"/>
          </p:cNvCxnSpPr>
          <p:nvPr/>
        </p:nvCxnSpPr>
        <p:spPr>
          <a:xfrm>
            <a:off x="3926324" y="3423325"/>
            <a:ext cx="128400" cy="780000"/>
          </a:xfrm>
          <a:prstGeom prst="straightConnector1">
            <a:avLst/>
          </a:prstGeom>
          <a:noFill/>
          <a:ln cap="flat" w="19050">
            <a:solidFill>
              <a:schemeClr val="dk2"/>
            </a:solidFill>
            <a:prstDash val="solid"/>
            <a:round/>
            <a:headEnd len="lg" w="lg" type="none"/>
            <a:tailEnd len="lg" w="lg" type="triangle"/>
          </a:ln>
        </p:spPr>
      </p:cxnSp>
      <p:cxnSp>
        <p:nvCxnSpPr>
          <p:cNvPr id="176" name="Shape 176"/>
          <p:cNvCxnSpPr>
            <a:stCxn id="172" idx="1"/>
            <a:endCxn id="173" idx="0"/>
          </p:cNvCxnSpPr>
          <p:nvPr/>
        </p:nvCxnSpPr>
        <p:spPr>
          <a:xfrm flipH="1">
            <a:off x="4054974" y="3423325"/>
            <a:ext cx="872100" cy="780000"/>
          </a:xfrm>
          <a:prstGeom prst="straightConnector1">
            <a:avLst/>
          </a:prstGeom>
          <a:noFill/>
          <a:ln cap="flat" w="19050">
            <a:solidFill>
              <a:schemeClr val="dk2"/>
            </a:solidFill>
            <a:prstDash val="solid"/>
            <a:round/>
            <a:headEnd len="lg" w="lg" type="none"/>
            <a:tailEnd len="lg" w="lg" type="triangle"/>
          </a:ln>
        </p:spPr>
      </p:cxnSp>
      <p:cxnSp>
        <p:nvCxnSpPr>
          <p:cNvPr id="177" name="Shape 177"/>
          <p:cNvCxnSpPr>
            <a:stCxn id="170" idx="1"/>
            <a:endCxn id="173" idx="0"/>
          </p:cNvCxnSpPr>
          <p:nvPr/>
        </p:nvCxnSpPr>
        <p:spPr>
          <a:xfrm flipH="1">
            <a:off x="4054924" y="3423325"/>
            <a:ext cx="1872900" cy="780000"/>
          </a:xfrm>
          <a:prstGeom prst="straightConnector1">
            <a:avLst/>
          </a:prstGeom>
          <a:noFill/>
          <a:ln cap="flat" w="19050">
            <a:solidFill>
              <a:schemeClr val="dk2"/>
            </a:solidFill>
            <a:prstDash val="solid"/>
            <a:round/>
            <a:headEnd len="lg" w="lg" type="none"/>
            <a:tailEnd len="lg" w="lg" type="triangle"/>
          </a:ln>
        </p:spPr>
      </p:cxnSp>
      <p:sp>
        <p:nvSpPr>
          <p:cNvPr id="178" name="Shape 178"/>
          <p:cNvSpPr txBox="1"/>
          <p:nvPr/>
        </p:nvSpPr>
        <p:spPr>
          <a:xfrm>
            <a:off x="4763975" y="1370212"/>
            <a:ext cx="2244900" cy="414599"/>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79" name="Shape 179"/>
          <p:cNvSpPr/>
          <p:nvPr/>
        </p:nvSpPr>
        <p:spPr>
          <a:xfrm>
            <a:off x="4639675" y="1602787"/>
            <a:ext cx="1821300" cy="613200"/>
          </a:xfrm>
          <a:prstGeom prst="roundRect">
            <a:avLst>
              <a:gd fmla="val 16667" name="adj"/>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t>Source File</a:t>
            </a:r>
          </a:p>
        </p:txBody>
      </p:sp>
      <p:sp>
        <p:nvSpPr>
          <p:cNvPr id="180" name="Shape 180"/>
          <p:cNvSpPr/>
          <p:nvPr/>
        </p:nvSpPr>
        <p:spPr>
          <a:xfrm>
            <a:off x="7734650" y="1198937"/>
            <a:ext cx="910499" cy="432899"/>
          </a:xfrm>
          <a:prstGeom prst="roundRect">
            <a:avLst>
              <a:gd fmla="val 16667" name="adj"/>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Header</a:t>
            </a:r>
          </a:p>
        </p:txBody>
      </p:sp>
      <p:sp>
        <p:nvSpPr>
          <p:cNvPr id="181" name="Shape 181"/>
          <p:cNvSpPr/>
          <p:nvPr/>
        </p:nvSpPr>
        <p:spPr>
          <a:xfrm>
            <a:off x="7734650" y="1707462"/>
            <a:ext cx="910499" cy="432899"/>
          </a:xfrm>
          <a:prstGeom prst="roundRect">
            <a:avLst>
              <a:gd fmla="val 16667" name="adj"/>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Header</a:t>
            </a:r>
          </a:p>
        </p:txBody>
      </p:sp>
      <p:sp>
        <p:nvSpPr>
          <p:cNvPr id="182" name="Shape 182"/>
          <p:cNvSpPr/>
          <p:nvPr/>
        </p:nvSpPr>
        <p:spPr>
          <a:xfrm>
            <a:off x="7734650" y="2215987"/>
            <a:ext cx="910499" cy="432899"/>
          </a:xfrm>
          <a:prstGeom prst="roundRect">
            <a:avLst>
              <a:gd fmla="val 16667" name="adj"/>
            </a:avLst>
          </a:prstGeom>
          <a:solidFill>
            <a:schemeClr val="lt2"/>
          </a:solidFill>
          <a:ln cap="flat"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Header</a:t>
            </a:r>
          </a:p>
        </p:txBody>
      </p:sp>
      <p:cxnSp>
        <p:nvCxnSpPr>
          <p:cNvPr id="183" name="Shape 183"/>
          <p:cNvCxnSpPr>
            <a:stCxn id="179" idx="3"/>
            <a:endCxn id="180" idx="1"/>
          </p:cNvCxnSpPr>
          <p:nvPr/>
        </p:nvCxnSpPr>
        <p:spPr>
          <a:xfrm flipH="1" rot="10800000">
            <a:off x="6460975" y="1415287"/>
            <a:ext cx="1273800" cy="494100"/>
          </a:xfrm>
          <a:prstGeom prst="straightConnector1">
            <a:avLst/>
          </a:prstGeom>
          <a:noFill/>
          <a:ln cap="flat" w="19050">
            <a:solidFill>
              <a:schemeClr val="dk2"/>
            </a:solidFill>
            <a:prstDash val="solid"/>
            <a:round/>
            <a:headEnd len="lg" w="lg" type="none"/>
            <a:tailEnd len="lg" w="lg" type="triangle"/>
          </a:ln>
        </p:spPr>
      </p:cxnSp>
      <p:cxnSp>
        <p:nvCxnSpPr>
          <p:cNvPr id="184" name="Shape 184"/>
          <p:cNvCxnSpPr>
            <a:stCxn id="179" idx="3"/>
            <a:endCxn id="181" idx="1"/>
          </p:cNvCxnSpPr>
          <p:nvPr/>
        </p:nvCxnSpPr>
        <p:spPr>
          <a:xfrm>
            <a:off x="6460975" y="1909387"/>
            <a:ext cx="1273800" cy="14400"/>
          </a:xfrm>
          <a:prstGeom prst="straightConnector1">
            <a:avLst/>
          </a:prstGeom>
          <a:noFill/>
          <a:ln cap="flat" w="19050">
            <a:solidFill>
              <a:schemeClr val="dk2"/>
            </a:solidFill>
            <a:prstDash val="solid"/>
            <a:round/>
            <a:headEnd len="lg" w="lg" type="none"/>
            <a:tailEnd len="lg" w="lg" type="triangle"/>
          </a:ln>
        </p:spPr>
      </p:cxnSp>
      <p:cxnSp>
        <p:nvCxnSpPr>
          <p:cNvPr id="185" name="Shape 185"/>
          <p:cNvCxnSpPr>
            <a:stCxn id="179" idx="3"/>
            <a:endCxn id="182" idx="1"/>
          </p:cNvCxnSpPr>
          <p:nvPr/>
        </p:nvCxnSpPr>
        <p:spPr>
          <a:xfrm>
            <a:off x="6460975" y="1909387"/>
            <a:ext cx="1273800" cy="522900"/>
          </a:xfrm>
          <a:prstGeom prst="straightConnector1">
            <a:avLst/>
          </a:prstGeom>
          <a:noFill/>
          <a:ln cap="flat" w="19050">
            <a:solidFill>
              <a:schemeClr val="dk2"/>
            </a:solidFill>
            <a:prstDash val="solid"/>
            <a:round/>
            <a:headEnd len="lg" w="lg" type="none"/>
            <a:tailEnd len="lg" w="lg" type="triangle"/>
          </a:ln>
        </p:spPr>
      </p:cxnSp>
      <p:sp>
        <p:nvSpPr>
          <p:cNvPr id="186" name="Shape 186"/>
          <p:cNvSpPr txBox="1"/>
          <p:nvPr/>
        </p:nvSpPr>
        <p:spPr>
          <a:xfrm>
            <a:off x="6755875" y="1234987"/>
            <a:ext cx="684000" cy="303000"/>
          </a:xfrm>
          <a:prstGeom prst="rect">
            <a:avLst/>
          </a:prstGeom>
          <a:noFill/>
          <a:ln>
            <a:noFill/>
          </a:ln>
        </p:spPr>
        <p:txBody>
          <a:bodyPr anchorCtr="0" anchor="t" bIns="91425" lIns="91425" rIns="91425" tIns="91425">
            <a:noAutofit/>
          </a:bodyPr>
          <a:lstStyle/>
          <a:p>
            <a:pPr lvl="0" rtl="0">
              <a:spcBef>
                <a:spcPts val="0"/>
              </a:spcBef>
              <a:buNone/>
            </a:pPr>
            <a:r>
              <a:rPr lang="en"/>
              <a:t>uses</a:t>
            </a:r>
          </a:p>
        </p:txBody>
      </p:sp>
      <p:sp>
        <p:nvSpPr>
          <p:cNvPr id="187" name="Shape 187"/>
          <p:cNvSpPr txBox="1"/>
          <p:nvPr/>
        </p:nvSpPr>
        <p:spPr>
          <a:xfrm>
            <a:off x="5151675" y="2345887"/>
            <a:ext cx="1104299" cy="303000"/>
          </a:xfrm>
          <a:prstGeom prst="rect">
            <a:avLst/>
          </a:prstGeom>
          <a:noFill/>
          <a:ln>
            <a:noFill/>
          </a:ln>
        </p:spPr>
        <p:txBody>
          <a:bodyPr anchorCtr="0" anchor="t" bIns="91425" lIns="91425" rIns="91425" tIns="91425">
            <a:noAutofit/>
          </a:bodyPr>
          <a:lstStyle/>
          <a:p>
            <a:pPr lvl="0" rtl="0">
              <a:spcBef>
                <a:spcPts val="0"/>
              </a:spcBef>
              <a:buNone/>
            </a:pPr>
            <a:r>
              <a:rPr lang="en"/>
              <a:t>compiles to</a:t>
            </a:r>
          </a:p>
        </p:txBody>
      </p:sp>
      <p:sp>
        <p:nvSpPr>
          <p:cNvPr id="188" name="Shape 188"/>
          <p:cNvSpPr txBox="1"/>
          <p:nvPr/>
        </p:nvSpPr>
        <p:spPr>
          <a:xfrm>
            <a:off x="8411725" y="2685125"/>
            <a:ext cx="2596499" cy="303000"/>
          </a:xfrm>
          <a:prstGeom prst="rect">
            <a:avLst/>
          </a:prstGeom>
          <a:noFill/>
          <a:ln>
            <a:noFill/>
          </a:ln>
        </p:spPr>
        <p:txBody>
          <a:bodyPr anchorCtr="0" anchor="t" bIns="91425" lIns="91425" rIns="91425" tIns="91425">
            <a:noAutofit/>
          </a:bodyPr>
          <a:lstStyle/>
          <a:p>
            <a:pPr>
              <a:spcBef>
                <a:spcPts val="0"/>
              </a:spcBef>
              <a:buNone/>
            </a:pPr>
            <a:r>
              <a:rPr lang="en"/>
              <a:t>...</a:t>
            </a:r>
          </a:p>
        </p:txBody>
      </p:sp>
      <p:sp>
        <p:nvSpPr>
          <p:cNvPr id="189" name="Shape 189"/>
          <p:cNvSpPr/>
          <p:nvPr/>
        </p:nvSpPr>
        <p:spPr>
          <a:xfrm>
            <a:off x="4593550" y="1185575"/>
            <a:ext cx="4313999" cy="1780500"/>
          </a:xfrm>
          <a:prstGeom prst="rect">
            <a:avLst/>
          </a:prstGeom>
          <a:solidFill>
            <a:srgbClr val="FFFFFF">
              <a:alpha val="85770"/>
            </a:srgbClr>
          </a:solidFill>
          <a:ln>
            <a:noFill/>
          </a:ln>
        </p:spPr>
        <p:txBody>
          <a:bodyPr anchorCtr="0" anchor="ctr" bIns="91425" lIns="91425" rIns="91425" tIns="91425">
            <a:noAutofit/>
          </a:bodyPr>
          <a:lstStyle/>
          <a:p>
            <a:pPr>
              <a:spcBef>
                <a:spcPts val="0"/>
              </a:spcBef>
              <a:buNone/>
            </a:pPr>
            <a:r>
              <a:t/>
            </a:r>
            <a:endParaRPr/>
          </a:p>
        </p:txBody>
      </p:sp>
      <p:sp>
        <p:nvSpPr>
          <p:cNvPr id="190" name="Shape 190"/>
          <p:cNvSpPr txBox="1"/>
          <p:nvPr/>
        </p:nvSpPr>
        <p:spPr>
          <a:xfrm>
            <a:off x="3413350" y="3684324"/>
            <a:ext cx="851400" cy="357299"/>
          </a:xfrm>
          <a:prstGeom prst="rect">
            <a:avLst/>
          </a:prstGeom>
          <a:noFill/>
          <a:ln>
            <a:noFill/>
          </a:ln>
        </p:spPr>
        <p:txBody>
          <a:bodyPr anchorCtr="0" anchor="t" bIns="91425" lIns="91425" rIns="91425" tIns="91425">
            <a:noAutofit/>
          </a:bodyPr>
          <a:lstStyle/>
          <a:p>
            <a:pPr>
              <a:spcBef>
                <a:spcPts val="0"/>
              </a:spcBef>
              <a:buNone/>
            </a:pPr>
            <a:r>
              <a:rPr lang="en"/>
              <a:t>links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About me: BenjaminNitschke.com</a:t>
            </a:r>
          </a:p>
        </p:txBody>
      </p:sp>
      <p:sp>
        <p:nvSpPr>
          <p:cNvPr id="47" name="Shape 47"/>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2400"/>
              <a:t>2002-2004: First commercial .NET Game: Arena Wars</a:t>
            </a:r>
          </a:p>
          <a:p>
            <a:pPr rtl="0">
              <a:spcBef>
                <a:spcPts val="0"/>
              </a:spcBef>
              <a:buNone/>
            </a:pPr>
            <a:r>
              <a:rPr lang="en" sz="2400"/>
              <a:t>2005: Rocket Commander Tutorial, 1 Million Views</a:t>
            </a:r>
          </a:p>
          <a:p>
            <a:pPr rtl="0">
              <a:spcBef>
                <a:spcPts val="0"/>
              </a:spcBef>
              <a:buNone/>
            </a:pPr>
            <a:r>
              <a:rPr lang="en" sz="2400"/>
              <a:t>2006: Wrote Professional XNA Game Programming Book</a:t>
            </a:r>
          </a:p>
          <a:p>
            <a:pPr rtl="0">
              <a:spcBef>
                <a:spcPts val="0"/>
              </a:spcBef>
              <a:buNone/>
            </a:pPr>
            <a:r>
              <a:rPr lang="en" sz="2400"/>
              <a:t>2008: meinSport.de Online Sport Community Site</a:t>
            </a:r>
          </a:p>
          <a:p>
            <a:pPr rtl="0">
              <a:spcBef>
                <a:spcPts val="0"/>
              </a:spcBef>
              <a:buNone/>
            </a:pPr>
            <a:r>
              <a:rPr lang="en" sz="2400"/>
              <a:t>2009: FireBurst Xbox, PlayStation, PC with Unreal Engine</a:t>
            </a:r>
          </a:p>
          <a:p>
            <a:pPr rtl="0">
              <a:spcBef>
                <a:spcPts val="0"/>
              </a:spcBef>
              <a:buNone/>
            </a:pPr>
            <a:r>
              <a:rPr lang="en" sz="2400"/>
              <a:t>2010: Released Games on iOS, Android, WinPhone, W8 ..</a:t>
            </a:r>
          </a:p>
          <a:p>
            <a:pPr rtl="0">
              <a:spcBef>
                <a:spcPts val="0"/>
              </a:spcBef>
              <a:buNone/>
            </a:pPr>
            <a:r>
              <a:rPr lang="en" sz="2400"/>
              <a:t>2012: SoulCraft Mobile RPG (10+ Million Downloads)</a:t>
            </a:r>
          </a:p>
          <a:p>
            <a:pPr rtl="0">
              <a:spcBef>
                <a:spcPts val="0"/>
              </a:spcBef>
              <a:buNone/>
            </a:pPr>
            <a:r>
              <a:rPr lang="en" sz="2400"/>
              <a:t>since 2012: CEO Delta Engine, .NET to C++ Conversion</a:t>
            </a:r>
          </a:p>
          <a:p>
            <a:pPr>
              <a:spcBef>
                <a:spcPts val="0"/>
              </a:spcBef>
              <a:buNone/>
            </a:pPr>
            <a:r>
              <a:t/>
            </a:r>
            <a:endParaRPr sz="2400"/>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 Features</a:t>
            </a:r>
          </a:p>
        </p:txBody>
      </p:sp>
      <p:sp>
        <p:nvSpPr>
          <p:cNvPr id="196" name="Shape 19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Object Oriented</a:t>
            </a:r>
          </a:p>
          <a:p>
            <a:pPr indent="-419100" lvl="0" marL="457200" rtl="0">
              <a:spcBef>
                <a:spcPts val="0"/>
              </a:spcBef>
              <a:buClr>
                <a:schemeClr val="dk1"/>
              </a:buClr>
              <a:buSzPct val="100000"/>
              <a:buFont typeface="Arial"/>
              <a:buChar char="●"/>
            </a:pPr>
            <a:r>
              <a:rPr lang="en"/>
              <a:t>Data Hiding and Abstraction</a:t>
            </a:r>
          </a:p>
          <a:p>
            <a:pPr indent="-419100" lvl="0" marL="457200" rtl="0">
              <a:spcBef>
                <a:spcPts val="0"/>
              </a:spcBef>
              <a:buClr>
                <a:schemeClr val="dk1"/>
              </a:buClr>
              <a:buSzPct val="100000"/>
              <a:buFont typeface="Arial"/>
              <a:buChar char="●"/>
            </a:pPr>
            <a:r>
              <a:rPr lang="en"/>
              <a:t>Encapsulation</a:t>
            </a:r>
          </a:p>
          <a:p>
            <a:pPr indent="-419100" lvl="0" marL="457200" rtl="0">
              <a:spcBef>
                <a:spcPts val="0"/>
              </a:spcBef>
              <a:buClr>
                <a:schemeClr val="dk1"/>
              </a:buClr>
              <a:buSzPct val="100000"/>
              <a:buFont typeface="Arial"/>
              <a:buChar char="●"/>
            </a:pPr>
            <a:r>
              <a:rPr lang="en"/>
              <a:t>Inheritance</a:t>
            </a:r>
          </a:p>
          <a:p>
            <a:pPr indent="-419100" lvl="0" marL="457200" rtl="0">
              <a:spcBef>
                <a:spcPts val="0"/>
              </a:spcBef>
              <a:buClr>
                <a:schemeClr val="dk1"/>
              </a:buClr>
              <a:buSzPct val="100000"/>
              <a:buFont typeface="Arial"/>
              <a:buChar char="●"/>
            </a:pPr>
            <a:r>
              <a:rPr lang="en"/>
              <a:t>Polymorphism</a:t>
            </a:r>
          </a:p>
          <a:p>
            <a:pPr indent="-419100" lvl="0" marL="457200" rtl="0">
              <a:spcBef>
                <a:spcPts val="0"/>
              </a:spcBef>
              <a:buClr>
                <a:schemeClr val="dk1"/>
              </a:buClr>
              <a:buSzPct val="100000"/>
              <a:buFont typeface="Arial"/>
              <a:buChar char="●"/>
            </a:pPr>
            <a:r>
              <a:rPr lang="en"/>
              <a:t>Generics</a:t>
            </a:r>
          </a:p>
          <a:p>
            <a:pPr indent="-419100" lvl="0" marL="457200" rtl="0">
              <a:spcBef>
                <a:spcPts val="0"/>
              </a:spcBef>
              <a:buClr>
                <a:schemeClr val="dk1"/>
              </a:buClr>
              <a:buSzPct val="100000"/>
              <a:buFont typeface="Arial"/>
              <a:buChar char="●"/>
            </a:pPr>
            <a:r>
              <a:rPr lang="en"/>
              <a:t>Overloading &amp; Operators</a:t>
            </a:r>
          </a:p>
          <a:p>
            <a:pPr indent="-419100" lvl="0" marL="457200">
              <a:spcBef>
                <a:spcPts val="0"/>
              </a:spcBef>
              <a:buClr>
                <a:schemeClr val="dk1"/>
              </a:buClr>
              <a:buSzPct val="100000"/>
              <a:buFont typeface="Arial"/>
              <a:buChar char="●"/>
            </a:pPr>
            <a:r>
              <a:rPr lang="en"/>
              <a:t>Pointers to everything (except value data)</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Coding Style</a:t>
            </a:r>
          </a:p>
        </p:txBody>
      </p:sp>
      <p:sp>
        <p:nvSpPr>
          <p:cNvPr id="202" name="Shape 20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Test Driven Development (personal choice)</a:t>
            </a:r>
          </a:p>
          <a:p>
            <a:pPr indent="-419100" lvl="0" marL="457200" rtl="0">
              <a:spcBef>
                <a:spcPts val="0"/>
              </a:spcBef>
              <a:buClr>
                <a:schemeClr val="dk1"/>
              </a:buClr>
              <a:buSzPct val="100000"/>
              <a:buFont typeface="Arial"/>
              <a:buChar char="●"/>
            </a:pPr>
            <a:r>
              <a:rPr lang="en"/>
              <a:t>Pair Programming &amp; Code Reviews</a:t>
            </a:r>
          </a:p>
          <a:p>
            <a:pPr indent="-419100" lvl="0" marL="457200" rtl="0">
              <a:spcBef>
                <a:spcPts val="0"/>
              </a:spcBef>
              <a:buClr>
                <a:schemeClr val="dk1"/>
              </a:buClr>
              <a:buSzPct val="100000"/>
              <a:buFont typeface="Arial"/>
              <a:buChar char="●"/>
            </a:pPr>
            <a:r>
              <a:rPr lang="en"/>
              <a:t>Correct is better than fast</a:t>
            </a:r>
          </a:p>
          <a:p>
            <a:pPr indent="-419100" lvl="0" marL="457200" rtl="0">
              <a:spcBef>
                <a:spcPts val="0"/>
              </a:spcBef>
              <a:buClr>
                <a:schemeClr val="dk1"/>
              </a:buClr>
              <a:buSzPct val="100000"/>
              <a:buFont typeface="Arial"/>
              <a:buChar char="●"/>
            </a:pPr>
            <a:r>
              <a:rPr lang="en"/>
              <a:t>Simple is better than complex</a:t>
            </a:r>
          </a:p>
          <a:p>
            <a:pPr indent="-419100" lvl="0" marL="457200" rtl="0">
              <a:spcBef>
                <a:spcPts val="0"/>
              </a:spcBef>
              <a:buClr>
                <a:schemeClr val="dk1"/>
              </a:buClr>
              <a:buSzPct val="100000"/>
              <a:buFont typeface="Arial"/>
              <a:buChar char="●"/>
            </a:pPr>
            <a:r>
              <a:rPr lang="en"/>
              <a:t>Prefer clarity over cuteness</a:t>
            </a:r>
          </a:p>
          <a:p>
            <a:pPr indent="-419100" lvl="0" marL="457200" rtl="0">
              <a:spcBef>
                <a:spcPts val="0"/>
              </a:spcBef>
              <a:buClr>
                <a:schemeClr val="dk1"/>
              </a:buClr>
              <a:buSzPct val="100000"/>
              <a:buFont typeface="Arial"/>
              <a:buChar char="●"/>
            </a:pPr>
            <a:r>
              <a:rPr lang="en"/>
              <a:t>Write code for people first, then machines</a:t>
            </a:r>
          </a:p>
          <a:p>
            <a:pPr indent="-419100" lvl="0" marL="457200" rtl="0">
              <a:spcBef>
                <a:spcPts val="0"/>
              </a:spcBef>
              <a:buClr>
                <a:schemeClr val="dk1"/>
              </a:buClr>
              <a:buSzPct val="100000"/>
              <a:buFont typeface="Arial"/>
              <a:buChar char="●"/>
            </a:pPr>
            <a:r>
              <a:rPr lang="en"/>
              <a:t>Premature optimization is the root of all evil</a:t>
            </a:r>
          </a:p>
          <a:p>
            <a:pPr indent="-419100" lvl="0" marL="457200">
              <a:spcBef>
                <a:spcPts val="0"/>
              </a:spcBef>
              <a:buClr>
                <a:schemeClr val="dk1"/>
              </a:buClr>
              <a:buSzPct val="100000"/>
              <a:buFont typeface="Arial"/>
              <a:buChar char="●"/>
            </a:pPr>
            <a:r>
              <a:rPr lang="en"/>
              <a:t>Can take a lifetime to learn =&gt; Clean Coder</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Test Driven Development</a:t>
            </a:r>
          </a:p>
        </p:txBody>
      </p:sp>
      <p:pic>
        <p:nvPicPr>
          <p:cNvPr id="208" name="Shape 208"/>
          <p:cNvPicPr preferRelativeResize="0"/>
          <p:nvPr/>
        </p:nvPicPr>
        <p:blipFill>
          <a:blip r:embed="rId3">
            <a:alphaModFix/>
          </a:blip>
          <a:stretch>
            <a:fillRect/>
          </a:stretch>
        </p:blipFill>
        <p:spPr>
          <a:xfrm>
            <a:off x="2634500" y="1200150"/>
            <a:ext cx="3565297" cy="3725699"/>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TDD Setup</a:t>
            </a:r>
          </a:p>
        </p:txBody>
      </p:sp>
      <p:sp>
        <p:nvSpPr>
          <p:cNvPr id="214" name="Shape 214"/>
          <p:cNvSpPr txBox="1"/>
          <p:nvPr>
            <p:ph idx="1" type="body"/>
          </p:nvPr>
        </p:nvSpPr>
        <p:spPr>
          <a:xfrm>
            <a:off x="457200" y="1200150"/>
            <a:ext cx="8486399"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We will use the built-in VS CppUnitTest</a:t>
            </a:r>
          </a:p>
          <a:p>
            <a:pPr indent="-342900" lvl="1" marL="914400" rtl="0">
              <a:spcBef>
                <a:spcPts val="0"/>
              </a:spcBef>
              <a:buClr>
                <a:schemeClr val="dk1"/>
              </a:buClr>
              <a:buSzPct val="100000"/>
              <a:buFont typeface="Courier New"/>
              <a:buChar char="o"/>
            </a:pPr>
            <a:r>
              <a:rPr lang="en" sz="1800" u="sng">
                <a:solidFill>
                  <a:schemeClr val="hlink"/>
                </a:solidFill>
                <a:hlinkClick r:id="rId3"/>
              </a:rPr>
              <a:t>https://msdn.microsoft.com/en-us/library/hh419385.aspx</a:t>
            </a:r>
          </a:p>
          <a:p>
            <a:pPr indent="-419100" lvl="0" marL="457200" rtl="0">
              <a:spcBef>
                <a:spcPts val="0"/>
              </a:spcBef>
              <a:buClr>
                <a:schemeClr val="dk1"/>
              </a:buClr>
              <a:buSzPct val="100000"/>
              <a:buFont typeface="Arial"/>
              <a:buChar char="●"/>
            </a:pPr>
            <a:r>
              <a:rPr lang="en"/>
              <a:t>Create a new native unit test project</a:t>
            </a:r>
          </a:p>
          <a:p>
            <a:pPr indent="-381000" lvl="1" marL="914400" rtl="0">
              <a:spcBef>
                <a:spcPts val="0"/>
              </a:spcBef>
              <a:buClr>
                <a:schemeClr val="dk1"/>
              </a:buClr>
              <a:buSzPct val="80000"/>
              <a:buFont typeface="Courier New"/>
              <a:buChar char="o"/>
            </a:pPr>
            <a:r>
              <a:rPr lang="en"/>
              <a:t>Adds “$(VCInstallDir)UnitTest\include” to Include Dirs</a:t>
            </a:r>
          </a:p>
          <a:p>
            <a:pPr indent="-381000" lvl="1" marL="914400" rtl="0">
              <a:spcBef>
                <a:spcPts val="0"/>
              </a:spcBef>
              <a:buClr>
                <a:schemeClr val="dk1"/>
              </a:buClr>
              <a:buSzPct val="80000"/>
              <a:buFont typeface="Courier New"/>
              <a:buChar char="o"/>
            </a:pPr>
            <a:r>
              <a:rPr lang="en"/>
              <a:t>and “$(VCInstallDir)UnitTest\lib” to Library Directories</a:t>
            </a:r>
          </a:p>
          <a:p>
            <a:pPr indent="-381000" lvl="1" marL="914400" rtl="0">
              <a:spcBef>
                <a:spcPts val="0"/>
              </a:spcBef>
              <a:buClr>
                <a:schemeClr val="dk1"/>
              </a:buClr>
              <a:buSzPct val="80000"/>
              <a:buFont typeface="Courier New"/>
              <a:buChar char="o"/>
            </a:pPr>
            <a:r>
              <a:rPr lang="en"/>
              <a:t>Name it “</a:t>
            </a:r>
            <a:r>
              <a:rPr b="1" lang="en"/>
              <a:t>TextAdventureTests</a:t>
            </a:r>
            <a:r>
              <a:rPr lang="en"/>
              <a:t>”</a:t>
            </a:r>
          </a:p>
          <a:p>
            <a:pPr indent="-381000" lvl="1" marL="914400" rtl="0">
              <a:spcBef>
                <a:spcPts val="0"/>
              </a:spcBef>
              <a:buClr>
                <a:schemeClr val="dk1"/>
              </a:buClr>
              <a:buSzPct val="80000"/>
              <a:buFont typeface="Courier New"/>
              <a:buChar char="o"/>
            </a:pPr>
            <a:r>
              <a:rPr lang="en"/>
              <a:t>Add a reference to our </a:t>
            </a:r>
            <a:r>
              <a:rPr b="1" lang="en"/>
              <a:t>TextAdventure </a:t>
            </a:r>
            <a:r>
              <a:rPr lang="en"/>
              <a:t>main project</a:t>
            </a:r>
          </a:p>
          <a:p>
            <a:pPr indent="-419100" lvl="0" marL="457200" rtl="0">
              <a:spcBef>
                <a:spcPts val="0"/>
              </a:spcBef>
              <a:buClr>
                <a:schemeClr val="dk1"/>
              </a:buClr>
              <a:buSzPct val="100000"/>
              <a:buFont typeface="Arial"/>
              <a:buChar char="●"/>
            </a:pPr>
            <a:r>
              <a:rPr lang="en"/>
              <a:t>Rename unittest1.cpp to </a:t>
            </a:r>
            <a:r>
              <a:rPr b="1" lang="en"/>
              <a:t>ProgramTests.cpp</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TDD first step: Start with a test</a:t>
            </a:r>
          </a:p>
        </p:txBody>
      </p:sp>
      <p:sp>
        <p:nvSpPr>
          <p:cNvPr id="220" name="Shape 220"/>
          <p:cNvSpPr txBox="1"/>
          <p:nvPr/>
        </p:nvSpPr>
        <p:spPr>
          <a:xfrm>
            <a:off x="415525" y="1221250"/>
            <a:ext cx="8229600" cy="38931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78571"/>
              <a:buFont typeface="Arial"/>
              <a:buNone/>
            </a:pPr>
            <a:r>
              <a:rPr lang="en"/>
              <a:t>#include "stdafx.h"</a:t>
            </a:r>
          </a:p>
          <a:p>
            <a:pPr lvl="0" rtl="0">
              <a:spcBef>
                <a:spcPts val="0"/>
              </a:spcBef>
              <a:buClr>
                <a:schemeClr val="dk1"/>
              </a:buClr>
              <a:buSzPct val="78571"/>
              <a:buFont typeface="Arial"/>
              <a:buNone/>
            </a:pPr>
            <a:r>
              <a:rPr lang="en"/>
              <a:t>#include "CppUnitTest.h"</a:t>
            </a:r>
          </a:p>
          <a:p>
            <a:pPr lvl="0" rtl="0">
              <a:spcBef>
                <a:spcPts val="0"/>
              </a:spcBef>
              <a:buClr>
                <a:schemeClr val="dk1"/>
              </a:buClr>
              <a:buSzPct val="78571"/>
              <a:buFont typeface="Arial"/>
              <a:buNone/>
            </a:pPr>
            <a:r>
              <a:rPr lang="en"/>
              <a:t>#include "Program.h"</a:t>
            </a:r>
          </a:p>
          <a:p>
            <a:pPr lvl="0" rtl="0">
              <a:spcBef>
                <a:spcPts val="0"/>
              </a:spcBef>
              <a:buClr>
                <a:schemeClr val="dk1"/>
              </a:buClr>
              <a:buFont typeface="Arial"/>
              <a:buNone/>
            </a:pPr>
            <a:r>
              <a:t/>
            </a:r>
            <a:endParaRPr/>
          </a:p>
          <a:p>
            <a:pPr lvl="0" rtl="0">
              <a:spcBef>
                <a:spcPts val="0"/>
              </a:spcBef>
              <a:buClr>
                <a:schemeClr val="dk1"/>
              </a:buClr>
              <a:buSzPct val="78571"/>
              <a:buFont typeface="Arial"/>
              <a:buNone/>
            </a:pPr>
            <a:r>
              <a:rPr lang="en"/>
              <a:t>using namespace TextAdventure;</a:t>
            </a:r>
          </a:p>
          <a:p>
            <a:pPr lvl="0" rtl="0">
              <a:spcBef>
                <a:spcPts val="0"/>
              </a:spcBef>
              <a:buClr>
                <a:schemeClr val="dk1"/>
              </a:buClr>
              <a:buSzPct val="78571"/>
              <a:buFont typeface="Arial"/>
              <a:buNone/>
            </a:pPr>
            <a:r>
              <a:rPr lang="en"/>
              <a:t>using namespace Microsoft::VisualStudio::CppUnitTestFramework;</a:t>
            </a:r>
          </a:p>
          <a:p>
            <a:pPr lvl="0" rtl="0">
              <a:spcBef>
                <a:spcPts val="0"/>
              </a:spcBef>
              <a:buClr>
                <a:schemeClr val="dk1"/>
              </a:buClr>
              <a:buFont typeface="Arial"/>
              <a:buNone/>
            </a:pPr>
            <a:r>
              <a:t/>
            </a:r>
            <a:endParaRPr/>
          </a:p>
          <a:p>
            <a:pPr lvl="0" rtl="0">
              <a:spcBef>
                <a:spcPts val="0"/>
              </a:spcBef>
              <a:buClr>
                <a:schemeClr val="dk1"/>
              </a:buClr>
              <a:buSzPct val="78571"/>
              <a:buFont typeface="Arial"/>
              <a:buNone/>
            </a:pPr>
            <a:r>
              <a:rPr lang="en"/>
              <a:t>namespace TextAdventureTests</a:t>
            </a:r>
          </a:p>
          <a:p>
            <a:pPr lvl="0" rtl="0">
              <a:spcBef>
                <a:spcPts val="0"/>
              </a:spcBef>
              <a:buClr>
                <a:schemeClr val="dk1"/>
              </a:buClr>
              <a:buSzPct val="78571"/>
              <a:buFont typeface="Arial"/>
              <a:buNone/>
            </a:pPr>
            <a:r>
              <a:rPr lang="en"/>
              <a:t>{		</a:t>
            </a:r>
          </a:p>
          <a:p>
            <a:pPr lvl="0" rtl="0">
              <a:spcBef>
                <a:spcPts val="0"/>
              </a:spcBef>
              <a:buClr>
                <a:schemeClr val="dk1"/>
              </a:buClr>
              <a:buSzPct val="78571"/>
              <a:buFont typeface="Arial"/>
              <a:buNone/>
            </a:pPr>
            <a:r>
              <a:rPr lang="en"/>
              <a:t>	TEST_CLASS(ProgramTests)</a:t>
            </a:r>
          </a:p>
          <a:p>
            <a:pPr lvl="0" rtl="0">
              <a:spcBef>
                <a:spcPts val="0"/>
              </a:spcBef>
              <a:buClr>
                <a:schemeClr val="dk1"/>
              </a:buClr>
              <a:buSzPct val="78571"/>
              <a:buFont typeface="Arial"/>
              <a:buNone/>
            </a:pPr>
            <a:r>
              <a:rPr lang="en"/>
              <a:t>	{</a:t>
            </a:r>
          </a:p>
          <a:p>
            <a:pPr lvl="0" rtl="0">
              <a:spcBef>
                <a:spcPts val="0"/>
              </a:spcBef>
              <a:buClr>
                <a:schemeClr val="dk1"/>
              </a:buClr>
              <a:buSzPct val="78571"/>
              <a:buFont typeface="Arial"/>
              <a:buNone/>
            </a:pPr>
            <a:r>
              <a:rPr lang="en"/>
              <a:t>	public:</a:t>
            </a:r>
          </a:p>
          <a:p>
            <a:pPr lvl="0" rtl="0">
              <a:spcBef>
                <a:spcPts val="0"/>
              </a:spcBef>
              <a:buClr>
                <a:schemeClr val="dk1"/>
              </a:buClr>
              <a:buSzPct val="78571"/>
              <a:buFont typeface="Arial"/>
              <a:buNone/>
            </a:pPr>
            <a:r>
              <a:rPr lang="en"/>
              <a:t>		TEST_METHOD(AddStringNumbers)</a:t>
            </a:r>
          </a:p>
          <a:p>
            <a:pPr lvl="0" rtl="0">
              <a:spcBef>
                <a:spcPts val="0"/>
              </a:spcBef>
              <a:buClr>
                <a:schemeClr val="dk1"/>
              </a:buClr>
              <a:buSzPct val="78571"/>
              <a:buFont typeface="Arial"/>
              <a:buNone/>
            </a:pPr>
            <a:r>
              <a:rPr lang="en"/>
              <a:t>		{</a:t>
            </a:r>
          </a:p>
          <a:p>
            <a:pPr lvl="0" rtl="0">
              <a:spcBef>
                <a:spcPts val="0"/>
              </a:spcBef>
              <a:buClr>
                <a:schemeClr val="dk1"/>
              </a:buClr>
              <a:buSzPct val="78571"/>
              <a:buFont typeface="Arial"/>
              <a:buNone/>
            </a:pPr>
            <a:r>
              <a:rPr lang="en"/>
              <a:t>			//Assert::AreEqual(Program::AddStringNumbers("2 + 1"), 3);</a:t>
            </a:r>
          </a:p>
          <a:p>
            <a:pPr lvl="0" rtl="0">
              <a:spcBef>
                <a:spcPts val="0"/>
              </a:spcBef>
              <a:buClr>
                <a:schemeClr val="dk1"/>
              </a:buClr>
              <a:buSzPct val="78571"/>
              <a:buFont typeface="Arial"/>
              <a:buNone/>
            </a:pPr>
            <a:r>
              <a:rPr lang="en"/>
              <a:t>		}</a:t>
            </a:r>
          </a:p>
          <a:p>
            <a:pPr lvl="0" rtl="0">
              <a:spcBef>
                <a:spcPts val="0"/>
              </a:spcBef>
              <a:buClr>
                <a:schemeClr val="dk1"/>
              </a:buClr>
              <a:buSzPct val="78571"/>
              <a:buFont typeface="Arial"/>
              <a:buNone/>
            </a:pPr>
            <a:r>
              <a:rPr lang="en"/>
              <a:t>	};</a:t>
            </a:r>
          </a:p>
          <a:p>
            <a:pPr lvl="0" rtl="0">
              <a:spcBef>
                <a:spcPts val="0"/>
              </a:spcBef>
              <a:buClr>
                <a:schemeClr val="dk1"/>
              </a:buClr>
              <a:buSzPct val="78571"/>
              <a:buFont typeface="Arial"/>
              <a:buNone/>
            </a:pPr>
            <a:r>
              <a:rPr lang="en"/>
              <a:t>}</a:t>
            </a:r>
          </a:p>
          <a:p>
            <a:pPr>
              <a:spcBef>
                <a:spcPts val="0"/>
              </a:spcBef>
              <a:buNone/>
            </a:pPr>
            <a:r>
              <a:t/>
            </a:r>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457200" y="205975"/>
            <a:ext cx="8564399" cy="857400"/>
          </a:xfrm>
          <a:prstGeom prst="rect">
            <a:avLst/>
          </a:prstGeom>
        </p:spPr>
        <p:txBody>
          <a:bodyPr anchorCtr="0" anchor="b" bIns="91425" lIns="91425" rIns="91425" tIns="91425">
            <a:noAutofit/>
          </a:bodyPr>
          <a:lstStyle/>
          <a:p>
            <a:pPr>
              <a:spcBef>
                <a:spcPts val="0"/>
              </a:spcBef>
              <a:buNone/>
            </a:pPr>
            <a:r>
              <a:rPr lang="en"/>
              <a:t>TDD Step 1 should fail, only then fix it</a:t>
            </a:r>
          </a:p>
        </p:txBody>
      </p:sp>
      <p:sp>
        <p:nvSpPr>
          <p:cNvPr id="226" name="Shape 22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AutoNum type="arabicPeriod"/>
            </a:pPr>
            <a:r>
              <a:rPr lang="en"/>
              <a:t>Does it compile, everything syntax correct?</a:t>
            </a:r>
          </a:p>
          <a:p>
            <a:pPr indent="-419100" lvl="0" marL="457200" rtl="0">
              <a:spcBef>
                <a:spcPts val="0"/>
              </a:spcBef>
              <a:buClr>
                <a:schemeClr val="dk1"/>
              </a:buClr>
              <a:buSzPct val="100000"/>
              <a:buFont typeface="Arial"/>
              <a:buAutoNum type="arabicPeriod"/>
            </a:pPr>
            <a:r>
              <a:rPr lang="en"/>
              <a:t>Linker error? Investigate (this is not easy)</a:t>
            </a:r>
          </a:p>
          <a:p>
            <a:pPr indent="-419100" lvl="0" marL="457200" rtl="0">
              <a:spcBef>
                <a:spcPts val="0"/>
              </a:spcBef>
              <a:buClr>
                <a:schemeClr val="dk1"/>
              </a:buClr>
              <a:buSzPct val="100000"/>
              <a:buFont typeface="Arial"/>
              <a:buAutoNum type="arabicPeriod"/>
            </a:pPr>
            <a:r>
              <a:rPr lang="en"/>
              <a:t>No code written yet, write the minimum to satisfy the test (in our case just return 3).</a:t>
            </a:r>
          </a:p>
          <a:p>
            <a:pPr indent="-419100" lvl="0" marL="457200" rtl="0">
              <a:spcBef>
                <a:spcPts val="0"/>
              </a:spcBef>
              <a:buClr>
                <a:schemeClr val="dk1"/>
              </a:buClr>
              <a:buSzPct val="100000"/>
              <a:buFont typeface="Arial"/>
              <a:buAutoNum type="arabicPeriod"/>
            </a:pPr>
            <a:r>
              <a:rPr lang="en"/>
              <a:t>Everything setup and working, but Assert fails? Time to improve the production code!</a:t>
            </a:r>
          </a:p>
          <a:p>
            <a:pPr indent="-419100" lvl="0" marL="457200" rtl="0">
              <a:spcBef>
                <a:spcPts val="0"/>
              </a:spcBef>
              <a:buClr>
                <a:schemeClr val="dk1"/>
              </a:buClr>
              <a:buSzPct val="100000"/>
              <a:buFont typeface="Arial"/>
              <a:buAutoNum type="arabicPeriod"/>
            </a:pPr>
            <a:r>
              <a:rPr lang="en"/>
              <a:t>When everything works, refactor and clean</a:t>
            </a:r>
          </a:p>
          <a:p>
            <a:pPr indent="-419100" lvl="0" marL="457200" rtl="0">
              <a:spcBef>
                <a:spcPts val="0"/>
              </a:spcBef>
              <a:buClr>
                <a:schemeClr val="dk1"/>
              </a:buClr>
              <a:buSzPct val="100000"/>
              <a:buFont typeface="Arial"/>
              <a:buAutoNum type="arabicPeriod"/>
            </a:pPr>
            <a:r>
              <a:rPr lang="en"/>
              <a:t>Start over with the next failing test</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TDD Step 2: Make the code work </a:t>
            </a:r>
          </a:p>
        </p:txBody>
      </p:sp>
      <p:pic>
        <p:nvPicPr>
          <p:cNvPr id="232" name="Shape 232"/>
          <p:cNvPicPr preferRelativeResize="0"/>
          <p:nvPr/>
        </p:nvPicPr>
        <p:blipFill>
          <a:blip r:embed="rId3">
            <a:alphaModFix/>
          </a:blip>
          <a:stretch>
            <a:fillRect/>
          </a:stretch>
        </p:blipFill>
        <p:spPr>
          <a:xfrm>
            <a:off x="1518850" y="1200150"/>
            <a:ext cx="5927325" cy="2634375"/>
          </a:xfrm>
          <a:prstGeom prst="rect">
            <a:avLst/>
          </a:prstGeom>
          <a:noFill/>
          <a:ln>
            <a:noFill/>
          </a:ln>
        </p:spPr>
      </p:pic>
      <p:cxnSp>
        <p:nvCxnSpPr>
          <p:cNvPr id="233" name="Shape 233"/>
          <p:cNvCxnSpPr/>
          <p:nvPr/>
        </p:nvCxnSpPr>
        <p:spPr>
          <a:xfrm>
            <a:off x="3883075" y="2496600"/>
            <a:ext cx="1178099" cy="0"/>
          </a:xfrm>
          <a:prstGeom prst="straightConnector1">
            <a:avLst/>
          </a:prstGeom>
          <a:noFill/>
          <a:ln cap="flat" w="19050">
            <a:solidFill>
              <a:schemeClr val="dk2"/>
            </a:solidFill>
            <a:prstDash val="solid"/>
            <a:round/>
            <a:headEnd len="lg" w="lg" type="none"/>
            <a:tailEnd len="lg" w="lg" type="triangle"/>
          </a:ln>
        </p:spPr>
      </p:cxnSp>
      <p:sp>
        <p:nvSpPr>
          <p:cNvPr id="234" name="Shape 234"/>
          <p:cNvSpPr txBox="1"/>
          <p:nvPr/>
        </p:nvSpPr>
        <p:spPr>
          <a:xfrm>
            <a:off x="610825" y="3929825"/>
            <a:ext cx="7945499" cy="1039199"/>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78571"/>
              <a:buFont typeface="Arial"/>
              <a:buNone/>
            </a:pPr>
            <a:r>
              <a:rPr lang="en"/>
              <a:t>int TextAdventure::Program::AddStringNumbers(const char * text)</a:t>
            </a:r>
          </a:p>
          <a:p>
            <a:pPr lvl="0" rtl="0">
              <a:spcBef>
                <a:spcPts val="0"/>
              </a:spcBef>
              <a:buClr>
                <a:schemeClr val="dk1"/>
              </a:buClr>
              <a:buSzPct val="78571"/>
              <a:buFont typeface="Arial"/>
              <a:buNone/>
            </a:pPr>
            <a:r>
              <a:rPr lang="en"/>
              <a:t>{</a:t>
            </a:r>
          </a:p>
          <a:p>
            <a:pPr lvl="0" rtl="0">
              <a:spcBef>
                <a:spcPts val="0"/>
              </a:spcBef>
              <a:buClr>
                <a:schemeClr val="dk1"/>
              </a:buClr>
              <a:buSzPct val="78571"/>
              <a:buFont typeface="Arial"/>
              <a:buNone/>
            </a:pPr>
            <a:r>
              <a:rPr lang="en"/>
              <a:t>	return 3;</a:t>
            </a:r>
          </a:p>
          <a:p>
            <a:pPr lvl="0" rtl="0">
              <a:spcBef>
                <a:spcPts val="0"/>
              </a:spcBef>
              <a:buClr>
                <a:schemeClr val="dk1"/>
              </a:buClr>
              <a:buSzPct val="78571"/>
              <a:buFont typeface="Arial"/>
              <a:buNone/>
            </a:pPr>
            <a:r>
              <a:rPr lang="en"/>
              <a:t>}</a:t>
            </a:r>
          </a:p>
          <a:p>
            <a:pPr>
              <a:spcBef>
                <a:spcPts val="0"/>
              </a:spcBef>
              <a:buNone/>
            </a:pPr>
            <a:r>
              <a:t/>
            </a:r>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TDD Green: Isn’t that cheating?</a:t>
            </a:r>
          </a:p>
        </p:txBody>
      </p:sp>
      <p:sp>
        <p:nvSpPr>
          <p:cNvPr id="240" name="Shape 240"/>
          <p:cNvSpPr txBox="1"/>
          <p:nvPr>
            <p:ph idx="1" type="body"/>
          </p:nvPr>
        </p:nvSpPr>
        <p:spPr>
          <a:xfrm>
            <a:off x="457200" y="1200150"/>
            <a:ext cx="84918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No, based on the specification our code works</a:t>
            </a:r>
          </a:p>
          <a:p>
            <a:pPr indent="-419100" lvl="0" marL="457200" rtl="0">
              <a:spcBef>
                <a:spcPts val="0"/>
              </a:spcBef>
              <a:buClr>
                <a:schemeClr val="dk1"/>
              </a:buClr>
              <a:buSzPct val="100000"/>
              <a:buFont typeface="Arial"/>
              <a:buChar char="●"/>
            </a:pPr>
            <a:r>
              <a:rPr lang="en"/>
              <a:t>We need more tests to specify the problem better and make our program more general!</a:t>
            </a: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sz="800"/>
          </a:p>
          <a:p>
            <a:pPr lvl="0" rtl="0">
              <a:spcBef>
                <a:spcPts val="0"/>
              </a:spcBef>
              <a:buNone/>
            </a:pPr>
            <a:r>
              <a:rPr lang="en" sz="1800"/>
              <a:t>And now we have a failing test once again.</a:t>
            </a:r>
          </a:p>
          <a:p>
            <a:pPr lvl="0">
              <a:spcBef>
                <a:spcPts val="0"/>
              </a:spcBef>
              <a:buNone/>
            </a:pPr>
            <a:r>
              <a:t/>
            </a:r>
            <a:endParaRPr/>
          </a:p>
        </p:txBody>
      </p:sp>
      <p:sp>
        <p:nvSpPr>
          <p:cNvPr id="241" name="Shape 241"/>
          <p:cNvSpPr txBox="1"/>
          <p:nvPr/>
        </p:nvSpPr>
        <p:spPr>
          <a:xfrm>
            <a:off x="481450" y="2802600"/>
            <a:ext cx="8347799" cy="1720499"/>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78571"/>
              <a:buFont typeface="Arial"/>
              <a:buNone/>
            </a:pPr>
            <a:r>
              <a:rPr lang="en"/>
              <a:t>TEST_METHOD(AddStringNumbers)</a:t>
            </a:r>
          </a:p>
          <a:p>
            <a:pPr lvl="0" rtl="0">
              <a:spcBef>
                <a:spcPts val="0"/>
              </a:spcBef>
              <a:buClr>
                <a:schemeClr val="dk1"/>
              </a:buClr>
              <a:buSzPct val="78571"/>
              <a:buFont typeface="Arial"/>
              <a:buNone/>
            </a:pPr>
            <a:r>
              <a:rPr lang="en"/>
              <a:t>{</a:t>
            </a:r>
          </a:p>
          <a:p>
            <a:pPr lvl="0" rtl="0">
              <a:spcBef>
                <a:spcPts val="0"/>
              </a:spcBef>
              <a:buClr>
                <a:schemeClr val="dk1"/>
              </a:buClr>
              <a:buSzPct val="78571"/>
              <a:buFont typeface="Arial"/>
              <a:buNone/>
            </a:pPr>
            <a:r>
              <a:rPr lang="en"/>
              <a:t>	Assert::AreEqual(Program::AddStringNumbers(""), 0);</a:t>
            </a:r>
          </a:p>
          <a:p>
            <a:pPr lvl="0" rtl="0">
              <a:spcBef>
                <a:spcPts val="0"/>
              </a:spcBef>
              <a:buClr>
                <a:schemeClr val="dk1"/>
              </a:buClr>
              <a:buSzPct val="78571"/>
              <a:buFont typeface="Arial"/>
              <a:buNone/>
            </a:pPr>
            <a:r>
              <a:rPr lang="en"/>
              <a:t>	Assert::AreEqual(Program::AddStringNumbers("2 + 1"), 3);</a:t>
            </a:r>
          </a:p>
          <a:p>
            <a:pPr lvl="0" rtl="0">
              <a:spcBef>
                <a:spcPts val="0"/>
              </a:spcBef>
              <a:buClr>
                <a:schemeClr val="dk1"/>
              </a:buClr>
              <a:buSzPct val="78571"/>
              <a:buFont typeface="Arial"/>
              <a:buNone/>
            </a:pPr>
            <a:r>
              <a:rPr lang="en"/>
              <a:t>	Assert::AreEqual(Program::AddStringNumbers("3 + 4"), 7);</a:t>
            </a:r>
          </a:p>
          <a:p>
            <a:pPr lvl="0" rtl="0">
              <a:spcBef>
                <a:spcPts val="0"/>
              </a:spcBef>
              <a:buClr>
                <a:schemeClr val="dk1"/>
              </a:buClr>
              <a:buSzPct val="78571"/>
              <a:buFont typeface="Arial"/>
              <a:buNone/>
            </a:pPr>
            <a:r>
              <a:rPr lang="en"/>
              <a:t>	Assert::AreEqual(Program::AddStringNumbers("335835 + 5834"), 335835 + 5834);</a:t>
            </a:r>
          </a:p>
          <a:p>
            <a:pPr lvl="0" rtl="0">
              <a:spcBef>
                <a:spcPts val="0"/>
              </a:spcBef>
              <a:buClr>
                <a:schemeClr val="dk1"/>
              </a:buClr>
              <a:buSzPct val="78571"/>
              <a:buFont typeface="Arial"/>
              <a:buNone/>
            </a:pPr>
            <a:r>
              <a:rPr lang="en"/>
              <a:t>}</a:t>
            </a:r>
          </a:p>
          <a:p>
            <a:pPr>
              <a:spcBef>
                <a:spcPts val="0"/>
              </a:spcBef>
              <a:buNone/>
            </a:pPr>
            <a:r>
              <a:t/>
            </a:r>
            <a:endParaRP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Actual Functionality at last</a:t>
            </a:r>
          </a:p>
        </p:txBody>
      </p:sp>
      <p:sp>
        <p:nvSpPr>
          <p:cNvPr id="247" name="Shape 247"/>
          <p:cNvSpPr txBox="1"/>
          <p:nvPr/>
        </p:nvSpPr>
        <p:spPr>
          <a:xfrm>
            <a:off x="3134825" y="1352525"/>
            <a:ext cx="5819100" cy="2989799"/>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61111"/>
              <a:buFont typeface="Arial"/>
              <a:buNone/>
            </a:pPr>
            <a:r>
              <a:rPr lang="en" sz="1800">
                <a:solidFill>
                  <a:schemeClr val="dk1"/>
                </a:solidFill>
              </a:rPr>
              <a:t>int TextAdventure::Program::AddStringNumbers(</a:t>
            </a:r>
          </a:p>
          <a:p>
            <a:pPr indent="457200" lvl="0" rtl="0">
              <a:spcBef>
                <a:spcPts val="0"/>
              </a:spcBef>
              <a:buClr>
                <a:schemeClr val="dk1"/>
              </a:buClr>
              <a:buSzPct val="61111"/>
              <a:buFont typeface="Arial"/>
              <a:buNone/>
            </a:pPr>
            <a:r>
              <a:rPr lang="en" sz="1800">
                <a:solidFill>
                  <a:schemeClr val="dk1"/>
                </a:solidFill>
              </a:rPr>
              <a:t>const char* inputText)</a:t>
            </a:r>
          </a:p>
          <a:p>
            <a:pPr lvl="0" rtl="0">
              <a:spcBef>
                <a:spcPts val="0"/>
              </a:spcBef>
              <a:buClr>
                <a:schemeClr val="dk1"/>
              </a:buClr>
              <a:buSzPct val="61111"/>
              <a:buFont typeface="Arial"/>
              <a:buNone/>
            </a:pPr>
            <a:r>
              <a:rPr lang="en" sz="1800">
                <a:solidFill>
                  <a:schemeClr val="dk1"/>
                </a:solidFill>
              </a:rPr>
              <a:t>{</a:t>
            </a:r>
          </a:p>
          <a:p>
            <a:pPr lvl="0" rtl="0">
              <a:spcBef>
                <a:spcPts val="0"/>
              </a:spcBef>
              <a:buClr>
                <a:schemeClr val="dk1"/>
              </a:buClr>
              <a:buSzPct val="61111"/>
              <a:buFont typeface="Arial"/>
              <a:buNone/>
            </a:pPr>
            <a:r>
              <a:rPr lang="en" sz="1800">
                <a:solidFill>
                  <a:schemeClr val="dk1"/>
                </a:solidFill>
              </a:rPr>
              <a:t>	std::string text = std::string(inputText);</a:t>
            </a:r>
          </a:p>
          <a:p>
            <a:pPr lvl="0" rtl="0">
              <a:spcBef>
                <a:spcPts val="0"/>
              </a:spcBef>
              <a:buClr>
                <a:schemeClr val="dk1"/>
              </a:buClr>
              <a:buSzPct val="61111"/>
              <a:buFont typeface="Arial"/>
              <a:buNone/>
            </a:pPr>
            <a:r>
              <a:rPr lang="en" sz="1800">
                <a:solidFill>
                  <a:schemeClr val="dk1"/>
                </a:solidFill>
              </a:rPr>
              <a:t>	if (text.empty())</a:t>
            </a:r>
          </a:p>
          <a:p>
            <a:pPr lvl="0" rtl="0">
              <a:spcBef>
                <a:spcPts val="0"/>
              </a:spcBef>
              <a:buClr>
                <a:schemeClr val="dk1"/>
              </a:buClr>
              <a:buSzPct val="61111"/>
              <a:buFont typeface="Arial"/>
              <a:buNone/>
            </a:pPr>
            <a:r>
              <a:rPr lang="en" sz="1800">
                <a:solidFill>
                  <a:schemeClr val="dk1"/>
                </a:solidFill>
              </a:rPr>
              <a:t>		return 0;</a:t>
            </a:r>
          </a:p>
          <a:p>
            <a:pPr lvl="0" rtl="0">
              <a:spcBef>
                <a:spcPts val="0"/>
              </a:spcBef>
              <a:buClr>
                <a:schemeClr val="dk1"/>
              </a:buClr>
              <a:buSzPct val="61111"/>
              <a:buFont typeface="Arial"/>
              <a:buNone/>
            </a:pPr>
            <a:r>
              <a:rPr lang="en" sz="1800">
                <a:solidFill>
                  <a:schemeClr val="dk1"/>
                </a:solidFill>
              </a:rPr>
              <a:t>	auto plusIndex = text.find('+');</a:t>
            </a:r>
          </a:p>
          <a:p>
            <a:pPr lvl="0" rtl="0">
              <a:spcBef>
                <a:spcPts val="0"/>
              </a:spcBef>
              <a:buClr>
                <a:schemeClr val="dk1"/>
              </a:buClr>
              <a:buSzPct val="61111"/>
              <a:buFont typeface="Arial"/>
              <a:buNone/>
            </a:pPr>
            <a:r>
              <a:rPr lang="en" sz="1800">
                <a:solidFill>
                  <a:schemeClr val="dk1"/>
                </a:solidFill>
              </a:rPr>
              <a:t>	return std::stoi(text.substr(0, plusIndex)) +</a:t>
            </a:r>
          </a:p>
          <a:p>
            <a:pPr indent="457200" lvl="0" marL="457200" rtl="0">
              <a:spcBef>
                <a:spcPts val="0"/>
              </a:spcBef>
              <a:buClr>
                <a:schemeClr val="dk1"/>
              </a:buClr>
              <a:buSzPct val="61111"/>
              <a:buFont typeface="Arial"/>
              <a:buNone/>
            </a:pPr>
            <a:r>
              <a:rPr lang="en" sz="1800">
                <a:solidFill>
                  <a:schemeClr val="dk1"/>
                </a:solidFill>
              </a:rPr>
              <a:t>std::stoi(text.substr(plusIndex + 1));</a:t>
            </a:r>
          </a:p>
          <a:p>
            <a:pPr lvl="0">
              <a:spcBef>
                <a:spcPts val="0"/>
              </a:spcBef>
              <a:buClr>
                <a:schemeClr val="dk1"/>
              </a:buClr>
              <a:buSzPct val="61111"/>
              <a:buFont typeface="Arial"/>
              <a:buNone/>
            </a:pPr>
            <a:r>
              <a:rPr lang="en" sz="1800">
                <a:solidFill>
                  <a:schemeClr val="dk1"/>
                </a:solidFill>
              </a:rPr>
              <a:t>}</a:t>
            </a:r>
          </a:p>
        </p:txBody>
      </p:sp>
      <p:pic>
        <p:nvPicPr>
          <p:cNvPr id="248" name="Shape 248"/>
          <p:cNvPicPr preferRelativeResize="0"/>
          <p:nvPr/>
        </p:nvPicPr>
        <p:blipFill>
          <a:blip r:embed="rId3">
            <a:alphaModFix/>
          </a:blip>
          <a:stretch>
            <a:fillRect/>
          </a:stretch>
        </p:blipFill>
        <p:spPr>
          <a:xfrm>
            <a:off x="-3730075" y="1352587"/>
            <a:ext cx="6726750" cy="2989674"/>
          </a:xfrm>
          <a:prstGeom prst="rect">
            <a:avLst/>
          </a:prstGeom>
          <a:noFill/>
          <a:ln>
            <a:noFill/>
          </a:ln>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Basic C++ Statements we need</a:t>
            </a:r>
          </a:p>
        </p:txBody>
      </p:sp>
      <p:sp>
        <p:nvSpPr>
          <p:cNvPr id="254" name="Shape 25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a:t>Classes, functions, code blocks</a:t>
            </a:r>
          </a:p>
          <a:p>
            <a:pPr indent="-381000" lvl="0" marL="457200" rtl="0">
              <a:spcBef>
                <a:spcPts val="0"/>
              </a:spcBef>
              <a:buClr>
                <a:schemeClr val="dk1"/>
              </a:buClr>
              <a:buSzPct val="100000"/>
              <a:buFont typeface="Arial"/>
              <a:buChar char="●"/>
            </a:pPr>
            <a:r>
              <a:rPr lang="en" sz="2400"/>
              <a:t>Primitive types: int, uint, bool, char, float</a:t>
            </a:r>
          </a:p>
          <a:p>
            <a:pPr indent="-381000" lvl="0" marL="457200" rtl="0">
              <a:spcBef>
                <a:spcPts val="0"/>
              </a:spcBef>
              <a:buClr>
                <a:schemeClr val="dk1"/>
              </a:buClr>
              <a:buSzPct val="100000"/>
              <a:buFont typeface="Arial"/>
              <a:buChar char="●"/>
            </a:pPr>
            <a:r>
              <a:rPr lang="en" sz="2400"/>
              <a:t>Operators (same in most languages): +, -, *, /, ?, ++, --</a:t>
            </a:r>
          </a:p>
          <a:p>
            <a:pPr indent="-381000" lvl="0" marL="457200" rtl="0">
              <a:spcBef>
                <a:spcPts val="0"/>
              </a:spcBef>
              <a:buClr>
                <a:schemeClr val="dk1"/>
              </a:buClr>
              <a:buSzPct val="100000"/>
              <a:buFont typeface="Arial"/>
              <a:buChar char="●"/>
            </a:pPr>
            <a:r>
              <a:rPr lang="en" sz="2400"/>
              <a:t>Pointers: arrays, strings, void*, shared_ptr</a:t>
            </a:r>
          </a:p>
          <a:p>
            <a:pPr indent="-381000" lvl="0" marL="457200" rtl="0">
              <a:spcBef>
                <a:spcPts val="0"/>
              </a:spcBef>
              <a:buClr>
                <a:schemeClr val="dk1"/>
              </a:buClr>
              <a:buSzPct val="100000"/>
              <a:buFont typeface="Arial"/>
              <a:buChar char="●"/>
            </a:pPr>
            <a:r>
              <a:rPr lang="en" sz="2400"/>
              <a:t>Control flow: if, else, switch</a:t>
            </a:r>
          </a:p>
          <a:p>
            <a:pPr indent="-381000" lvl="0" marL="457200" rtl="0">
              <a:spcBef>
                <a:spcPts val="0"/>
              </a:spcBef>
              <a:buClr>
                <a:schemeClr val="dk1"/>
              </a:buClr>
              <a:buSzPct val="100000"/>
              <a:buFont typeface="Arial"/>
              <a:buChar char="●"/>
            </a:pPr>
            <a:r>
              <a:rPr lang="en" sz="2400"/>
              <a:t>Loops: for, do, while</a:t>
            </a:r>
          </a:p>
          <a:p>
            <a:pPr indent="-381000" lvl="0" marL="457200" rtl="0">
              <a:spcBef>
                <a:spcPts val="0"/>
              </a:spcBef>
              <a:buClr>
                <a:schemeClr val="dk1"/>
              </a:buClr>
              <a:buSzPct val="100000"/>
              <a:buFont typeface="Arial"/>
              <a:buChar char="●"/>
            </a:pPr>
            <a:r>
              <a:rPr lang="en" sz="2400"/>
              <a:t>Lists: vectors, iterating with for</a:t>
            </a:r>
          </a:p>
          <a:p>
            <a:pPr indent="-381000" lvl="0" marL="457200" rtl="0">
              <a:spcBef>
                <a:spcPts val="0"/>
              </a:spcBef>
              <a:buClr>
                <a:schemeClr val="dk1"/>
              </a:buClr>
              <a:buSzPct val="100000"/>
              <a:buFont typeface="Arial"/>
              <a:buChar char="●"/>
            </a:pPr>
            <a:r>
              <a:rPr lang="en" sz="2400"/>
              <a:t>Casting, null, const, allocation, free</a:t>
            </a:r>
          </a:p>
          <a:p>
            <a:pPr indent="-381000" lvl="0" marL="457200" rtl="0">
              <a:spcBef>
                <a:spcPts val="0"/>
              </a:spcBef>
              <a:buClr>
                <a:schemeClr val="dk1"/>
              </a:buClr>
              <a:buSzPct val="100000"/>
              <a:buFont typeface="Arial"/>
              <a:buChar char="●"/>
            </a:pPr>
            <a:r>
              <a:rPr lang="en" sz="2400"/>
              <a:t>Console IO: cin, &gt;&gt;, cout, &lt;&lt;, endl</a:t>
            </a:r>
          </a:p>
          <a:p>
            <a:pPr indent="-381000" lvl="0" marL="457200" rtl="0">
              <a:spcBef>
                <a:spcPts val="0"/>
              </a:spcBef>
              <a:buClr>
                <a:schemeClr val="dk1"/>
              </a:buClr>
              <a:buSzPct val="100000"/>
              <a:buFont typeface="Arial"/>
              <a:buChar char="●"/>
            </a:pPr>
            <a:r>
              <a:rPr lang="en" sz="2400"/>
              <a:t>Enumerations, Unions, Classes &amp; Namespaces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About me: Games created</a:t>
            </a:r>
          </a:p>
        </p:txBody>
      </p:sp>
      <p:pic>
        <p:nvPicPr>
          <p:cNvPr id="53" name="Shape 53"/>
          <p:cNvPicPr preferRelativeResize="0"/>
          <p:nvPr/>
        </p:nvPicPr>
        <p:blipFill>
          <a:blip r:embed="rId3">
            <a:alphaModFix/>
          </a:blip>
          <a:stretch>
            <a:fillRect/>
          </a:stretch>
        </p:blipFill>
        <p:spPr>
          <a:xfrm>
            <a:off x="-239750" y="1157425"/>
            <a:ext cx="9623494" cy="3986076"/>
          </a:xfrm>
          <a:prstGeom prst="rect">
            <a:avLst/>
          </a:prstGeom>
          <a:noFill/>
          <a:ln>
            <a:noFill/>
          </a:ln>
        </p:spPr>
      </p:pic>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Classes and Data Hiding</a:t>
            </a:r>
          </a:p>
        </p:txBody>
      </p:sp>
      <p:sp>
        <p:nvSpPr>
          <p:cNvPr id="260" name="Shape 260"/>
          <p:cNvSpPr txBox="1"/>
          <p:nvPr>
            <p:ph idx="1" type="body"/>
          </p:nvPr>
        </p:nvSpPr>
        <p:spPr>
          <a:xfrm>
            <a:off x="457200" y="1200150"/>
            <a:ext cx="8484299" cy="3725699"/>
          </a:xfrm>
          <a:prstGeom prst="rect">
            <a:avLst/>
          </a:prstGeom>
        </p:spPr>
        <p:txBody>
          <a:bodyPr anchorCtr="0" anchor="t" bIns="91425" lIns="91425" rIns="91425" tIns="91425">
            <a:noAutofit/>
          </a:bodyPr>
          <a:lstStyle/>
          <a:p>
            <a:pPr rtl="0">
              <a:spcBef>
                <a:spcPts val="0"/>
              </a:spcBef>
              <a:buNone/>
            </a:pPr>
            <a:r>
              <a:rPr lang="en" sz="2400"/>
              <a:t>Encapsulation is an Object Oriented Programming concept that binds together the data and functions that manipulate the data, and that keeps both safe from outside interference and misuse. Data encapsulation led to the important OOP concept of </a:t>
            </a:r>
            <a:r>
              <a:rPr b="1" lang="en" sz="2400"/>
              <a:t>data hiding</a:t>
            </a:r>
            <a:r>
              <a:rPr lang="en" sz="2400"/>
              <a:t>.</a:t>
            </a:r>
          </a:p>
          <a:p>
            <a:pPr rtl="0">
              <a:spcBef>
                <a:spcPts val="0"/>
              </a:spcBef>
              <a:buNone/>
            </a:pPr>
            <a:r>
              <a:t/>
            </a:r>
            <a:endParaRPr sz="1200"/>
          </a:p>
          <a:p>
            <a:pPr rtl="0">
              <a:spcBef>
                <a:spcPts val="0"/>
              </a:spcBef>
              <a:buNone/>
            </a:pPr>
            <a:r>
              <a:rPr lang="en" sz="2400"/>
              <a:t>A class can contain </a:t>
            </a:r>
            <a:r>
              <a:rPr b="1" lang="en" sz="2400"/>
              <a:t>private, protected </a:t>
            </a:r>
            <a:r>
              <a:rPr lang="en" sz="2400"/>
              <a:t>and </a:t>
            </a:r>
            <a:r>
              <a:rPr b="1" lang="en" sz="2400"/>
              <a:t>public</a:t>
            </a:r>
            <a:r>
              <a:rPr lang="en" sz="2400"/>
              <a:t> members. By default, all items defined in a class are private.</a:t>
            </a:r>
          </a:p>
          <a:p>
            <a:pPr indent="-342900" lvl="0" marL="457200" rtl="0">
              <a:spcBef>
                <a:spcPts val="0"/>
              </a:spcBef>
              <a:buClr>
                <a:schemeClr val="dk1"/>
              </a:buClr>
              <a:buSzPct val="100000"/>
              <a:buFont typeface="Arial"/>
              <a:buChar char="●"/>
            </a:pPr>
            <a:r>
              <a:rPr lang="en" sz="1800"/>
              <a:t>Use public methods to access private data</a:t>
            </a:r>
          </a:p>
          <a:p>
            <a:pPr indent="-342900" lvl="0" marL="457200">
              <a:spcBef>
                <a:spcPts val="0"/>
              </a:spcBef>
              <a:buClr>
                <a:schemeClr val="dk1"/>
              </a:buClr>
              <a:buSzPct val="100000"/>
              <a:buFont typeface="Arial"/>
              <a:buChar char="●"/>
            </a:pPr>
            <a:r>
              <a:rPr lang="en" sz="1800"/>
              <a:t>Only use protected if you need something in a derived class</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Classes and Data Hiding</a:t>
            </a:r>
          </a:p>
        </p:txBody>
      </p:sp>
      <p:sp>
        <p:nvSpPr>
          <p:cNvPr id="266" name="Shape 266"/>
          <p:cNvSpPr txBox="1"/>
          <p:nvPr>
            <p:ph idx="1" type="body"/>
          </p:nvPr>
        </p:nvSpPr>
        <p:spPr>
          <a:xfrm>
            <a:off x="457200" y="1200150"/>
            <a:ext cx="8484299" cy="3725699"/>
          </a:xfrm>
          <a:prstGeom prst="rect">
            <a:avLst/>
          </a:prstGeom>
        </p:spPr>
        <p:txBody>
          <a:bodyPr anchorCtr="0" anchor="t" bIns="91425" lIns="91425" rIns="91425" tIns="91425">
            <a:noAutofit/>
          </a:bodyPr>
          <a:lstStyle/>
          <a:p>
            <a:pPr lvl="0" rtl="0">
              <a:spcBef>
                <a:spcPts val="0"/>
              </a:spcBef>
              <a:buNone/>
            </a:pPr>
            <a:r>
              <a:rPr lang="en" sz="1200">
                <a:solidFill>
                  <a:srgbClr val="38761D"/>
                </a:solidFill>
              </a:rPr>
              <a:t>// Example class from a simple sample game</a:t>
            </a:r>
            <a:r>
              <a:rPr lang="en" sz="1200"/>
              <a:t> </a:t>
            </a:r>
          </a:p>
          <a:p>
            <a:pPr lvl="0" rtl="0">
              <a:spcBef>
                <a:spcPts val="0"/>
              </a:spcBef>
              <a:buClr>
                <a:schemeClr val="dk1"/>
              </a:buClr>
              <a:buSzPct val="91666"/>
              <a:buFont typeface="Arial"/>
              <a:buNone/>
            </a:pPr>
            <a:r>
              <a:rPr lang="en" sz="1200">
                <a:solidFill>
                  <a:srgbClr val="4A86E8"/>
                </a:solidFill>
              </a:rPr>
              <a:t>class </a:t>
            </a:r>
            <a:r>
              <a:rPr lang="en" sz="1200"/>
              <a:t>BouncingLogo : </a:t>
            </a:r>
            <a:r>
              <a:rPr lang="en" sz="1200">
                <a:solidFill>
                  <a:srgbClr val="0000FF"/>
                </a:solidFill>
              </a:rPr>
              <a:t>public </a:t>
            </a:r>
            <a:r>
              <a:rPr lang="en" sz="1200"/>
              <a:t>Sprite</a:t>
            </a:r>
            <a:br>
              <a:rPr lang="en" sz="1200"/>
            </a:br>
            <a:r>
              <a:rPr lang="en" sz="1200"/>
              <a:t>{</a:t>
            </a:r>
          </a:p>
          <a:p>
            <a:pPr lvl="0" rtl="0">
              <a:spcBef>
                <a:spcPts val="0"/>
              </a:spcBef>
              <a:buClr>
                <a:schemeClr val="dk1"/>
              </a:buClr>
              <a:buSzPct val="91666"/>
              <a:buFont typeface="Arial"/>
              <a:buNone/>
            </a:pPr>
            <a:r>
              <a:rPr lang="en" sz="1200">
                <a:solidFill>
                  <a:srgbClr val="0000FF"/>
                </a:solidFill>
              </a:rPr>
              <a:t>public</a:t>
            </a:r>
            <a:r>
              <a:rPr lang="en" sz="1200"/>
              <a:t>:</a:t>
            </a:r>
          </a:p>
          <a:p>
            <a:pPr lvl="0" rtl="0">
              <a:spcBef>
                <a:spcPts val="0"/>
              </a:spcBef>
              <a:buClr>
                <a:schemeClr val="dk1"/>
              </a:buClr>
              <a:buSzPct val="91666"/>
              <a:buFont typeface="Arial"/>
              <a:buNone/>
            </a:pPr>
            <a:r>
              <a:rPr lang="en" sz="1200"/>
              <a:t>	BouncingLogo(std::shared_ptr&lt;Texture&gt; texture, std::shared_ptr&lt;Randomizer&gt; random);</a:t>
            </a:r>
          </a:p>
          <a:p>
            <a:pPr lvl="0" rtl="0">
              <a:spcBef>
                <a:spcPts val="0"/>
              </a:spcBef>
              <a:buClr>
                <a:schemeClr val="dk1"/>
              </a:buClr>
              <a:buFont typeface="Arial"/>
              <a:buNone/>
            </a:pPr>
            <a:r>
              <a:t/>
            </a:r>
            <a:endParaRPr sz="1200"/>
          </a:p>
          <a:p>
            <a:pPr lvl="0" rtl="0">
              <a:spcBef>
                <a:spcPts val="0"/>
              </a:spcBef>
              <a:buClr>
                <a:schemeClr val="dk1"/>
              </a:buClr>
              <a:buSzPct val="91666"/>
              <a:buFont typeface="Arial"/>
              <a:buNone/>
            </a:pPr>
            <a:r>
              <a:rPr lang="en" sz="1200">
                <a:solidFill>
                  <a:srgbClr val="0000FF"/>
                </a:solidFill>
              </a:rPr>
              <a:t>protected</a:t>
            </a:r>
            <a:r>
              <a:rPr lang="en" sz="1200"/>
              <a:t>:</a:t>
            </a:r>
          </a:p>
          <a:p>
            <a:pPr lvl="0" rtl="0">
              <a:spcBef>
                <a:spcPts val="0"/>
              </a:spcBef>
              <a:buClr>
                <a:schemeClr val="dk1"/>
              </a:buClr>
              <a:buSzPct val="91666"/>
              <a:buFont typeface="Arial"/>
              <a:buNone/>
            </a:pPr>
            <a:r>
              <a:rPr lang="en" sz="1200"/>
              <a:t>	void Render(Renderer* renderer, std::shared_ptr&lt;Time&gt; time);</a:t>
            </a:r>
          </a:p>
          <a:p>
            <a:pPr lvl="0" rtl="0">
              <a:spcBef>
                <a:spcPts val="0"/>
              </a:spcBef>
              <a:buClr>
                <a:schemeClr val="dk1"/>
              </a:buClr>
              <a:buFont typeface="Arial"/>
              <a:buNone/>
            </a:pPr>
            <a:r>
              <a:t/>
            </a:r>
            <a:endParaRPr sz="1200"/>
          </a:p>
          <a:p>
            <a:pPr lvl="0" rtl="0">
              <a:spcBef>
                <a:spcPts val="0"/>
              </a:spcBef>
              <a:buClr>
                <a:schemeClr val="dk1"/>
              </a:buClr>
              <a:buSzPct val="91666"/>
              <a:buFont typeface="Arial"/>
              <a:buNone/>
            </a:pPr>
            <a:r>
              <a:rPr lang="en" sz="1200">
                <a:solidFill>
                  <a:srgbClr val="0000FF"/>
                </a:solidFill>
              </a:rPr>
              <a:t>private</a:t>
            </a:r>
            <a:r>
              <a:rPr lang="en" sz="1200"/>
              <a:t>:</a:t>
            </a:r>
          </a:p>
          <a:p>
            <a:pPr lvl="0" rtl="0">
              <a:spcBef>
                <a:spcPts val="0"/>
              </a:spcBef>
              <a:buClr>
                <a:schemeClr val="dk1"/>
              </a:buClr>
              <a:buSzPct val="91666"/>
              <a:buFont typeface="Arial"/>
              <a:buNone/>
            </a:pPr>
            <a:r>
              <a:rPr lang="en" sz="1200"/>
              <a:t>	std::shared_ptr&lt;Time&gt; time;</a:t>
            </a:r>
          </a:p>
          <a:p>
            <a:pPr lvl="0" rtl="0">
              <a:spcBef>
                <a:spcPts val="0"/>
              </a:spcBef>
              <a:buClr>
                <a:schemeClr val="dk1"/>
              </a:buClr>
              <a:buSzPct val="91666"/>
              <a:buFont typeface="Arial"/>
              <a:buNone/>
            </a:pPr>
            <a:r>
              <a:rPr lang="en" sz="1200"/>
              <a:t>	Point velocity;</a:t>
            </a:r>
          </a:p>
          <a:p>
            <a:pPr lvl="0" rtl="0">
              <a:spcBef>
                <a:spcPts val="0"/>
              </a:spcBef>
              <a:buClr>
                <a:schemeClr val="dk1"/>
              </a:buClr>
              <a:buSzPct val="91666"/>
              <a:buFont typeface="Arial"/>
              <a:buNone/>
            </a:pPr>
            <a:r>
              <a:rPr lang="en" sz="1200"/>
              <a:t>	float rotationSpeed;</a:t>
            </a:r>
          </a:p>
          <a:p>
            <a:pPr lvl="0" rtl="0">
              <a:spcBef>
                <a:spcPts val="0"/>
              </a:spcBef>
              <a:buClr>
                <a:schemeClr val="dk1"/>
              </a:buClr>
              <a:buSzPct val="91666"/>
              <a:buFont typeface="Arial"/>
              <a:buNone/>
            </a:pPr>
            <a:r>
              <a:rPr lang="en" sz="1200"/>
              <a:t>};</a:t>
            </a:r>
          </a:p>
          <a:p>
            <a:pPr lvl="0" rtl="0">
              <a:spcBef>
                <a:spcPts val="0"/>
              </a:spcBef>
              <a:buNone/>
            </a:pPr>
            <a:r>
              <a:t/>
            </a:r>
            <a:endParaRPr sz="2400"/>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Functions</a:t>
            </a:r>
          </a:p>
        </p:txBody>
      </p:sp>
      <p:sp>
        <p:nvSpPr>
          <p:cNvPr id="272" name="Shape 272"/>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sz="2400"/>
              <a:t>Definition: </a:t>
            </a:r>
            <a:r>
              <a:rPr lang="en" sz="1800"/>
              <a:t>returnType MethodName(parameters) { statements }</a:t>
            </a:r>
          </a:p>
          <a:p>
            <a:pPr indent="-342900" lvl="0" marL="457200" rtl="0">
              <a:spcBef>
                <a:spcPts val="0"/>
              </a:spcBef>
              <a:buClr>
                <a:schemeClr val="dk1"/>
              </a:buClr>
              <a:buSzPct val="100000"/>
              <a:buFont typeface="Arial"/>
              <a:buChar char="●"/>
            </a:pPr>
            <a:r>
              <a:rPr lang="en" sz="1800"/>
              <a:t>int AddNumbers(int first, int second) { return first+second; }</a:t>
            </a:r>
          </a:p>
          <a:p>
            <a:pPr indent="-342900" lvl="1" marL="914400" rtl="0">
              <a:spcBef>
                <a:spcPts val="0"/>
              </a:spcBef>
              <a:buClr>
                <a:schemeClr val="dk1"/>
              </a:buClr>
              <a:buSzPct val="100000"/>
              <a:buFont typeface="Courier New"/>
              <a:buChar char="o"/>
            </a:pPr>
            <a:r>
              <a:rPr lang="en" sz="1800"/>
              <a:t>call: </a:t>
            </a:r>
            <a:r>
              <a:rPr b="1" lang="en" sz="1800"/>
              <a:t>int result = AddNumbers(3, 4);</a:t>
            </a:r>
          </a:p>
          <a:p>
            <a:pPr indent="-342900" lvl="0" marL="457200" rtl="0">
              <a:spcBef>
                <a:spcPts val="0"/>
              </a:spcBef>
              <a:buClr>
                <a:schemeClr val="dk1"/>
              </a:buClr>
              <a:buSzPct val="100000"/>
              <a:buFont typeface="Arial"/>
              <a:buChar char="●"/>
            </a:pPr>
            <a:r>
              <a:rPr lang="en" sz="1800"/>
              <a:t>void SaySomething() { cout &lt;&lt; “Something”; }</a:t>
            </a:r>
          </a:p>
          <a:p>
            <a:pPr indent="-342900" lvl="1" marL="914400" rtl="0">
              <a:spcBef>
                <a:spcPts val="0"/>
              </a:spcBef>
              <a:buClr>
                <a:schemeClr val="dk1"/>
              </a:buClr>
              <a:buSzPct val="100000"/>
              <a:buFont typeface="Courier New"/>
              <a:buChar char="o"/>
            </a:pPr>
            <a:r>
              <a:rPr lang="en" sz="1800"/>
              <a:t>call: </a:t>
            </a:r>
            <a:r>
              <a:rPr b="1" lang="en" sz="1800"/>
              <a:t>SaySomething();</a:t>
            </a:r>
          </a:p>
          <a:p>
            <a:pPr indent="-342900" lvl="0" marL="457200" rtl="0">
              <a:spcBef>
                <a:spcPts val="0"/>
              </a:spcBef>
              <a:buClr>
                <a:schemeClr val="dk1"/>
              </a:buClr>
              <a:buSzPct val="100000"/>
              <a:buFont typeface="Arial"/>
              <a:buChar char="●"/>
            </a:pPr>
            <a:r>
              <a:rPr lang="en" sz="1800"/>
              <a:t>Vector operator +(const Vector&amp; other) const;</a:t>
            </a:r>
          </a:p>
          <a:p>
            <a:pPr indent="-342900" lvl="1" marL="914400" rtl="0">
              <a:spcBef>
                <a:spcPts val="0"/>
              </a:spcBef>
              <a:buClr>
                <a:schemeClr val="dk1"/>
              </a:buClr>
              <a:buSzPct val="100000"/>
              <a:buFont typeface="Courier New"/>
              <a:buChar char="o"/>
            </a:pPr>
            <a:r>
              <a:rPr lang="en" sz="1800"/>
              <a:t>Vector result = Vector(1, 2, 3) + Vector(3, 4, 5);</a:t>
            </a:r>
          </a:p>
          <a:p>
            <a:pPr indent="-342900" lvl="1" marL="914400" rtl="0">
              <a:spcBef>
                <a:spcPts val="0"/>
              </a:spcBef>
              <a:buClr>
                <a:schemeClr val="dk1"/>
              </a:buClr>
              <a:buSzPct val="100000"/>
              <a:buFont typeface="Courier New"/>
              <a:buChar char="o"/>
            </a:pPr>
            <a:r>
              <a:rPr lang="en" sz="1800"/>
              <a:t>&amp; passes the other Vector as a reference instead of as a value type</a:t>
            </a:r>
          </a:p>
          <a:p>
            <a:pPr indent="-342900" lvl="1" marL="914400" rtl="0">
              <a:spcBef>
                <a:spcPts val="0"/>
              </a:spcBef>
              <a:buClr>
                <a:schemeClr val="dk1"/>
              </a:buClr>
              <a:buSzPct val="100000"/>
              <a:buFont typeface="Courier New"/>
              <a:buChar char="o"/>
            </a:pPr>
            <a:r>
              <a:rPr lang="en" sz="1800"/>
              <a:t>const for the parameter means it will not change in the method</a:t>
            </a:r>
          </a:p>
          <a:p>
            <a:pPr indent="-342900" lvl="1" marL="914400" rtl="0">
              <a:spcBef>
                <a:spcPts val="0"/>
              </a:spcBef>
              <a:buClr>
                <a:schemeClr val="dk1"/>
              </a:buClr>
              <a:buSzPct val="100000"/>
              <a:buFont typeface="Courier New"/>
              <a:buChar char="o"/>
            </a:pPr>
            <a:r>
              <a:rPr lang="en" sz="1800"/>
              <a:t>const for the method means it will not change the value of the object called upon (in this case the first vector uses its + operator)</a:t>
            </a:r>
          </a:p>
          <a:p>
            <a:pPr indent="-342900" lvl="0" marL="457200" rtl="0">
              <a:spcBef>
                <a:spcPts val="0"/>
              </a:spcBef>
              <a:buClr>
                <a:schemeClr val="dk1"/>
              </a:buClr>
              <a:buSzPct val="100000"/>
              <a:buFont typeface="Arial"/>
              <a:buChar char="●"/>
            </a:pPr>
            <a:r>
              <a:rPr lang="en" sz="1800"/>
              <a:t>Vector(float x = 0.0f, float y = 0.0f, float z = 0.0f);</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Recursion</a:t>
            </a:r>
          </a:p>
        </p:txBody>
      </p:sp>
      <p:sp>
        <p:nvSpPr>
          <p:cNvPr id="278" name="Shape 278"/>
          <p:cNvSpPr txBox="1"/>
          <p:nvPr/>
        </p:nvSpPr>
        <p:spPr>
          <a:xfrm>
            <a:off x="541425" y="1223625"/>
            <a:ext cx="8294699" cy="37359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78571"/>
              <a:buFont typeface="Arial"/>
              <a:buNone/>
            </a:pPr>
            <a:r>
              <a:rPr lang="en"/>
              <a:t>TEST_METHOD(FibonacciNumbers)</a:t>
            </a:r>
          </a:p>
          <a:p>
            <a:pPr lvl="0" rtl="0">
              <a:spcBef>
                <a:spcPts val="0"/>
              </a:spcBef>
              <a:buClr>
                <a:schemeClr val="dk1"/>
              </a:buClr>
              <a:buSzPct val="78571"/>
              <a:buFont typeface="Arial"/>
              <a:buNone/>
            </a:pPr>
            <a:r>
              <a:rPr lang="en"/>
              <a:t>{</a:t>
            </a:r>
          </a:p>
          <a:p>
            <a:pPr lvl="0" rtl="0">
              <a:spcBef>
                <a:spcPts val="0"/>
              </a:spcBef>
              <a:buClr>
                <a:schemeClr val="dk1"/>
              </a:buClr>
              <a:buSzPct val="78571"/>
              <a:buFont typeface="Arial"/>
              <a:buNone/>
            </a:pPr>
            <a:r>
              <a:rPr lang="en"/>
              <a:t>	Assert::AreEqual(Program::Fibonacci(1), 1);</a:t>
            </a:r>
          </a:p>
          <a:p>
            <a:pPr lvl="0" rtl="0">
              <a:spcBef>
                <a:spcPts val="0"/>
              </a:spcBef>
              <a:buClr>
                <a:schemeClr val="dk1"/>
              </a:buClr>
              <a:buSzPct val="78571"/>
              <a:buFont typeface="Arial"/>
              <a:buNone/>
            </a:pPr>
            <a:r>
              <a:rPr lang="en"/>
              <a:t>	Assert::AreEqual(Program::Fibonacci(3), 2);</a:t>
            </a:r>
          </a:p>
          <a:p>
            <a:pPr lvl="0" rtl="0">
              <a:spcBef>
                <a:spcPts val="0"/>
              </a:spcBef>
              <a:buClr>
                <a:schemeClr val="dk1"/>
              </a:buClr>
              <a:buSzPct val="78571"/>
              <a:buFont typeface="Arial"/>
              <a:buNone/>
            </a:pPr>
            <a:r>
              <a:rPr lang="en"/>
              <a:t>	Assert::AreEqual(Program::Fibonacci(4), 3);</a:t>
            </a:r>
          </a:p>
          <a:p>
            <a:pPr lvl="0" rtl="0">
              <a:spcBef>
                <a:spcPts val="0"/>
              </a:spcBef>
              <a:buClr>
                <a:schemeClr val="dk1"/>
              </a:buClr>
              <a:buSzPct val="78571"/>
              <a:buFont typeface="Arial"/>
              <a:buNone/>
            </a:pPr>
            <a:r>
              <a:rPr lang="en"/>
              <a:t>	Assert::AreEqual(Program::Fibonacci(5), 5);</a:t>
            </a:r>
          </a:p>
          <a:p>
            <a:pPr lvl="0" rtl="0">
              <a:spcBef>
                <a:spcPts val="0"/>
              </a:spcBef>
              <a:buClr>
                <a:schemeClr val="dk1"/>
              </a:buClr>
              <a:buSzPct val="78571"/>
              <a:buFont typeface="Arial"/>
              <a:buNone/>
            </a:pPr>
            <a:r>
              <a:rPr lang="en"/>
              <a:t>	Assert::AreEqual(Program::Fibonacci(6), 8);</a:t>
            </a:r>
          </a:p>
          <a:p>
            <a:pPr lvl="0" rtl="0">
              <a:spcBef>
                <a:spcPts val="0"/>
              </a:spcBef>
              <a:buClr>
                <a:schemeClr val="dk1"/>
              </a:buClr>
              <a:buSzPct val="78571"/>
              <a:buFont typeface="Arial"/>
              <a:buNone/>
            </a:pPr>
            <a:r>
              <a:rPr lang="en"/>
              <a:t>	Assert::AreEqual(Program::Fibonacci(7), 3);</a:t>
            </a:r>
          </a:p>
          <a:p>
            <a:pPr lvl="0" rtl="0">
              <a:spcBef>
                <a:spcPts val="0"/>
              </a:spcBef>
              <a:buNone/>
            </a:pPr>
            <a:r>
              <a:rPr lang="en"/>
              <a:t>}</a:t>
            </a:r>
          </a:p>
          <a:p>
            <a:pPr lvl="0" rtl="0">
              <a:spcBef>
                <a:spcPts val="0"/>
              </a:spcBef>
              <a:buNone/>
            </a:pPr>
            <a:r>
              <a:t/>
            </a:r>
            <a:endParaRPr/>
          </a:p>
          <a:p>
            <a:pPr lvl="0" rtl="0">
              <a:spcBef>
                <a:spcPts val="0"/>
              </a:spcBef>
              <a:buNone/>
            </a:pPr>
            <a:r>
              <a:rPr lang="en"/>
              <a:t>static int Fibonacci(int iterations)</a:t>
            </a:r>
          </a:p>
          <a:p>
            <a:pPr lvl="0" rtl="0">
              <a:spcBef>
                <a:spcPts val="0"/>
              </a:spcBef>
              <a:buNone/>
            </a:pPr>
            <a:r>
              <a:rPr lang="en"/>
              <a:t>{</a:t>
            </a:r>
          </a:p>
          <a:p>
            <a:pPr lvl="0" rtl="0">
              <a:spcBef>
                <a:spcPts val="0"/>
              </a:spcBef>
              <a:buNone/>
            </a:pPr>
            <a:r>
              <a:rPr lang="en"/>
              <a:t>	if (iterations &lt;= 2)</a:t>
            </a:r>
          </a:p>
          <a:p>
            <a:pPr lvl="0" rtl="0">
              <a:spcBef>
                <a:spcPts val="0"/>
              </a:spcBef>
              <a:buNone/>
            </a:pPr>
            <a:r>
              <a:rPr lang="en"/>
              <a:t>		return 1;</a:t>
            </a:r>
          </a:p>
          <a:p>
            <a:pPr lvl="0" rtl="0">
              <a:spcBef>
                <a:spcPts val="0"/>
              </a:spcBef>
              <a:buNone/>
            </a:pPr>
            <a:r>
              <a:rPr lang="en"/>
              <a:t>	else</a:t>
            </a:r>
          </a:p>
          <a:p>
            <a:pPr lvl="0" rtl="0">
              <a:spcBef>
                <a:spcPts val="0"/>
              </a:spcBef>
              <a:buNone/>
            </a:pPr>
            <a:r>
              <a:rPr lang="en"/>
              <a:t>		return Fibonacci(iterations - 2) + Fibonacci(iterations - 1);</a:t>
            </a:r>
          </a:p>
          <a:p>
            <a:pPr lvl="0" rtl="0">
              <a:spcBef>
                <a:spcPts val="0"/>
              </a:spcBef>
              <a:buNone/>
            </a:pPr>
            <a:r>
              <a:rPr lang="en"/>
              <a:t>}</a:t>
            </a:r>
          </a:p>
          <a:p>
            <a:pPr lvl="0">
              <a:spcBef>
                <a:spcPts val="0"/>
              </a:spcBef>
              <a:buNone/>
            </a:pPr>
            <a:r>
              <a:t/>
            </a:r>
            <a:endParaRP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Primitive Types and Operators</a:t>
            </a:r>
          </a:p>
        </p:txBody>
      </p:sp>
      <p:sp>
        <p:nvSpPr>
          <p:cNvPr id="284" name="Shape 284"/>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1400"/>
              <a:t>Any type can be prefixed with “signed” (default) or “unsigned” (by itself this is an unsigned int).</a:t>
            </a:r>
            <a:br>
              <a:rPr lang="en" sz="1400"/>
            </a:br>
            <a:r>
              <a:rPr lang="en" sz="1400"/>
              <a:t>Each C++ Implementation on each platform can have different sizes for primitive types, minimums:</a:t>
            </a:r>
          </a:p>
          <a:p>
            <a:pPr rtl="0">
              <a:spcBef>
                <a:spcPts val="0"/>
              </a:spcBef>
              <a:buNone/>
            </a:pPr>
            <a:r>
              <a:rPr lang="en" sz="1400"/>
              <a:t>8 bit</a:t>
            </a:r>
          </a:p>
          <a:p>
            <a:pPr indent="-317500" lvl="0" marL="457200" rtl="0">
              <a:spcBef>
                <a:spcPts val="0"/>
              </a:spcBef>
              <a:buClr>
                <a:schemeClr val="dk1"/>
              </a:buClr>
              <a:buSzPct val="100000"/>
              <a:buFont typeface="Arial"/>
              <a:buChar char="●"/>
            </a:pPr>
            <a:r>
              <a:rPr lang="en" sz="1400"/>
              <a:t>char</a:t>
            </a:r>
          </a:p>
          <a:p>
            <a:pPr rtl="0">
              <a:spcBef>
                <a:spcPts val="0"/>
              </a:spcBef>
              <a:buNone/>
            </a:pPr>
            <a:r>
              <a:rPr lang="en" sz="1400"/>
              <a:t>16 bit</a:t>
            </a:r>
          </a:p>
          <a:p>
            <a:pPr indent="-317500" lvl="0" marL="457200" rtl="0">
              <a:spcBef>
                <a:spcPts val="0"/>
              </a:spcBef>
              <a:buClr>
                <a:schemeClr val="dk1"/>
              </a:buClr>
              <a:buSzPct val="100000"/>
              <a:buFont typeface="Arial"/>
              <a:buChar char="●"/>
            </a:pPr>
            <a:r>
              <a:rPr lang="en" sz="1400"/>
              <a:t>short</a:t>
            </a:r>
          </a:p>
          <a:p>
            <a:pPr indent="-317500" lvl="0" marL="457200" rtl="0">
              <a:spcBef>
                <a:spcPts val="0"/>
              </a:spcBef>
              <a:buClr>
                <a:schemeClr val="dk1"/>
              </a:buClr>
              <a:buSzPct val="100000"/>
              <a:buFont typeface="Arial"/>
              <a:buChar char="●"/>
            </a:pPr>
            <a:r>
              <a:rPr lang="en" sz="1400"/>
              <a:t>int (usually 32 bit)</a:t>
            </a:r>
          </a:p>
          <a:p>
            <a:pPr indent="-317500" lvl="0" marL="457200" rtl="0">
              <a:spcBef>
                <a:spcPts val="0"/>
              </a:spcBef>
              <a:buClr>
                <a:schemeClr val="dk1"/>
              </a:buClr>
              <a:buSzPct val="100000"/>
              <a:buFont typeface="Arial"/>
              <a:buChar char="●"/>
            </a:pPr>
            <a:r>
              <a:rPr lang="en" sz="1400"/>
              <a:t>bool (uses int)</a:t>
            </a:r>
          </a:p>
          <a:p>
            <a:pPr lvl="0" rtl="0">
              <a:spcBef>
                <a:spcPts val="0"/>
              </a:spcBef>
              <a:buNone/>
            </a:pPr>
            <a:r>
              <a:rPr lang="en" sz="1400"/>
              <a:t>32 bit</a:t>
            </a:r>
          </a:p>
          <a:p>
            <a:pPr indent="-317500" lvl="0" marL="457200" rtl="0">
              <a:spcBef>
                <a:spcPts val="0"/>
              </a:spcBef>
              <a:buClr>
                <a:schemeClr val="dk1"/>
              </a:buClr>
              <a:buSzPct val="100000"/>
              <a:buFont typeface="Arial"/>
              <a:buChar char="●"/>
            </a:pPr>
            <a:r>
              <a:rPr lang="en" sz="1400"/>
              <a:t>long</a:t>
            </a:r>
          </a:p>
          <a:p>
            <a:pPr indent="-317500" lvl="0" marL="457200" rtl="0">
              <a:spcBef>
                <a:spcPts val="0"/>
              </a:spcBef>
              <a:buClr>
                <a:schemeClr val="dk1"/>
              </a:buClr>
              <a:buSzPct val="100000"/>
              <a:buFont typeface="Arial"/>
              <a:buChar char="●"/>
            </a:pPr>
            <a:r>
              <a:rPr lang="en" sz="1400"/>
              <a:t>float</a:t>
            </a:r>
          </a:p>
          <a:p>
            <a:pPr lvl="0" rtl="0">
              <a:spcBef>
                <a:spcPts val="0"/>
              </a:spcBef>
              <a:buNone/>
            </a:pPr>
            <a:r>
              <a:rPr lang="en" sz="1400"/>
              <a:t>64 bit</a:t>
            </a:r>
          </a:p>
          <a:p>
            <a:pPr indent="-317500" lvl="0" marL="457200" rtl="0">
              <a:spcBef>
                <a:spcPts val="0"/>
              </a:spcBef>
              <a:buClr>
                <a:schemeClr val="dk1"/>
              </a:buClr>
              <a:buSzPct val="100000"/>
              <a:buFont typeface="Arial"/>
              <a:buChar char="●"/>
            </a:pPr>
            <a:r>
              <a:rPr lang="en" sz="1400"/>
              <a:t>long long</a:t>
            </a:r>
          </a:p>
          <a:p>
            <a:pPr indent="-317500" lvl="0" marL="457200" rtl="0">
              <a:spcBef>
                <a:spcPts val="0"/>
              </a:spcBef>
              <a:buClr>
                <a:schemeClr val="dk1"/>
              </a:buClr>
              <a:buSzPct val="100000"/>
              <a:buFont typeface="Arial"/>
              <a:buChar char="●"/>
            </a:pPr>
            <a:r>
              <a:rPr lang="en" sz="1400"/>
              <a:t>double</a:t>
            </a:r>
          </a:p>
        </p:txBody>
      </p:sp>
      <p:sp>
        <p:nvSpPr>
          <p:cNvPr id="285" name="Shape 285"/>
          <p:cNvSpPr txBox="1"/>
          <p:nvPr/>
        </p:nvSpPr>
        <p:spPr>
          <a:xfrm>
            <a:off x="2788200" y="2157650"/>
            <a:ext cx="5898599" cy="2726999"/>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en">
                <a:solidFill>
                  <a:srgbClr val="38761D"/>
                </a:solidFill>
              </a:rPr>
              <a:t>// Creation and assignment</a:t>
            </a:r>
          </a:p>
          <a:p>
            <a:pPr lvl="0" rtl="0">
              <a:spcBef>
                <a:spcPts val="0"/>
              </a:spcBef>
              <a:buNone/>
            </a:pPr>
            <a:r>
              <a:rPr lang="en">
                <a:solidFill>
                  <a:srgbClr val="4A86E8"/>
                </a:solidFill>
              </a:rPr>
              <a:t>int </a:t>
            </a:r>
            <a:r>
              <a:rPr lang="en">
                <a:solidFill>
                  <a:schemeClr val="dk1"/>
                </a:solidFill>
              </a:rPr>
              <a:t>number = 27;</a:t>
            </a:r>
          </a:p>
          <a:p>
            <a:pPr lvl="0" rtl="0">
              <a:spcBef>
                <a:spcPts val="0"/>
              </a:spcBef>
              <a:buNone/>
            </a:pPr>
            <a:r>
              <a:rPr lang="en">
                <a:solidFill>
                  <a:schemeClr val="dk1"/>
                </a:solidFill>
              </a:rPr>
              <a:t>Assert::AreEqual(number, 27);</a:t>
            </a:r>
          </a:p>
          <a:p>
            <a:pPr lvl="0" rtl="0">
              <a:spcBef>
                <a:spcPts val="0"/>
              </a:spcBef>
              <a:buNone/>
            </a:pPr>
            <a:r>
              <a:rPr lang="en">
                <a:solidFill>
                  <a:srgbClr val="38761D"/>
                </a:solidFill>
              </a:rPr>
              <a:t>// Dividing int numbers always returns the rounded down value</a:t>
            </a:r>
          </a:p>
          <a:p>
            <a:pPr lvl="0" rtl="0">
              <a:spcBef>
                <a:spcPts val="0"/>
              </a:spcBef>
              <a:buNone/>
            </a:pPr>
            <a:r>
              <a:rPr lang="en">
                <a:solidFill>
                  <a:schemeClr val="dk1"/>
                </a:solidFill>
              </a:rPr>
              <a:t>number /= 2;</a:t>
            </a:r>
          </a:p>
          <a:p>
            <a:pPr lvl="0" rtl="0">
              <a:spcBef>
                <a:spcPts val="0"/>
              </a:spcBef>
              <a:buClr>
                <a:schemeClr val="dk1"/>
              </a:buClr>
              <a:buSzPct val="78571"/>
              <a:buFont typeface="Arial"/>
              <a:buNone/>
            </a:pPr>
            <a:r>
              <a:rPr lang="en">
                <a:solidFill>
                  <a:schemeClr val="dk1"/>
                </a:solidFill>
              </a:rPr>
              <a:t>Assert::AreEqual(number, 13);</a:t>
            </a:r>
          </a:p>
          <a:p>
            <a:pPr rtl="0">
              <a:spcBef>
                <a:spcPts val="0"/>
              </a:spcBef>
              <a:buNone/>
            </a:pPr>
            <a:r>
              <a:rPr lang="en">
                <a:solidFill>
                  <a:srgbClr val="38761D"/>
                </a:solidFill>
              </a:rPr>
              <a:t>// int with 32-bit cannot handle any number above 2147483647</a:t>
            </a:r>
          </a:p>
          <a:p>
            <a:pPr rtl="0">
              <a:spcBef>
                <a:spcPts val="0"/>
              </a:spcBef>
              <a:buNone/>
            </a:pPr>
            <a:r>
              <a:rPr lang="en"/>
              <a:t>number = 2147483649;</a:t>
            </a:r>
          </a:p>
          <a:p>
            <a:pPr rtl="0">
              <a:spcBef>
                <a:spcPts val="0"/>
              </a:spcBef>
              <a:buNone/>
            </a:pPr>
            <a:r>
              <a:rPr lang="en">
                <a:solidFill>
                  <a:schemeClr val="dk1"/>
                </a:solidFill>
              </a:rPr>
              <a:t>Assert::AreEqual(number, -2147483647); // Overflows to the negative</a:t>
            </a:r>
          </a:p>
          <a:p>
            <a:pPr rtl="0">
              <a:spcBef>
                <a:spcPts val="0"/>
              </a:spcBef>
              <a:buNone/>
            </a:pPr>
            <a:r>
              <a:rPr lang="en">
                <a:solidFill>
                  <a:srgbClr val="38761D"/>
                </a:solidFill>
              </a:rPr>
              <a:t>// Use long long instead, which can handle around 20 digits</a:t>
            </a:r>
          </a:p>
          <a:p>
            <a:pPr rtl="0">
              <a:spcBef>
                <a:spcPts val="0"/>
              </a:spcBef>
              <a:buNone/>
            </a:pPr>
            <a:r>
              <a:rPr lang="en">
                <a:solidFill>
                  <a:srgbClr val="4A86E8"/>
                </a:solidFill>
              </a:rPr>
              <a:t>long long </a:t>
            </a:r>
            <a:r>
              <a:rPr lang="en">
                <a:solidFill>
                  <a:schemeClr val="dk1"/>
                </a:solidFill>
              </a:rPr>
              <a:t>bigNumber = 2147483648;</a:t>
            </a:r>
          </a:p>
          <a:p>
            <a:pPr>
              <a:spcBef>
                <a:spcPts val="0"/>
              </a:spcBef>
              <a:buNone/>
            </a:pPr>
            <a:r>
              <a:rPr lang="en">
                <a:solidFill>
                  <a:schemeClr val="dk1"/>
                </a:solidFill>
              </a:rPr>
              <a:t>Assert::AreEqual((double)bigNumber, 2147483648.0);</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sp>
        <p:nvSpPr>
          <p:cNvPr id="290" name="Shape 29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Custom types with better certainty</a:t>
            </a:r>
          </a:p>
        </p:txBody>
      </p:sp>
      <p:sp>
        <p:nvSpPr>
          <p:cNvPr id="291" name="Shape 291"/>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sz="2400"/>
              <a:t>For example Unreal Engine (but pretty much any big library or framework) defines these types:</a:t>
            </a:r>
          </a:p>
          <a:p>
            <a:pPr indent="-381000" lvl="0" marL="457200" rtl="0">
              <a:spcBef>
                <a:spcPts val="0"/>
              </a:spcBef>
              <a:buClr>
                <a:schemeClr val="dk1"/>
              </a:buClr>
              <a:buSzPct val="100000"/>
              <a:buFont typeface="Arial"/>
              <a:buChar char="●"/>
            </a:pPr>
            <a:r>
              <a:rPr lang="en" sz="2400"/>
              <a:t>uint8, int8,</a:t>
            </a:r>
          </a:p>
          <a:p>
            <a:pPr indent="-381000" lvl="0" marL="457200" rtl="0">
              <a:spcBef>
                <a:spcPts val="0"/>
              </a:spcBef>
              <a:buClr>
                <a:schemeClr val="dk1"/>
              </a:buClr>
              <a:buSzPct val="100000"/>
              <a:buFont typeface="Arial"/>
              <a:buChar char="●"/>
            </a:pPr>
            <a:r>
              <a:rPr lang="en" sz="2400"/>
              <a:t>uint16, int16,</a:t>
            </a:r>
          </a:p>
          <a:p>
            <a:pPr indent="-381000" lvl="0" marL="457200" rtl="0">
              <a:spcBef>
                <a:spcPts val="0"/>
              </a:spcBef>
              <a:buClr>
                <a:schemeClr val="dk1"/>
              </a:buClr>
              <a:buSzPct val="100000"/>
              <a:buFont typeface="Arial"/>
              <a:buChar char="●"/>
            </a:pPr>
            <a:r>
              <a:rPr lang="en" sz="2400"/>
              <a:t>uint32, int32,</a:t>
            </a:r>
          </a:p>
          <a:p>
            <a:pPr indent="-381000" lvl="0" marL="457200" rtl="0">
              <a:spcBef>
                <a:spcPts val="0"/>
              </a:spcBef>
              <a:buClr>
                <a:schemeClr val="dk1"/>
              </a:buClr>
              <a:buSzPct val="100000"/>
              <a:buFont typeface="Arial"/>
              <a:buChar char="●"/>
            </a:pPr>
            <a:r>
              <a:rPr lang="en" sz="2400"/>
              <a:t>uint64, int64</a:t>
            </a:r>
          </a:p>
          <a:p>
            <a:pPr indent="-381000" lvl="0" marL="457200" rtl="0">
              <a:spcBef>
                <a:spcPts val="0"/>
              </a:spcBef>
              <a:buClr>
                <a:schemeClr val="dk1"/>
              </a:buClr>
              <a:buSzPct val="100000"/>
              <a:buFont typeface="Arial"/>
              <a:buChar char="●"/>
            </a:pPr>
            <a:r>
              <a:rPr lang="en" sz="2400"/>
              <a:t>bool (is uint32)</a:t>
            </a:r>
          </a:p>
          <a:p>
            <a:pPr indent="-381000" lvl="0" marL="457200" rtl="0">
              <a:spcBef>
                <a:spcPts val="0"/>
              </a:spcBef>
              <a:buClr>
                <a:schemeClr val="dk1"/>
              </a:buClr>
              <a:buSzPct val="100000"/>
              <a:buFont typeface="Arial"/>
              <a:buChar char="●"/>
            </a:pPr>
            <a:r>
              <a:rPr lang="en" sz="2400"/>
              <a:t>FString and FText</a:t>
            </a:r>
          </a:p>
          <a:p>
            <a:pPr indent="-381000" lvl="0" marL="457200">
              <a:spcBef>
                <a:spcPts val="0"/>
              </a:spcBef>
              <a:buClr>
                <a:schemeClr val="dk1"/>
              </a:buClr>
              <a:buSzPct val="100000"/>
              <a:buFont typeface="Arial"/>
              <a:buChar char="●"/>
            </a:pPr>
            <a:r>
              <a:rPr lang="en" sz="2400"/>
              <a:t>and many more</a:t>
            </a:r>
          </a:p>
        </p:txBody>
      </p:sp>
      <p:sp>
        <p:nvSpPr>
          <p:cNvPr id="292" name="Shape 292"/>
          <p:cNvSpPr txBox="1"/>
          <p:nvPr/>
        </p:nvSpPr>
        <p:spPr>
          <a:xfrm>
            <a:off x="3661150" y="2221600"/>
            <a:ext cx="5258399" cy="24831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lnSpc>
                <a:spcPct val="120000"/>
              </a:lnSpc>
              <a:spcBef>
                <a:spcPts val="0"/>
              </a:spcBef>
              <a:buNone/>
            </a:pPr>
            <a:r>
              <a:rPr lang="en" sz="1800">
                <a:solidFill>
                  <a:srgbClr val="6AA84F"/>
                </a:solidFill>
              </a:rPr>
              <a:t>// Definitions on a 64-bit platform</a:t>
            </a:r>
          </a:p>
          <a:p>
            <a:pPr lvl="0" rtl="0">
              <a:lnSpc>
                <a:spcPct val="120000"/>
              </a:lnSpc>
              <a:spcBef>
                <a:spcPts val="0"/>
              </a:spcBef>
              <a:buNone/>
            </a:pPr>
            <a:r>
              <a:rPr lang="en" sz="1800">
                <a:solidFill>
                  <a:srgbClr val="0000DD"/>
                </a:solidFill>
              </a:rPr>
              <a:t>typedef</a:t>
            </a:r>
            <a:r>
              <a:rPr lang="en" sz="1800">
                <a:solidFill>
                  <a:schemeClr val="dk1"/>
                </a:solidFill>
              </a:rPr>
              <a:t> </a:t>
            </a:r>
            <a:r>
              <a:rPr lang="en" sz="1800">
                <a:solidFill>
                  <a:srgbClr val="0000FF"/>
                </a:solidFill>
              </a:rPr>
              <a:t>unsigned</a:t>
            </a:r>
            <a:r>
              <a:rPr lang="en" sz="1800">
                <a:solidFill>
                  <a:schemeClr val="dk1"/>
                </a:solidFill>
              </a:rPr>
              <a:t> </a:t>
            </a:r>
            <a:r>
              <a:rPr lang="en" sz="1800">
                <a:solidFill>
                  <a:srgbClr val="0000FF"/>
                </a:solidFill>
              </a:rPr>
              <a:t>char </a:t>
            </a:r>
            <a:r>
              <a:rPr lang="en" sz="1800">
                <a:solidFill>
                  <a:schemeClr val="dk1"/>
                </a:solidFill>
              </a:rPr>
              <a:t>uint8</a:t>
            </a:r>
            <a:r>
              <a:rPr lang="en" sz="1800">
                <a:solidFill>
                  <a:srgbClr val="008080"/>
                </a:solidFill>
              </a:rPr>
              <a:t>;</a:t>
            </a:r>
          </a:p>
          <a:p>
            <a:pPr lvl="0" rtl="0">
              <a:lnSpc>
                <a:spcPct val="120000"/>
              </a:lnSpc>
              <a:spcBef>
                <a:spcPts val="0"/>
              </a:spcBef>
              <a:buNone/>
            </a:pPr>
            <a:r>
              <a:rPr lang="en" sz="1800">
                <a:solidFill>
                  <a:srgbClr val="0000DD"/>
                </a:solidFill>
              </a:rPr>
              <a:t>typedef</a:t>
            </a:r>
            <a:r>
              <a:rPr lang="en" sz="1800">
                <a:solidFill>
                  <a:schemeClr val="dk1"/>
                </a:solidFill>
              </a:rPr>
              <a:t> </a:t>
            </a:r>
            <a:r>
              <a:rPr lang="en" sz="1800">
                <a:solidFill>
                  <a:srgbClr val="0000FF"/>
                </a:solidFill>
              </a:rPr>
              <a:t>unsigned</a:t>
            </a:r>
            <a:r>
              <a:rPr lang="en" sz="1800">
                <a:solidFill>
                  <a:schemeClr val="dk1"/>
                </a:solidFill>
              </a:rPr>
              <a:t> </a:t>
            </a:r>
            <a:r>
              <a:rPr lang="en" sz="1800">
                <a:solidFill>
                  <a:srgbClr val="0000FF"/>
                </a:solidFill>
              </a:rPr>
              <a:t>short </a:t>
            </a:r>
            <a:r>
              <a:rPr lang="en" sz="1800">
                <a:solidFill>
                  <a:schemeClr val="dk1"/>
                </a:solidFill>
              </a:rPr>
              <a:t>uint16</a:t>
            </a:r>
            <a:r>
              <a:rPr lang="en" sz="1800">
                <a:solidFill>
                  <a:srgbClr val="008080"/>
                </a:solidFill>
              </a:rPr>
              <a:t>;</a:t>
            </a:r>
          </a:p>
          <a:p>
            <a:pPr lvl="0" rtl="0">
              <a:lnSpc>
                <a:spcPct val="120000"/>
              </a:lnSpc>
              <a:spcBef>
                <a:spcPts val="0"/>
              </a:spcBef>
              <a:buNone/>
            </a:pPr>
            <a:r>
              <a:rPr lang="en" sz="1800">
                <a:solidFill>
                  <a:srgbClr val="0000DD"/>
                </a:solidFill>
              </a:rPr>
              <a:t>typedef</a:t>
            </a:r>
            <a:r>
              <a:rPr lang="en" sz="1800">
                <a:solidFill>
                  <a:schemeClr val="dk1"/>
                </a:solidFill>
              </a:rPr>
              <a:t> </a:t>
            </a:r>
            <a:r>
              <a:rPr lang="en" sz="1800">
                <a:solidFill>
                  <a:srgbClr val="0000FF"/>
                </a:solidFill>
              </a:rPr>
              <a:t>unsigned</a:t>
            </a:r>
            <a:r>
              <a:rPr lang="en" sz="1800">
                <a:solidFill>
                  <a:schemeClr val="dk1"/>
                </a:solidFill>
              </a:rPr>
              <a:t> </a:t>
            </a:r>
            <a:r>
              <a:rPr lang="en" sz="1800">
                <a:solidFill>
                  <a:srgbClr val="0000FF"/>
                </a:solidFill>
              </a:rPr>
              <a:t>int </a:t>
            </a:r>
            <a:r>
              <a:rPr lang="en" sz="1800">
                <a:solidFill>
                  <a:schemeClr val="dk1"/>
                </a:solidFill>
              </a:rPr>
              <a:t>uint32</a:t>
            </a:r>
            <a:r>
              <a:rPr lang="en" sz="1800">
                <a:solidFill>
                  <a:srgbClr val="008080"/>
                </a:solidFill>
              </a:rPr>
              <a:t>;</a:t>
            </a:r>
          </a:p>
          <a:p>
            <a:pPr lvl="0" rtl="0">
              <a:lnSpc>
                <a:spcPct val="120000"/>
              </a:lnSpc>
              <a:spcBef>
                <a:spcPts val="0"/>
              </a:spcBef>
              <a:buNone/>
            </a:pPr>
            <a:r>
              <a:rPr lang="en" sz="1800">
                <a:solidFill>
                  <a:srgbClr val="0000DD"/>
                </a:solidFill>
              </a:rPr>
              <a:t>typedef</a:t>
            </a:r>
            <a:r>
              <a:rPr lang="en" sz="1800">
                <a:solidFill>
                  <a:schemeClr val="dk1"/>
                </a:solidFill>
              </a:rPr>
              <a:t> </a:t>
            </a:r>
            <a:r>
              <a:rPr lang="en" sz="1800">
                <a:solidFill>
                  <a:srgbClr val="0000FF"/>
                </a:solidFill>
              </a:rPr>
              <a:t>unsigned</a:t>
            </a:r>
            <a:r>
              <a:rPr lang="en" sz="1800">
                <a:solidFill>
                  <a:schemeClr val="dk1"/>
                </a:solidFill>
              </a:rPr>
              <a:t> </a:t>
            </a:r>
            <a:r>
              <a:rPr lang="en" sz="1800">
                <a:solidFill>
                  <a:srgbClr val="0000FF"/>
                </a:solidFill>
              </a:rPr>
              <a:t>long long</a:t>
            </a:r>
            <a:r>
              <a:rPr lang="en" sz="1800">
                <a:solidFill>
                  <a:schemeClr val="dk1"/>
                </a:solidFill>
              </a:rPr>
              <a:t> uint64</a:t>
            </a:r>
            <a:r>
              <a:rPr lang="en" sz="1800">
                <a:solidFill>
                  <a:srgbClr val="008080"/>
                </a:solidFill>
              </a:rPr>
              <a:t>;</a:t>
            </a:r>
          </a:p>
          <a:p>
            <a:pPr lvl="0" rtl="0">
              <a:lnSpc>
                <a:spcPct val="120000"/>
              </a:lnSpc>
              <a:spcBef>
                <a:spcPts val="0"/>
              </a:spcBef>
              <a:buNone/>
            </a:pPr>
            <a:r>
              <a:rPr lang="en" sz="1800">
                <a:solidFill>
                  <a:srgbClr val="38761D"/>
                </a:solidFill>
              </a:rPr>
              <a:t>// Use sizeof to figure out what the size is</a:t>
            </a:r>
          </a:p>
          <a:p>
            <a:pPr lvl="0" rtl="0">
              <a:lnSpc>
                <a:spcPct val="120000"/>
              </a:lnSpc>
              <a:spcBef>
                <a:spcPts val="0"/>
              </a:spcBef>
              <a:buClr>
                <a:schemeClr val="dk1"/>
              </a:buClr>
              <a:buSzPct val="61111"/>
              <a:buFont typeface="Arial"/>
              <a:buNone/>
            </a:pPr>
            <a:r>
              <a:rPr lang="en" sz="1800">
                <a:solidFill>
                  <a:schemeClr val="dk1"/>
                </a:solidFill>
              </a:rPr>
              <a:t>Assert::AreEqual(</a:t>
            </a:r>
            <a:r>
              <a:rPr lang="en" sz="1800">
                <a:solidFill>
                  <a:srgbClr val="0000FF"/>
                </a:solidFill>
              </a:rPr>
              <a:t>sizeof</a:t>
            </a:r>
            <a:r>
              <a:rPr lang="en" sz="1800">
                <a:solidFill>
                  <a:schemeClr val="dk1"/>
                </a:solidFill>
              </a:rPr>
              <a:t>(</a:t>
            </a:r>
            <a:r>
              <a:rPr lang="en" sz="1800">
                <a:solidFill>
                  <a:srgbClr val="0000FF"/>
                </a:solidFill>
              </a:rPr>
              <a:t>int</a:t>
            </a:r>
            <a:r>
              <a:rPr lang="en" sz="1800">
                <a:solidFill>
                  <a:schemeClr val="dk1"/>
                </a:solidFill>
              </a:rPr>
              <a:t>), size_t(4));</a:t>
            </a:r>
          </a:p>
          <a:p>
            <a:pPr>
              <a:spcBef>
                <a:spcPts val="0"/>
              </a:spcBef>
              <a:buNone/>
            </a:pPr>
            <a:r>
              <a:t/>
            </a:r>
            <a:endParaRP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sp>
        <p:nvSpPr>
          <p:cNvPr id="297" name="Shape 29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Using variables</a:t>
            </a:r>
          </a:p>
        </p:txBody>
      </p:sp>
      <p:sp>
        <p:nvSpPr>
          <p:cNvPr id="298" name="Shape 298"/>
          <p:cNvSpPr txBox="1"/>
          <p:nvPr>
            <p:ph idx="1" type="body"/>
          </p:nvPr>
        </p:nvSpPr>
        <p:spPr>
          <a:xfrm>
            <a:off x="457200" y="1200150"/>
            <a:ext cx="8377799" cy="3725699"/>
          </a:xfrm>
          <a:prstGeom prst="rect">
            <a:avLst/>
          </a:prstGeom>
        </p:spPr>
        <p:txBody>
          <a:bodyPr anchorCtr="0" anchor="t" bIns="91425" lIns="91425" rIns="91425" tIns="91425">
            <a:noAutofit/>
          </a:bodyPr>
          <a:lstStyle/>
          <a:p>
            <a:pPr lvl="0" rtl="0">
              <a:spcBef>
                <a:spcPts val="0"/>
              </a:spcBef>
              <a:buNone/>
            </a:pPr>
            <a:r>
              <a:rPr lang="en" sz="2400"/>
              <a:t>This is the same in any imperative programming language:</a:t>
            </a:r>
          </a:p>
        </p:txBody>
      </p:sp>
      <p:sp>
        <p:nvSpPr>
          <p:cNvPr id="299" name="Shape 299"/>
          <p:cNvSpPr txBox="1"/>
          <p:nvPr/>
        </p:nvSpPr>
        <p:spPr>
          <a:xfrm>
            <a:off x="568400" y="1771400"/>
            <a:ext cx="8142899" cy="3011999"/>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lnSpc>
                <a:spcPct val="120000"/>
              </a:lnSpc>
              <a:spcBef>
                <a:spcPts val="0"/>
              </a:spcBef>
              <a:buNone/>
            </a:pPr>
            <a:r>
              <a:rPr lang="en" sz="1800">
                <a:solidFill>
                  <a:srgbClr val="6AA84F"/>
                </a:solidFill>
              </a:rPr>
              <a:t>// Creating any variable gives us direct access</a:t>
            </a:r>
          </a:p>
          <a:p>
            <a:pPr lvl="0" rtl="0">
              <a:lnSpc>
                <a:spcPct val="120000"/>
              </a:lnSpc>
              <a:spcBef>
                <a:spcPts val="0"/>
              </a:spcBef>
              <a:buNone/>
            </a:pPr>
            <a:r>
              <a:rPr lang="en" sz="1800">
                <a:solidFill>
                  <a:srgbClr val="0000FF"/>
                </a:solidFill>
              </a:rPr>
              <a:t>int </a:t>
            </a:r>
            <a:r>
              <a:rPr lang="en" sz="1800">
                <a:solidFill>
                  <a:schemeClr val="dk1"/>
                </a:solidFill>
              </a:rPr>
              <a:t>number = 8;</a:t>
            </a:r>
          </a:p>
          <a:p>
            <a:pPr lvl="0" rtl="0">
              <a:lnSpc>
                <a:spcPct val="120000"/>
              </a:lnSpc>
              <a:spcBef>
                <a:spcPts val="0"/>
              </a:spcBef>
              <a:buNone/>
            </a:pPr>
            <a:r>
              <a:rPr lang="en" sz="1800">
                <a:solidFill>
                  <a:schemeClr val="dk1"/>
                </a:solidFill>
              </a:rPr>
              <a:t>number++;</a:t>
            </a:r>
          </a:p>
          <a:p>
            <a:pPr lvl="0" rtl="0">
              <a:lnSpc>
                <a:spcPct val="120000"/>
              </a:lnSpc>
              <a:spcBef>
                <a:spcPts val="0"/>
              </a:spcBef>
              <a:buNone/>
            </a:pPr>
            <a:r>
              <a:rPr lang="en" sz="1800"/>
              <a:t>Assert::AreEqual(</a:t>
            </a:r>
            <a:r>
              <a:rPr lang="en" sz="1800">
                <a:solidFill>
                  <a:schemeClr val="dk1"/>
                </a:solidFill>
              </a:rPr>
              <a:t>number</a:t>
            </a:r>
            <a:r>
              <a:rPr lang="en" sz="1800"/>
              <a:t>, 9);</a:t>
            </a:r>
          </a:p>
          <a:p>
            <a:pPr lvl="0" rtl="0">
              <a:lnSpc>
                <a:spcPct val="120000"/>
              </a:lnSpc>
              <a:spcBef>
                <a:spcPts val="0"/>
              </a:spcBef>
              <a:buNone/>
            </a:pPr>
            <a:r>
              <a:rPr lang="en" sz="1800">
                <a:solidFill>
                  <a:srgbClr val="6AA84F"/>
                </a:solidFill>
              </a:rPr>
              <a:t>// Assigning the variable to something else creates a copy!</a:t>
            </a:r>
          </a:p>
          <a:p>
            <a:pPr rtl="0">
              <a:spcBef>
                <a:spcPts val="0"/>
              </a:spcBef>
              <a:buNone/>
            </a:pPr>
            <a:r>
              <a:rPr lang="en" sz="1800">
                <a:solidFill>
                  <a:srgbClr val="0000FF"/>
                </a:solidFill>
              </a:rPr>
              <a:t>int </a:t>
            </a:r>
            <a:r>
              <a:rPr lang="en" sz="1800">
                <a:solidFill>
                  <a:schemeClr val="dk1"/>
                </a:solidFill>
              </a:rPr>
              <a:t>otherNumber = number;</a:t>
            </a:r>
          </a:p>
          <a:p>
            <a:pPr rtl="0">
              <a:spcBef>
                <a:spcPts val="0"/>
              </a:spcBef>
              <a:buNone/>
            </a:pPr>
            <a:r>
              <a:rPr lang="en" sz="1800">
                <a:solidFill>
                  <a:schemeClr val="dk1"/>
                </a:solidFill>
              </a:rPr>
              <a:t>number++;</a:t>
            </a:r>
          </a:p>
          <a:p>
            <a:pPr rtl="0">
              <a:spcBef>
                <a:spcPts val="0"/>
              </a:spcBef>
              <a:buNone/>
            </a:pPr>
            <a:r>
              <a:rPr lang="en" sz="1800">
                <a:solidFill>
                  <a:schemeClr val="dk1"/>
                </a:solidFill>
              </a:rPr>
              <a:t>Assert::AreEqual(otherNumber, 9);</a:t>
            </a:r>
          </a:p>
          <a:p>
            <a:pPr lvl="0" rtl="0">
              <a:spcBef>
                <a:spcPts val="0"/>
              </a:spcBef>
              <a:buNone/>
            </a:pPr>
            <a:r>
              <a:rPr lang="en" sz="1800">
                <a:solidFill>
                  <a:schemeClr val="dk1"/>
                </a:solidFill>
              </a:rPr>
              <a:t>Assert::AreEqual(number, 10);</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Pointers</a:t>
            </a:r>
          </a:p>
        </p:txBody>
      </p:sp>
      <p:sp>
        <p:nvSpPr>
          <p:cNvPr id="305" name="Shape 305"/>
          <p:cNvSpPr txBox="1"/>
          <p:nvPr>
            <p:ph idx="1" type="body"/>
          </p:nvPr>
        </p:nvSpPr>
        <p:spPr>
          <a:xfrm>
            <a:off x="457200" y="1200150"/>
            <a:ext cx="8377799" cy="3725699"/>
          </a:xfrm>
          <a:prstGeom prst="rect">
            <a:avLst/>
          </a:prstGeom>
        </p:spPr>
        <p:txBody>
          <a:bodyPr anchorCtr="0" anchor="t" bIns="91425" lIns="91425" rIns="91425" tIns="91425">
            <a:noAutofit/>
          </a:bodyPr>
          <a:lstStyle/>
          <a:p>
            <a:pPr lvl="0" rtl="0">
              <a:spcBef>
                <a:spcPts val="0"/>
              </a:spcBef>
              <a:buNone/>
            </a:pPr>
            <a:r>
              <a:rPr lang="en" sz="2400"/>
              <a:t>C is all about pointers, with C++11 or using std:: or boost it can be hidden away, but C++ is still about pointer references</a:t>
            </a:r>
          </a:p>
          <a:p>
            <a:pPr lvl="0" rtl="0">
              <a:spcBef>
                <a:spcPts val="0"/>
              </a:spcBef>
              <a:buNone/>
            </a:pPr>
            <a:r>
              <a:rPr lang="en" sz="1800"/>
              <a:t>Pointer Operators:</a:t>
            </a:r>
          </a:p>
          <a:p>
            <a:pPr indent="-342900" lvl="0" marL="457200" rtl="0">
              <a:spcBef>
                <a:spcPts val="0"/>
              </a:spcBef>
              <a:buClr>
                <a:schemeClr val="dk1"/>
              </a:buClr>
              <a:buSzPct val="100000"/>
              <a:buFont typeface="Arial"/>
              <a:buChar char="●"/>
            </a:pPr>
            <a:r>
              <a:rPr lang="en" sz="1800"/>
              <a:t>Address Of</a:t>
            </a:r>
          </a:p>
          <a:p>
            <a:pPr indent="-342900" lvl="1" marL="914400" rtl="0">
              <a:spcBef>
                <a:spcPts val="0"/>
              </a:spcBef>
              <a:buClr>
                <a:schemeClr val="dk1"/>
              </a:buClr>
              <a:buSzPct val="100000"/>
              <a:buFont typeface="Courier New"/>
              <a:buChar char="o"/>
            </a:pPr>
            <a:r>
              <a:rPr lang="en" sz="1800"/>
              <a:t>&amp;</a:t>
            </a:r>
          </a:p>
          <a:p>
            <a:pPr indent="-342900" lvl="0" marL="457200" rtl="0">
              <a:spcBef>
                <a:spcPts val="0"/>
              </a:spcBef>
              <a:buClr>
                <a:schemeClr val="dk1"/>
              </a:buClr>
              <a:buSzPct val="100000"/>
              <a:buFont typeface="Arial"/>
              <a:buChar char="●"/>
            </a:pPr>
            <a:r>
              <a:rPr lang="en" sz="1800"/>
              <a:t>Dereference</a:t>
            </a:r>
          </a:p>
          <a:p>
            <a:pPr indent="-342900" lvl="1" marL="914400" rtl="0">
              <a:spcBef>
                <a:spcPts val="0"/>
              </a:spcBef>
              <a:buClr>
                <a:schemeClr val="dk1"/>
              </a:buClr>
              <a:buSzPct val="100000"/>
              <a:buFont typeface="Courier New"/>
              <a:buChar char="o"/>
            </a:pPr>
            <a:r>
              <a:rPr lang="en" sz="1800"/>
              <a:t>*</a:t>
            </a:r>
          </a:p>
          <a:p>
            <a:pPr indent="-342900" lvl="0" marL="457200" rtl="0">
              <a:spcBef>
                <a:spcPts val="0"/>
              </a:spcBef>
              <a:buClr>
                <a:schemeClr val="dk1"/>
              </a:buClr>
              <a:buSzPct val="100000"/>
              <a:buFont typeface="Arial"/>
              <a:buChar char="●"/>
            </a:pPr>
            <a:r>
              <a:rPr lang="en" sz="1800"/>
              <a:t>Define</a:t>
            </a:r>
          </a:p>
          <a:p>
            <a:pPr indent="-342900" lvl="1" marL="914400" rtl="0">
              <a:spcBef>
                <a:spcPts val="0"/>
              </a:spcBef>
              <a:buClr>
                <a:schemeClr val="dk1"/>
              </a:buClr>
              <a:buSzPct val="100000"/>
              <a:buFont typeface="Courier New"/>
              <a:buChar char="o"/>
            </a:pPr>
            <a:r>
              <a:rPr lang="en" sz="1800"/>
              <a:t>*</a:t>
            </a:r>
          </a:p>
          <a:p>
            <a:pPr indent="-342900" lvl="0" marL="457200" rtl="0">
              <a:spcBef>
                <a:spcPts val="0"/>
              </a:spcBef>
              <a:buClr>
                <a:schemeClr val="dk1"/>
              </a:buClr>
              <a:buSzPct val="100000"/>
              <a:buFont typeface="Arial"/>
              <a:buChar char="●"/>
            </a:pPr>
            <a:r>
              <a:rPr lang="en" sz="1800"/>
              <a:t>Arithmetic</a:t>
            </a:r>
          </a:p>
          <a:p>
            <a:pPr indent="-342900" lvl="1" marL="914400" rtl="0">
              <a:spcBef>
                <a:spcPts val="0"/>
              </a:spcBef>
              <a:buClr>
                <a:schemeClr val="dk1"/>
              </a:buClr>
              <a:buSzPct val="100000"/>
              <a:buFont typeface="Courier New"/>
              <a:buChar char="o"/>
            </a:pPr>
            <a:r>
              <a:rPr lang="en" sz="1800"/>
              <a:t>+, -, =,</a:t>
            </a:r>
          </a:p>
          <a:p>
            <a:pPr indent="-342900" lvl="1" marL="914400" rtl="0">
              <a:spcBef>
                <a:spcPts val="0"/>
              </a:spcBef>
              <a:buClr>
                <a:schemeClr val="dk1"/>
              </a:buClr>
              <a:buSzPct val="100000"/>
              <a:buFont typeface="Courier New"/>
              <a:buChar char="o"/>
            </a:pPr>
            <a:r>
              <a:rPr lang="en" sz="1800"/>
              <a:t>==, &gt;, &lt;, ...</a:t>
            </a:r>
          </a:p>
        </p:txBody>
      </p:sp>
      <p:sp>
        <p:nvSpPr>
          <p:cNvPr id="306" name="Shape 306"/>
          <p:cNvSpPr txBox="1"/>
          <p:nvPr/>
        </p:nvSpPr>
        <p:spPr>
          <a:xfrm>
            <a:off x="2836250" y="2131575"/>
            <a:ext cx="5936999" cy="27942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lnSpc>
                <a:spcPct val="120000"/>
              </a:lnSpc>
              <a:spcBef>
                <a:spcPts val="0"/>
              </a:spcBef>
              <a:buNone/>
            </a:pPr>
            <a:r>
              <a:rPr lang="en" sz="1800">
                <a:solidFill>
                  <a:srgbClr val="6AA84F"/>
                </a:solidFill>
              </a:rPr>
              <a:t>// Point to the number from our previous example</a:t>
            </a:r>
          </a:p>
          <a:p>
            <a:pPr lvl="0" rtl="0">
              <a:lnSpc>
                <a:spcPct val="120000"/>
              </a:lnSpc>
              <a:spcBef>
                <a:spcPts val="0"/>
              </a:spcBef>
              <a:buNone/>
            </a:pPr>
            <a:r>
              <a:rPr lang="en" sz="1800">
                <a:solidFill>
                  <a:srgbClr val="0000FF"/>
                </a:solidFill>
              </a:rPr>
              <a:t>int *</a:t>
            </a:r>
            <a:r>
              <a:rPr lang="en" sz="1800">
                <a:solidFill>
                  <a:schemeClr val="dk1"/>
                </a:solidFill>
              </a:rPr>
              <a:t>pointToNumber = &amp;number;</a:t>
            </a:r>
          </a:p>
          <a:p>
            <a:pPr lvl="0" rtl="0">
              <a:lnSpc>
                <a:spcPct val="120000"/>
              </a:lnSpc>
              <a:spcBef>
                <a:spcPts val="0"/>
              </a:spcBef>
              <a:buNone/>
            </a:pPr>
            <a:r>
              <a:rPr lang="en" sz="1800"/>
              <a:t>Assert::AreEqual(*</a:t>
            </a:r>
            <a:r>
              <a:rPr lang="en" sz="1800">
                <a:solidFill>
                  <a:schemeClr val="dk1"/>
                </a:solidFill>
              </a:rPr>
              <a:t>pointToNumber</a:t>
            </a:r>
            <a:r>
              <a:rPr lang="en" sz="1800"/>
              <a:t>, 10);</a:t>
            </a:r>
          </a:p>
          <a:p>
            <a:pPr lvl="0" rtl="0">
              <a:lnSpc>
                <a:spcPct val="120000"/>
              </a:lnSpc>
              <a:spcBef>
                <a:spcPts val="0"/>
              </a:spcBef>
              <a:buNone/>
            </a:pPr>
            <a:r>
              <a:rPr lang="en" sz="1800">
                <a:solidFill>
                  <a:srgbClr val="6AA84F"/>
                </a:solidFill>
              </a:rPr>
              <a:t>// We can reassign the pointer to any other int value</a:t>
            </a:r>
          </a:p>
          <a:p>
            <a:pPr lvl="0" rtl="0">
              <a:lnSpc>
                <a:spcPct val="120000"/>
              </a:lnSpc>
              <a:spcBef>
                <a:spcPts val="0"/>
              </a:spcBef>
              <a:buNone/>
            </a:pPr>
            <a:r>
              <a:rPr lang="en" sz="1800">
                <a:solidFill>
                  <a:schemeClr val="dk1"/>
                </a:solidFill>
              </a:rPr>
              <a:t>pointToNumber = &amp;otherNumber;</a:t>
            </a:r>
          </a:p>
          <a:p>
            <a:pPr lvl="0" rtl="0">
              <a:lnSpc>
                <a:spcPct val="120000"/>
              </a:lnSpc>
              <a:spcBef>
                <a:spcPts val="0"/>
              </a:spcBef>
              <a:buNone/>
            </a:pPr>
            <a:r>
              <a:rPr lang="en" sz="1800">
                <a:solidFill>
                  <a:schemeClr val="dk1"/>
                </a:solidFill>
              </a:rPr>
              <a:t>Assert::AreEqual(*pointToNumber, 9);</a:t>
            </a:r>
          </a:p>
          <a:p>
            <a:pPr lvl="0" rtl="0">
              <a:lnSpc>
                <a:spcPct val="120000"/>
              </a:lnSpc>
              <a:spcBef>
                <a:spcPts val="0"/>
              </a:spcBef>
              <a:buNone/>
            </a:pPr>
            <a:r>
              <a:rPr lang="en" sz="1800">
                <a:solidFill>
                  <a:schemeClr val="dk1"/>
                </a:solidFill>
              </a:rPr>
              <a:t>(*pointToNumber)--;</a:t>
            </a:r>
          </a:p>
          <a:p>
            <a:pPr lvl="0" rtl="0">
              <a:lnSpc>
                <a:spcPct val="120000"/>
              </a:lnSpc>
              <a:spcBef>
                <a:spcPts val="0"/>
              </a:spcBef>
              <a:buNone/>
            </a:pPr>
            <a:r>
              <a:rPr lang="en" sz="1800">
                <a:solidFill>
                  <a:schemeClr val="dk1"/>
                </a:solidFill>
              </a:rPr>
              <a:t>Assert::AreEqual(*pointToNumber, 8);</a:t>
            </a:r>
          </a:p>
          <a:p>
            <a:pPr lvl="0" rtl="0">
              <a:spcBef>
                <a:spcPts val="0"/>
              </a:spcBef>
              <a:buNone/>
            </a:pPr>
            <a:r>
              <a:t/>
            </a:r>
            <a:endParaRP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0" name="Shape 310"/>
        <p:cNvGrpSpPr/>
        <p:nvPr/>
      </p:nvGrpSpPr>
      <p:grpSpPr>
        <a:xfrm>
          <a:off x="0" y="0"/>
          <a:ext cx="0" cy="0"/>
          <a:chOff x="0" y="0"/>
          <a:chExt cx="0" cy="0"/>
        </a:xfrm>
      </p:grpSpPr>
      <p:sp>
        <p:nvSpPr>
          <p:cNvPr id="311" name="Shape 31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Creating data via pointers</a:t>
            </a:r>
          </a:p>
        </p:txBody>
      </p:sp>
      <p:sp>
        <p:nvSpPr>
          <p:cNvPr id="312" name="Shape 312"/>
          <p:cNvSpPr txBox="1"/>
          <p:nvPr>
            <p:ph idx="1" type="body"/>
          </p:nvPr>
        </p:nvSpPr>
        <p:spPr>
          <a:xfrm>
            <a:off x="457200" y="1200150"/>
            <a:ext cx="8377799" cy="3725699"/>
          </a:xfrm>
          <a:prstGeom prst="rect">
            <a:avLst/>
          </a:prstGeom>
        </p:spPr>
        <p:txBody>
          <a:bodyPr anchorCtr="0" anchor="t" bIns="91425" lIns="91425" rIns="91425" tIns="91425">
            <a:noAutofit/>
          </a:bodyPr>
          <a:lstStyle/>
          <a:p>
            <a:pPr lvl="0" rtl="0">
              <a:spcBef>
                <a:spcPts val="0"/>
              </a:spcBef>
              <a:buNone/>
            </a:pPr>
            <a:r>
              <a:rPr lang="en" sz="2400"/>
              <a:t>Normally you want to create new data (objects, arrays, etc.) dynamically in your program, which reserves some memory:</a:t>
            </a:r>
          </a:p>
          <a:p>
            <a:pPr indent="-342900" lvl="0" marL="457200" rtl="0">
              <a:spcBef>
                <a:spcPts val="0"/>
              </a:spcBef>
              <a:buClr>
                <a:schemeClr val="dk1"/>
              </a:buClr>
              <a:buSzPct val="100000"/>
              <a:buFont typeface="Arial"/>
              <a:buChar char="●"/>
            </a:pPr>
            <a:r>
              <a:rPr lang="en" sz="1800"/>
              <a:t>Creation</a:t>
            </a:r>
          </a:p>
          <a:p>
            <a:pPr indent="-342900" lvl="1" marL="914400" rtl="0">
              <a:spcBef>
                <a:spcPts val="0"/>
              </a:spcBef>
              <a:buClr>
                <a:schemeClr val="dk1"/>
              </a:buClr>
              <a:buSzPct val="100000"/>
              <a:buFont typeface="Courier New"/>
              <a:buChar char="o"/>
            </a:pPr>
            <a:r>
              <a:rPr b="1" lang="en" sz="1800"/>
              <a:t>new</a:t>
            </a:r>
          </a:p>
          <a:p>
            <a:pPr indent="-342900" lvl="0" marL="457200" rtl="0">
              <a:spcBef>
                <a:spcPts val="0"/>
              </a:spcBef>
              <a:buClr>
                <a:schemeClr val="dk1"/>
              </a:buClr>
              <a:buSzPct val="100000"/>
              <a:buFont typeface="Arial"/>
              <a:buChar char="●"/>
            </a:pPr>
            <a:r>
              <a:rPr lang="en" sz="1800"/>
              <a:t>Deletion</a:t>
            </a:r>
          </a:p>
          <a:p>
            <a:pPr indent="-342900" lvl="1" marL="914400" rtl="0">
              <a:spcBef>
                <a:spcPts val="0"/>
              </a:spcBef>
              <a:buClr>
                <a:schemeClr val="dk1"/>
              </a:buClr>
              <a:buSzPct val="100000"/>
              <a:buFont typeface="Courier New"/>
              <a:buChar char="o"/>
            </a:pPr>
            <a:r>
              <a:rPr b="1" lang="en" sz="1800"/>
              <a:t>delete</a:t>
            </a:r>
          </a:p>
          <a:p>
            <a:pPr indent="-342900" lvl="0" marL="457200" rtl="0">
              <a:spcBef>
                <a:spcPts val="0"/>
              </a:spcBef>
              <a:buClr>
                <a:schemeClr val="dk1"/>
              </a:buClr>
              <a:buSzPct val="100000"/>
              <a:buFont typeface="Arial"/>
              <a:buChar char="●"/>
            </a:pPr>
            <a:r>
              <a:rPr lang="en" sz="1800"/>
              <a:t>Array creation</a:t>
            </a:r>
          </a:p>
          <a:p>
            <a:pPr indent="-342900" lvl="1" marL="914400" rtl="0">
              <a:spcBef>
                <a:spcPts val="0"/>
              </a:spcBef>
              <a:buClr>
                <a:schemeClr val="dk1"/>
              </a:buClr>
              <a:buSzPct val="100000"/>
              <a:buFont typeface="Courier New"/>
              <a:buChar char="o"/>
            </a:pPr>
            <a:r>
              <a:rPr b="1" lang="en" sz="1800"/>
              <a:t>new T[size]</a:t>
            </a:r>
          </a:p>
          <a:p>
            <a:pPr indent="-342900" lvl="0" marL="457200" rtl="0">
              <a:spcBef>
                <a:spcPts val="0"/>
              </a:spcBef>
              <a:buClr>
                <a:schemeClr val="dk1"/>
              </a:buClr>
              <a:buSzPct val="100000"/>
              <a:buFont typeface="Arial"/>
              <a:buChar char="●"/>
            </a:pPr>
            <a:r>
              <a:rPr lang="en" sz="1800"/>
              <a:t>Mark unused</a:t>
            </a:r>
          </a:p>
          <a:p>
            <a:pPr indent="-342900" lvl="1" marL="914400" rtl="0">
              <a:spcBef>
                <a:spcPts val="0"/>
              </a:spcBef>
              <a:buClr>
                <a:schemeClr val="dk1"/>
              </a:buClr>
              <a:buSzPct val="100000"/>
              <a:buFont typeface="Courier New"/>
              <a:buChar char="o"/>
            </a:pPr>
            <a:r>
              <a:rPr b="1" lang="en" sz="1800"/>
              <a:t>null</a:t>
            </a:r>
          </a:p>
          <a:p>
            <a:pPr indent="-342900" lvl="0" marL="457200" rtl="0">
              <a:spcBef>
                <a:spcPts val="0"/>
              </a:spcBef>
              <a:buClr>
                <a:schemeClr val="dk1"/>
              </a:buClr>
              <a:buSzPct val="100000"/>
              <a:buFont typeface="Arial"/>
              <a:buChar char="●"/>
            </a:pPr>
            <a:r>
              <a:rPr lang="en" sz="1800"/>
              <a:t>Manual creation</a:t>
            </a:r>
          </a:p>
          <a:p>
            <a:pPr indent="-342900" lvl="1" marL="914400" rtl="0">
              <a:spcBef>
                <a:spcPts val="0"/>
              </a:spcBef>
              <a:buClr>
                <a:schemeClr val="dk1"/>
              </a:buClr>
              <a:buSzPct val="100000"/>
              <a:buFont typeface="Courier New"/>
              <a:buChar char="o"/>
            </a:pPr>
            <a:r>
              <a:rPr b="1" lang="en" sz="1800"/>
              <a:t>malloc</a:t>
            </a:r>
          </a:p>
        </p:txBody>
      </p:sp>
      <p:sp>
        <p:nvSpPr>
          <p:cNvPr id="313" name="Shape 313"/>
          <p:cNvSpPr txBox="1"/>
          <p:nvPr/>
        </p:nvSpPr>
        <p:spPr>
          <a:xfrm>
            <a:off x="2774350" y="2131650"/>
            <a:ext cx="6252000" cy="27942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lnSpc>
                <a:spcPct val="120000"/>
              </a:lnSpc>
              <a:spcBef>
                <a:spcPts val="0"/>
              </a:spcBef>
              <a:buNone/>
            </a:pPr>
            <a:r>
              <a:rPr lang="en">
                <a:solidFill>
                  <a:srgbClr val="6AA84F"/>
                </a:solidFill>
              </a:rPr>
              <a:t>// Anytime you create something with new memory is</a:t>
            </a:r>
          </a:p>
          <a:p>
            <a:pPr lvl="0" rtl="0">
              <a:lnSpc>
                <a:spcPct val="120000"/>
              </a:lnSpc>
              <a:spcBef>
                <a:spcPts val="0"/>
              </a:spcBef>
              <a:buNone/>
            </a:pPr>
            <a:r>
              <a:rPr lang="en">
                <a:solidFill>
                  <a:srgbClr val="6AA84F"/>
                </a:solidFill>
              </a:rPr>
              <a:t>// allocated and if available the constructor is invoked</a:t>
            </a:r>
          </a:p>
          <a:p>
            <a:pPr rtl="0">
              <a:lnSpc>
                <a:spcPct val="120000"/>
              </a:lnSpc>
              <a:spcBef>
                <a:spcPts val="0"/>
              </a:spcBef>
              <a:buNone/>
            </a:pPr>
            <a:r>
              <a:rPr lang="en">
                <a:solidFill>
                  <a:srgbClr val="0000FF"/>
                </a:solidFill>
              </a:rPr>
              <a:t>int *</a:t>
            </a:r>
            <a:r>
              <a:rPr lang="en">
                <a:solidFill>
                  <a:schemeClr val="dk1"/>
                </a:solidFill>
              </a:rPr>
              <a:t>pointToNumber = new int;</a:t>
            </a:r>
          </a:p>
          <a:p>
            <a:pPr lvl="0" rtl="0">
              <a:lnSpc>
                <a:spcPct val="120000"/>
              </a:lnSpc>
              <a:spcBef>
                <a:spcPts val="0"/>
              </a:spcBef>
              <a:buClr>
                <a:schemeClr val="dk1"/>
              </a:buClr>
              <a:buSzPct val="78571"/>
              <a:buFont typeface="Arial"/>
              <a:buNone/>
            </a:pPr>
            <a:r>
              <a:rPr lang="en">
                <a:solidFill>
                  <a:srgbClr val="6AA84F"/>
                </a:solidFill>
              </a:rPr>
              <a:t>// Unlike C# or Java data is NOT zero initially, it will be</a:t>
            </a:r>
          </a:p>
          <a:p>
            <a:pPr lvl="0" rtl="0">
              <a:lnSpc>
                <a:spcPct val="120000"/>
              </a:lnSpc>
              <a:spcBef>
                <a:spcPts val="0"/>
              </a:spcBef>
              <a:buClr>
                <a:schemeClr val="dk1"/>
              </a:buClr>
              <a:buSzPct val="78571"/>
              <a:buFont typeface="Arial"/>
              <a:buNone/>
            </a:pPr>
            <a:r>
              <a:rPr lang="en">
                <a:solidFill>
                  <a:srgbClr val="6AA84F"/>
                </a:solidFill>
              </a:rPr>
              <a:t>// whatever was at that memory location before.</a:t>
            </a:r>
          </a:p>
          <a:p>
            <a:pPr lvl="0" rtl="0">
              <a:lnSpc>
                <a:spcPct val="120000"/>
              </a:lnSpc>
              <a:spcBef>
                <a:spcPts val="0"/>
              </a:spcBef>
              <a:buClr>
                <a:schemeClr val="dk1"/>
              </a:buClr>
              <a:buSzPct val="78571"/>
              <a:buFont typeface="Arial"/>
              <a:buNone/>
            </a:pPr>
            <a:r>
              <a:rPr lang="en">
                <a:solidFill>
                  <a:schemeClr val="dk1"/>
                </a:solidFill>
              </a:rPr>
              <a:t>Assert::AreNotEqual(*pointToNumber, 0);</a:t>
            </a:r>
          </a:p>
          <a:p>
            <a:pPr lvl="0" rtl="0">
              <a:lnSpc>
                <a:spcPct val="120000"/>
              </a:lnSpc>
              <a:spcBef>
                <a:spcPts val="0"/>
              </a:spcBef>
              <a:buClr>
                <a:schemeClr val="dk1"/>
              </a:buClr>
              <a:buSzPct val="78571"/>
              <a:buFont typeface="Arial"/>
              <a:buNone/>
            </a:pPr>
            <a:r>
              <a:rPr lang="en">
                <a:solidFill>
                  <a:schemeClr val="dk1"/>
                </a:solidFill>
              </a:rPr>
              <a:t>*pointToNumber = 17;</a:t>
            </a:r>
          </a:p>
          <a:p>
            <a:pPr lvl="0" rtl="0">
              <a:lnSpc>
                <a:spcPct val="120000"/>
              </a:lnSpc>
              <a:spcBef>
                <a:spcPts val="0"/>
              </a:spcBef>
              <a:buClr>
                <a:schemeClr val="dk1"/>
              </a:buClr>
              <a:buSzPct val="78571"/>
              <a:buFont typeface="Arial"/>
              <a:buNone/>
            </a:pPr>
            <a:r>
              <a:rPr lang="en">
                <a:solidFill>
                  <a:schemeClr val="dk1"/>
                </a:solidFill>
              </a:rPr>
              <a:t>Assert::AreEqual(*pointToNumber, 17);</a:t>
            </a:r>
          </a:p>
          <a:p>
            <a:pPr lvl="0" rtl="0">
              <a:lnSpc>
                <a:spcPct val="120000"/>
              </a:lnSpc>
              <a:spcBef>
                <a:spcPts val="0"/>
              </a:spcBef>
              <a:buNone/>
            </a:pPr>
            <a:r>
              <a:rPr lang="en">
                <a:solidFill>
                  <a:schemeClr val="dk1"/>
                </a:solidFill>
              </a:rPr>
              <a:t>Program *program = new Program();</a:t>
            </a:r>
          </a:p>
          <a:p>
            <a:pPr lvl="0" rtl="0">
              <a:lnSpc>
                <a:spcPct val="120000"/>
              </a:lnSpc>
              <a:spcBef>
                <a:spcPts val="0"/>
              </a:spcBef>
              <a:buNone/>
            </a:pPr>
            <a:r>
              <a:rPr lang="en">
                <a:solidFill>
                  <a:srgbClr val="6AA84F"/>
                </a:solidFill>
              </a:rPr>
              <a:t>// You are responsible for cleanup if you created something (continued)</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7" name="Shape 317"/>
        <p:cNvGrpSpPr/>
        <p:nvPr/>
      </p:nvGrpSpPr>
      <p:grpSpPr>
        <a:xfrm>
          <a:off x="0" y="0"/>
          <a:ext cx="0" cy="0"/>
          <a:chOff x="0" y="0"/>
          <a:chExt cx="0" cy="0"/>
        </a:xfrm>
      </p:grpSpPr>
      <p:sp>
        <p:nvSpPr>
          <p:cNvPr id="318" name="Shape 31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Creating data via pointers continued</a:t>
            </a:r>
          </a:p>
        </p:txBody>
      </p:sp>
      <p:sp>
        <p:nvSpPr>
          <p:cNvPr id="319" name="Shape 319"/>
          <p:cNvSpPr txBox="1"/>
          <p:nvPr>
            <p:ph idx="1" type="body"/>
          </p:nvPr>
        </p:nvSpPr>
        <p:spPr>
          <a:xfrm>
            <a:off x="457200" y="1200150"/>
            <a:ext cx="8377799" cy="3725699"/>
          </a:xfrm>
          <a:prstGeom prst="rect">
            <a:avLst/>
          </a:prstGeom>
        </p:spPr>
        <p:txBody>
          <a:bodyPr anchorCtr="0" anchor="t" bIns="91425" lIns="91425" rIns="91425" tIns="91425">
            <a:noAutofit/>
          </a:bodyPr>
          <a:lstStyle/>
          <a:p>
            <a:pPr lvl="0" rtl="0">
              <a:spcBef>
                <a:spcPts val="0"/>
              </a:spcBef>
              <a:buNone/>
            </a:pPr>
            <a:r>
              <a:rPr lang="en" sz="2400"/>
              <a:t>After delete you should not longer use the deleted pointers!</a:t>
            </a:r>
          </a:p>
        </p:txBody>
      </p:sp>
      <p:sp>
        <p:nvSpPr>
          <p:cNvPr id="320" name="Shape 320"/>
          <p:cNvSpPr txBox="1"/>
          <p:nvPr/>
        </p:nvSpPr>
        <p:spPr>
          <a:xfrm>
            <a:off x="554525" y="1790550"/>
            <a:ext cx="8010900" cy="3065999"/>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lnSpc>
                <a:spcPct val="120000"/>
              </a:lnSpc>
              <a:spcBef>
                <a:spcPts val="0"/>
              </a:spcBef>
              <a:buNone/>
            </a:pPr>
            <a:r>
              <a:rPr lang="en">
                <a:solidFill>
                  <a:srgbClr val="6AA84F"/>
                </a:solidFill>
              </a:rPr>
              <a:t>// You are responsible for cleanup if you created something!</a:t>
            </a:r>
          </a:p>
          <a:p>
            <a:pPr lvl="0" rtl="0">
              <a:lnSpc>
                <a:spcPct val="120000"/>
              </a:lnSpc>
              <a:spcBef>
                <a:spcPts val="0"/>
              </a:spcBef>
              <a:buClr>
                <a:schemeClr val="dk1"/>
              </a:buClr>
              <a:buSzPct val="78571"/>
              <a:buFont typeface="Arial"/>
              <a:buNone/>
            </a:pPr>
            <a:r>
              <a:rPr lang="en">
                <a:solidFill>
                  <a:schemeClr val="dk1"/>
                </a:solidFill>
              </a:rPr>
              <a:t>delete pointToNumber;</a:t>
            </a:r>
          </a:p>
          <a:p>
            <a:pPr lvl="0" rtl="0">
              <a:lnSpc>
                <a:spcPct val="120000"/>
              </a:lnSpc>
              <a:spcBef>
                <a:spcPts val="0"/>
              </a:spcBef>
              <a:buClr>
                <a:schemeClr val="dk1"/>
              </a:buClr>
              <a:buSzPct val="78571"/>
              <a:buFont typeface="Arial"/>
              <a:buNone/>
            </a:pPr>
            <a:r>
              <a:rPr lang="en">
                <a:solidFill>
                  <a:schemeClr val="dk1"/>
                </a:solidFill>
              </a:rPr>
              <a:t>delete program;</a:t>
            </a:r>
          </a:p>
          <a:p>
            <a:pPr lvl="0" rtl="0">
              <a:lnSpc>
                <a:spcPct val="120000"/>
              </a:lnSpc>
              <a:spcBef>
                <a:spcPts val="0"/>
              </a:spcBef>
              <a:buClr>
                <a:schemeClr val="dk1"/>
              </a:buClr>
              <a:buSzPct val="78571"/>
              <a:buFont typeface="Arial"/>
              <a:buNone/>
            </a:pPr>
            <a:r>
              <a:rPr lang="en">
                <a:solidFill>
                  <a:srgbClr val="6AA84F"/>
                </a:solidFill>
              </a:rPr>
              <a:t>// The pointer still points to the data, but the value is not longer ours</a:t>
            </a:r>
            <a:r>
              <a:rPr lang="en">
                <a:solidFill>
                  <a:schemeClr val="dk1"/>
                </a:solidFill>
              </a:rPr>
              <a:t>			Assert::AreNotEqual(*pointToNumber, 17); </a:t>
            </a:r>
            <a:r>
              <a:rPr lang="en">
                <a:solidFill>
                  <a:srgbClr val="6AA84F"/>
                </a:solidFill>
              </a:rPr>
              <a:t>//might still point to 17 in release mode!</a:t>
            </a:r>
          </a:p>
          <a:p>
            <a:pPr lvl="0" rtl="0">
              <a:lnSpc>
                <a:spcPct val="120000"/>
              </a:lnSpc>
              <a:spcBef>
                <a:spcPts val="0"/>
              </a:spcBef>
              <a:buClr>
                <a:schemeClr val="dk1"/>
              </a:buClr>
              <a:buSzPct val="78571"/>
              <a:buFont typeface="Arial"/>
              <a:buNone/>
            </a:pPr>
            <a:r>
              <a:rPr lang="en">
                <a:solidFill>
                  <a:schemeClr val="dk1"/>
                </a:solidFill>
              </a:rPr>
              <a:t>Assert::IsNotNull(program);</a:t>
            </a:r>
          </a:p>
          <a:p>
            <a:pPr lvl="0" rtl="0">
              <a:lnSpc>
                <a:spcPct val="120000"/>
              </a:lnSpc>
              <a:spcBef>
                <a:spcPts val="0"/>
              </a:spcBef>
              <a:buNone/>
            </a:pPr>
            <a:r>
              <a:rPr lang="en">
                <a:solidFill>
                  <a:srgbClr val="6AA84F"/>
                </a:solidFill>
              </a:rPr>
              <a:t>// It is better to null out pointers after deletion so we do not use them anymore</a:t>
            </a:r>
          </a:p>
          <a:p>
            <a:pPr lvl="0" rtl="0">
              <a:lnSpc>
                <a:spcPct val="120000"/>
              </a:lnSpc>
              <a:spcBef>
                <a:spcPts val="0"/>
              </a:spcBef>
              <a:buClr>
                <a:schemeClr val="dk1"/>
              </a:buClr>
              <a:buSzPct val="78571"/>
              <a:buFont typeface="Arial"/>
              <a:buNone/>
            </a:pPr>
            <a:r>
              <a:rPr lang="en">
                <a:solidFill>
                  <a:schemeClr val="dk1"/>
                </a:solidFill>
              </a:rPr>
              <a:t>pointToNumber = NULL;</a:t>
            </a:r>
          </a:p>
          <a:p>
            <a:pPr lvl="0" rtl="0">
              <a:lnSpc>
                <a:spcPct val="120000"/>
              </a:lnSpc>
              <a:spcBef>
                <a:spcPts val="0"/>
              </a:spcBef>
              <a:buClr>
                <a:schemeClr val="dk1"/>
              </a:buClr>
              <a:buSzPct val="78571"/>
              <a:buFont typeface="Arial"/>
              <a:buNone/>
            </a:pPr>
            <a:r>
              <a:rPr lang="en">
                <a:solidFill>
                  <a:schemeClr val="dk1"/>
                </a:solidFill>
              </a:rPr>
              <a:t>program = NULL;</a:t>
            </a:r>
          </a:p>
          <a:p>
            <a:pPr lvl="0" rtl="0">
              <a:lnSpc>
                <a:spcPct val="120000"/>
              </a:lnSpc>
              <a:spcBef>
                <a:spcPts val="0"/>
              </a:spcBef>
              <a:buClr>
                <a:schemeClr val="dk1"/>
              </a:buClr>
              <a:buSzPct val="78571"/>
              <a:buFont typeface="Arial"/>
              <a:buNone/>
            </a:pPr>
            <a:r>
              <a:rPr lang="en">
                <a:solidFill>
                  <a:srgbClr val="6AA84F"/>
                </a:solidFill>
              </a:rPr>
              <a:t>// Anything executed here on pointToNumber or program causes an Access Violation,</a:t>
            </a:r>
          </a:p>
          <a:p>
            <a:pPr lvl="0" rtl="0">
              <a:lnSpc>
                <a:spcPct val="120000"/>
              </a:lnSpc>
              <a:spcBef>
                <a:spcPts val="0"/>
              </a:spcBef>
              <a:buClr>
                <a:schemeClr val="dk1"/>
              </a:buClr>
              <a:buSzPct val="78571"/>
              <a:buFont typeface="Arial"/>
              <a:buNone/>
            </a:pPr>
            <a:r>
              <a:rPr lang="en">
                <a:solidFill>
                  <a:srgbClr val="6AA84F"/>
                </a:solidFill>
              </a:rPr>
              <a:t>// which cannot be catched in C++ (it is a hardware exception) unlike C# or Java.</a:t>
            </a:r>
          </a:p>
          <a:p>
            <a:pPr lvl="0" rtl="0">
              <a:lnSpc>
                <a:spcPct val="120000"/>
              </a:lnSpc>
              <a:spcBef>
                <a:spcPts val="0"/>
              </a:spcBef>
              <a:buNone/>
            </a:pPr>
            <a:r>
              <a:t/>
            </a:r>
            <a:endParaRPr>
              <a:solidFill>
                <a:schemeClr val="dk1"/>
              </a:solidFill>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We will create one game every day :)</a:t>
            </a:r>
          </a:p>
        </p:txBody>
      </p:sp>
      <p:sp>
        <p:nvSpPr>
          <p:cNvPr id="59" name="Shape 59"/>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Day 1: Basic C++ Statements, Console IO</a:t>
            </a:r>
          </a:p>
          <a:p>
            <a:pPr indent="-381000" lvl="1" marL="914400" rtl="0">
              <a:spcBef>
                <a:spcPts val="0"/>
              </a:spcBef>
              <a:buClr>
                <a:schemeClr val="dk1"/>
              </a:buClr>
              <a:buSzPct val="80000"/>
              <a:buFont typeface="Courier New"/>
              <a:buChar char="o"/>
            </a:pPr>
            <a:r>
              <a:rPr lang="en"/>
              <a:t>Text Adventure</a:t>
            </a:r>
          </a:p>
          <a:p>
            <a:pPr indent="-419100" lvl="0" marL="457200" rtl="0">
              <a:spcBef>
                <a:spcPts val="0"/>
              </a:spcBef>
              <a:buClr>
                <a:schemeClr val="dk1"/>
              </a:buClr>
              <a:buSzPct val="100000"/>
              <a:buFont typeface="Arial"/>
              <a:buChar char="●"/>
            </a:pPr>
            <a:r>
              <a:rPr lang="en"/>
              <a:t>Day 2: OpenGL Graphics Programming</a:t>
            </a:r>
          </a:p>
          <a:p>
            <a:pPr indent="-381000" lvl="1" marL="914400" rtl="0">
              <a:spcBef>
                <a:spcPts val="0"/>
              </a:spcBef>
              <a:buClr>
                <a:schemeClr val="dk1"/>
              </a:buClr>
              <a:buSzPct val="80000"/>
              <a:buFont typeface="Courier New"/>
              <a:buChar char="o"/>
            </a:pPr>
            <a:r>
              <a:rPr lang="en"/>
              <a:t>Space Invaders</a:t>
            </a:r>
          </a:p>
          <a:p>
            <a:pPr indent="-419100" lvl="0" marL="457200" rtl="0">
              <a:spcBef>
                <a:spcPts val="0"/>
              </a:spcBef>
              <a:buClr>
                <a:schemeClr val="dk1"/>
              </a:buClr>
              <a:buSzPct val="100000"/>
              <a:buFont typeface="Arial"/>
              <a:buChar char="●"/>
            </a:pPr>
            <a:r>
              <a:rPr lang="en"/>
              <a:t>Day 3: Advanced 3D and C++ Topics</a:t>
            </a:r>
          </a:p>
          <a:p>
            <a:pPr indent="-381000" lvl="1" marL="914400" rtl="0">
              <a:spcBef>
                <a:spcPts val="0"/>
              </a:spcBef>
              <a:buClr>
                <a:schemeClr val="dk1"/>
              </a:buClr>
              <a:buSzPct val="80000"/>
              <a:buFont typeface="Courier New"/>
              <a:buChar char="o"/>
            </a:pPr>
            <a:r>
              <a:rPr lang="en"/>
              <a:t>3D FPS (Walls, Camera, Movement)</a:t>
            </a:r>
          </a:p>
          <a:p>
            <a:pPr indent="-419100" lvl="0" marL="457200" rtl="0">
              <a:spcBef>
                <a:spcPts val="0"/>
              </a:spcBef>
              <a:buClr>
                <a:schemeClr val="dk1"/>
              </a:buClr>
              <a:buSzPct val="100000"/>
              <a:buFont typeface="Arial"/>
              <a:buChar char="●"/>
            </a:pPr>
            <a:r>
              <a:rPr lang="en"/>
              <a:t>Day 4: Unreal Engine C++ Primer, Q&amp;A</a:t>
            </a:r>
          </a:p>
          <a:p>
            <a:pPr indent="-381000" lvl="1" marL="914400">
              <a:spcBef>
                <a:spcPts val="0"/>
              </a:spcBef>
              <a:buClr>
                <a:schemeClr val="dk1"/>
              </a:buClr>
              <a:buSzPct val="80000"/>
              <a:buFont typeface="Courier New"/>
              <a:buChar char="o"/>
            </a:pPr>
            <a:r>
              <a:rPr lang="en"/>
              <a:t>Actors, Cameras, Particles, Spawning</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4" name="Shape 324"/>
        <p:cNvGrpSpPr/>
        <p:nvPr/>
      </p:nvGrpSpPr>
      <p:grpSpPr>
        <a:xfrm>
          <a:off x="0" y="0"/>
          <a:ext cx="0" cy="0"/>
          <a:chOff x="0" y="0"/>
          <a:chExt cx="0" cy="0"/>
        </a:xfrm>
      </p:grpSpPr>
      <p:sp>
        <p:nvSpPr>
          <p:cNvPr id="325" name="Shape 32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Using smart pointers is simpler</a:t>
            </a:r>
          </a:p>
        </p:txBody>
      </p:sp>
      <p:sp>
        <p:nvSpPr>
          <p:cNvPr id="326" name="Shape 326"/>
          <p:cNvSpPr txBox="1"/>
          <p:nvPr/>
        </p:nvSpPr>
        <p:spPr>
          <a:xfrm>
            <a:off x="457200" y="1537625"/>
            <a:ext cx="8390700" cy="3508499"/>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78571"/>
              <a:buFont typeface="Arial"/>
              <a:buNone/>
            </a:pPr>
            <a:r>
              <a:rPr lang="en"/>
              <a:t>TEST_METHOD(UsingSmartPointers)</a:t>
            </a:r>
          </a:p>
          <a:p>
            <a:pPr lvl="0" rtl="0">
              <a:spcBef>
                <a:spcPts val="0"/>
              </a:spcBef>
              <a:buClr>
                <a:schemeClr val="dk1"/>
              </a:buClr>
              <a:buSzPct val="78571"/>
              <a:buFont typeface="Arial"/>
              <a:buNone/>
            </a:pPr>
            <a:r>
              <a:rPr lang="en"/>
              <a:t>{</a:t>
            </a:r>
          </a:p>
          <a:p>
            <a:pPr lvl="0" rtl="0">
              <a:spcBef>
                <a:spcPts val="0"/>
              </a:spcBef>
              <a:buClr>
                <a:schemeClr val="dk1"/>
              </a:buClr>
              <a:buSzPct val="78571"/>
              <a:buFont typeface="Arial"/>
              <a:buNone/>
            </a:pPr>
            <a:r>
              <a:rPr lang="en"/>
              <a:t>	std::shared_ptr&lt;int&gt; pointToNumber = std::make_shared&lt;int&gt;();</a:t>
            </a:r>
          </a:p>
          <a:p>
            <a:pPr lvl="0" rtl="0">
              <a:spcBef>
                <a:spcPts val="0"/>
              </a:spcBef>
              <a:buClr>
                <a:schemeClr val="dk1"/>
              </a:buClr>
              <a:buSzPct val="78571"/>
              <a:buFont typeface="Arial"/>
              <a:buNone/>
            </a:pPr>
            <a:r>
              <a:rPr lang="en"/>
              <a:t>	*(pointToNumber.get()) = 4;</a:t>
            </a:r>
          </a:p>
          <a:p>
            <a:pPr lvl="0" rtl="0">
              <a:spcBef>
                <a:spcPts val="0"/>
              </a:spcBef>
              <a:buClr>
                <a:schemeClr val="dk1"/>
              </a:buClr>
              <a:buSzPct val="78571"/>
              <a:buFont typeface="Arial"/>
              <a:buNone/>
            </a:pPr>
            <a:r>
              <a:rPr lang="en"/>
              <a:t>	Assert::AreEqual(*(pointToNumber.get()), 4);</a:t>
            </a:r>
          </a:p>
          <a:p>
            <a:pPr lvl="0" rtl="0">
              <a:spcBef>
                <a:spcPts val="0"/>
              </a:spcBef>
              <a:buClr>
                <a:schemeClr val="dk1"/>
              </a:buClr>
              <a:buSzPct val="78571"/>
              <a:buFont typeface="Arial"/>
              <a:buNone/>
            </a:pPr>
            <a:r>
              <a:rPr lang="en"/>
              <a:t>}</a:t>
            </a:r>
            <a:r>
              <a:rPr lang="en">
                <a:solidFill>
                  <a:srgbClr val="6AA84F"/>
                </a:solidFill>
              </a:rPr>
              <a:t> // pointToNumber pointer is automatically destroyed here, there is no GC in C++</a:t>
            </a:r>
          </a:p>
          <a:p>
            <a:pPr rtl="0">
              <a:spcBef>
                <a:spcPts val="0"/>
              </a:spcBef>
              <a:buNone/>
            </a:pPr>
            <a:r>
              <a:t/>
            </a:r>
            <a:endParaRPr/>
          </a:p>
          <a:p>
            <a:pPr lvl="0" rtl="0">
              <a:spcBef>
                <a:spcPts val="0"/>
              </a:spcBef>
              <a:buClr>
                <a:schemeClr val="dk1"/>
              </a:buClr>
              <a:buSzPct val="78571"/>
              <a:buFont typeface="Arial"/>
              <a:buNone/>
            </a:pPr>
            <a:r>
              <a:rPr lang="en"/>
              <a:t>TEST_METHOD(CreateABunchOfPrograms)</a:t>
            </a:r>
          </a:p>
          <a:p>
            <a:pPr lvl="0" rtl="0">
              <a:spcBef>
                <a:spcPts val="0"/>
              </a:spcBef>
              <a:buClr>
                <a:schemeClr val="dk1"/>
              </a:buClr>
              <a:buSzPct val="78571"/>
              <a:buFont typeface="Arial"/>
              <a:buNone/>
            </a:pPr>
            <a:r>
              <a:rPr lang="en"/>
              <a:t>{</a:t>
            </a:r>
          </a:p>
          <a:p>
            <a:pPr lvl="0" rtl="0">
              <a:spcBef>
                <a:spcPts val="0"/>
              </a:spcBef>
              <a:buClr>
                <a:schemeClr val="dk1"/>
              </a:buClr>
              <a:buSzPct val="78571"/>
              <a:buFont typeface="Arial"/>
              <a:buNone/>
            </a:pPr>
            <a:r>
              <a:rPr lang="en"/>
              <a:t>	</a:t>
            </a:r>
            <a:r>
              <a:rPr lang="en">
                <a:solidFill>
                  <a:srgbClr val="6AA84F"/>
                </a:solidFill>
              </a:rPr>
              <a:t>// This is basically how you would use a generic list like in C# (using templates in C++)</a:t>
            </a:r>
          </a:p>
          <a:p>
            <a:pPr lvl="0" rtl="0">
              <a:spcBef>
                <a:spcPts val="0"/>
              </a:spcBef>
              <a:buNone/>
            </a:pPr>
            <a:r>
              <a:rPr lang="en"/>
              <a:t>	std::vector&lt;std::shared_ptr&lt;Program&gt;&gt; programs;</a:t>
            </a:r>
          </a:p>
          <a:p>
            <a:pPr lvl="0" rtl="0">
              <a:spcBef>
                <a:spcPts val="0"/>
              </a:spcBef>
              <a:buNone/>
            </a:pPr>
            <a:r>
              <a:rPr lang="en"/>
              <a:t>	programs.push_back(std::make_shared&lt;Program&gt;(std::string("Program 1")));</a:t>
            </a:r>
          </a:p>
          <a:p>
            <a:pPr lvl="0" rtl="0">
              <a:spcBef>
                <a:spcPts val="0"/>
              </a:spcBef>
              <a:buNone/>
            </a:pPr>
            <a:r>
              <a:rPr lang="en"/>
              <a:t>	programs.push_back(std::make_shared&lt;Program&gt;(std::string("Program 2")));</a:t>
            </a:r>
          </a:p>
          <a:p>
            <a:pPr lvl="0" rtl="0">
              <a:spcBef>
                <a:spcPts val="0"/>
              </a:spcBef>
              <a:buNone/>
            </a:pPr>
            <a:r>
              <a:rPr lang="en"/>
              <a:t>	Assert::AreEqual(programs.size(), size_t(2));</a:t>
            </a:r>
          </a:p>
          <a:p>
            <a:pPr lvl="0" rtl="0">
              <a:spcBef>
                <a:spcPts val="0"/>
              </a:spcBef>
              <a:buClr>
                <a:schemeClr val="dk1"/>
              </a:buClr>
              <a:buSzPct val="78571"/>
              <a:buFont typeface="Arial"/>
              <a:buNone/>
            </a:pPr>
            <a:r>
              <a:rPr lang="en"/>
              <a:t>	Assert::AreEqual(programs[0]-&gt;Name, std::string("Program 1"));</a:t>
            </a:r>
          </a:p>
          <a:p>
            <a:pPr lvl="0" rtl="0">
              <a:spcBef>
                <a:spcPts val="0"/>
              </a:spcBef>
              <a:buClr>
                <a:schemeClr val="dk1"/>
              </a:buClr>
              <a:buSzPct val="78571"/>
              <a:buFont typeface="Arial"/>
              <a:buNone/>
            </a:pPr>
            <a:r>
              <a:rPr lang="en"/>
              <a:t>}</a:t>
            </a:r>
            <a:r>
              <a:rPr lang="en">
                <a:solidFill>
                  <a:srgbClr val="6AA84F"/>
                </a:solidFill>
              </a:rPr>
              <a:t> // The programs vector and all of the created Programs are automatically destroyed here</a:t>
            </a:r>
          </a:p>
          <a:p>
            <a:pPr>
              <a:spcBef>
                <a:spcPts val="0"/>
              </a:spcBef>
              <a:buNone/>
            </a:pPr>
            <a:r>
              <a:t/>
            </a:r>
            <a:endParaRPr/>
          </a:p>
        </p:txBody>
      </p:sp>
      <p:sp>
        <p:nvSpPr>
          <p:cNvPr id="327" name="Shape 327"/>
          <p:cNvSpPr txBox="1"/>
          <p:nvPr/>
        </p:nvSpPr>
        <p:spPr>
          <a:xfrm>
            <a:off x="431450" y="1145625"/>
            <a:ext cx="8390700" cy="363899"/>
          </a:xfrm>
          <a:prstGeom prst="rect">
            <a:avLst/>
          </a:prstGeom>
          <a:noFill/>
          <a:ln>
            <a:noFill/>
          </a:ln>
        </p:spPr>
        <p:txBody>
          <a:bodyPr anchorCtr="0" anchor="t" bIns="91425" lIns="91425" rIns="91425" tIns="91425">
            <a:noAutofit/>
          </a:bodyPr>
          <a:lstStyle/>
          <a:p>
            <a:pPr>
              <a:spcBef>
                <a:spcPts val="0"/>
              </a:spcBef>
              <a:buNone/>
            </a:pPr>
            <a:r>
              <a:rPr lang="en" sz="1800"/>
              <a:t>pointer vs std::unique_ptr vs std::shared_ptr vs std::weak_ptr</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1" name="Shape 331"/>
        <p:cNvGrpSpPr/>
        <p:nvPr/>
      </p:nvGrpSpPr>
      <p:grpSpPr>
        <a:xfrm>
          <a:off x="0" y="0"/>
          <a:ext cx="0" cy="0"/>
          <a:chOff x="0" y="0"/>
          <a:chExt cx="0" cy="0"/>
        </a:xfrm>
      </p:grpSpPr>
      <p:sp>
        <p:nvSpPr>
          <p:cNvPr id="332" name="Shape 33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We will touch more details later on</a:t>
            </a:r>
          </a:p>
        </p:txBody>
      </p:sp>
      <p:sp>
        <p:nvSpPr>
          <p:cNvPr id="333" name="Shape 333"/>
          <p:cNvSpPr txBox="1"/>
          <p:nvPr/>
        </p:nvSpPr>
        <p:spPr>
          <a:xfrm>
            <a:off x="386825" y="1603000"/>
            <a:ext cx="3324300" cy="30261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lnSpc>
                <a:spcPct val="120000"/>
              </a:lnSpc>
              <a:spcBef>
                <a:spcPts val="0"/>
              </a:spcBef>
              <a:buNone/>
            </a:pPr>
            <a:r>
              <a:rPr lang="en" sz="1000">
                <a:solidFill>
                  <a:srgbClr val="0000FF"/>
                </a:solidFill>
              </a:rPr>
              <a:t>enum</a:t>
            </a:r>
            <a:r>
              <a:rPr lang="en" sz="1000">
                <a:solidFill>
                  <a:schemeClr val="dk1"/>
                </a:solidFill>
              </a:rPr>
              <a:t> Color </a:t>
            </a:r>
            <a:r>
              <a:rPr lang="en" sz="1000">
                <a:solidFill>
                  <a:srgbClr val="008000"/>
                </a:solidFill>
              </a:rPr>
              <a:t>{</a:t>
            </a:r>
            <a:r>
              <a:rPr lang="en" sz="1000">
                <a:solidFill>
                  <a:schemeClr val="dk1"/>
                </a:solidFill>
              </a:rPr>
              <a:t> RED, GREEN, BLUE </a:t>
            </a:r>
            <a:r>
              <a:rPr lang="en" sz="1000">
                <a:solidFill>
                  <a:srgbClr val="008000"/>
                </a:solidFill>
              </a:rPr>
              <a:t>}</a:t>
            </a:r>
            <a:r>
              <a:rPr lang="en" sz="1000">
                <a:solidFill>
                  <a:srgbClr val="008080"/>
                </a:solidFill>
              </a:rPr>
              <a:t>;</a:t>
            </a:r>
            <a:br>
              <a:rPr lang="en" sz="1000">
                <a:solidFill>
                  <a:schemeClr val="dk1"/>
                </a:solidFill>
              </a:rPr>
            </a:br>
            <a:r>
              <a:rPr lang="en" sz="1000">
                <a:solidFill>
                  <a:schemeClr val="dk1"/>
                </a:solidFill>
              </a:rPr>
              <a:t>Color color </a:t>
            </a:r>
            <a:r>
              <a:rPr lang="en" sz="1000">
                <a:solidFill>
                  <a:srgbClr val="000080"/>
                </a:solidFill>
              </a:rPr>
              <a:t>=</a:t>
            </a:r>
            <a:r>
              <a:rPr lang="en" sz="1000">
                <a:solidFill>
                  <a:schemeClr val="dk1"/>
                </a:solidFill>
              </a:rPr>
              <a:t> RED</a:t>
            </a:r>
            <a:r>
              <a:rPr lang="en" sz="1000">
                <a:solidFill>
                  <a:srgbClr val="008080"/>
                </a:solidFill>
              </a:rPr>
              <a:t>; // Notice Color:: is not needed in C++</a:t>
            </a:r>
            <a:br>
              <a:rPr lang="en" sz="1000">
                <a:solidFill>
                  <a:schemeClr val="dk1"/>
                </a:solidFill>
              </a:rPr>
            </a:br>
            <a:r>
              <a:rPr lang="en" sz="1000"/>
              <a:t>std::string result;</a:t>
            </a:r>
          </a:p>
          <a:p>
            <a:pPr lvl="0" rtl="0">
              <a:lnSpc>
                <a:spcPct val="120000"/>
              </a:lnSpc>
              <a:spcBef>
                <a:spcPts val="0"/>
              </a:spcBef>
              <a:buNone/>
            </a:pPr>
            <a:r>
              <a:rPr lang="en" sz="1000">
                <a:solidFill>
                  <a:srgbClr val="0000DD"/>
                </a:solidFill>
              </a:rPr>
              <a:t>switch</a:t>
            </a:r>
            <a:r>
              <a:rPr lang="en" sz="1000">
                <a:solidFill>
                  <a:srgbClr val="008000"/>
                </a:solidFill>
              </a:rPr>
              <a:t>(</a:t>
            </a:r>
            <a:r>
              <a:rPr lang="en" sz="1000">
                <a:solidFill>
                  <a:schemeClr val="dk1"/>
                </a:solidFill>
              </a:rPr>
              <a:t>color</a:t>
            </a:r>
            <a:r>
              <a:rPr lang="en" sz="1000">
                <a:solidFill>
                  <a:srgbClr val="008000"/>
                </a:solidFill>
              </a:rPr>
              <a:t>)</a:t>
            </a:r>
          </a:p>
          <a:p>
            <a:pPr lvl="0" rtl="0">
              <a:lnSpc>
                <a:spcPct val="120000"/>
              </a:lnSpc>
              <a:spcBef>
                <a:spcPts val="0"/>
              </a:spcBef>
              <a:buNone/>
            </a:pPr>
            <a:r>
              <a:rPr lang="en" sz="1000">
                <a:solidFill>
                  <a:srgbClr val="008000"/>
                </a:solidFill>
              </a:rPr>
              <a:t>{</a:t>
            </a:r>
            <a:br>
              <a:rPr lang="en" sz="1000">
                <a:solidFill>
                  <a:schemeClr val="dk1"/>
                </a:solidFill>
              </a:rPr>
            </a:br>
            <a:r>
              <a:rPr lang="en" sz="1000">
                <a:solidFill>
                  <a:schemeClr val="dk1"/>
                </a:solidFill>
              </a:rPr>
              <a:t>	</a:t>
            </a:r>
            <a:r>
              <a:rPr lang="en" sz="1000">
                <a:solidFill>
                  <a:srgbClr val="0000DD"/>
                </a:solidFill>
              </a:rPr>
              <a:t>case</a:t>
            </a:r>
            <a:r>
              <a:rPr lang="en" sz="1000">
                <a:solidFill>
                  <a:schemeClr val="dk1"/>
                </a:solidFill>
              </a:rPr>
              <a:t> </a:t>
            </a:r>
            <a:r>
              <a:rPr lang="en" sz="1000">
                <a:solidFill>
                  <a:srgbClr val="008000"/>
                </a:solidFill>
              </a:rPr>
              <a:t>RED:</a:t>
            </a:r>
          </a:p>
          <a:p>
            <a:pPr lvl="0" rtl="0">
              <a:lnSpc>
                <a:spcPct val="120000"/>
              </a:lnSpc>
              <a:spcBef>
                <a:spcPts val="0"/>
              </a:spcBef>
              <a:buNone/>
            </a:pPr>
            <a:r>
              <a:rPr lang="en" sz="1000">
                <a:solidFill>
                  <a:srgbClr val="008000"/>
                </a:solidFill>
              </a:rPr>
              <a:t>		</a:t>
            </a:r>
            <a:r>
              <a:rPr lang="en" sz="1000">
                <a:solidFill>
                  <a:schemeClr val="dk1"/>
                </a:solidFill>
              </a:rPr>
              <a:t>result </a:t>
            </a:r>
            <a:r>
              <a:rPr lang="en" sz="1000">
                <a:solidFill>
                  <a:srgbClr val="008000"/>
                </a:solidFill>
              </a:rPr>
              <a:t>= "red";</a:t>
            </a:r>
          </a:p>
          <a:p>
            <a:pPr lvl="0" rtl="0">
              <a:lnSpc>
                <a:spcPct val="120000"/>
              </a:lnSpc>
              <a:spcBef>
                <a:spcPts val="0"/>
              </a:spcBef>
              <a:buNone/>
            </a:pPr>
            <a:r>
              <a:rPr lang="en" sz="1000">
                <a:solidFill>
                  <a:srgbClr val="008000"/>
                </a:solidFill>
              </a:rPr>
              <a:t>		</a:t>
            </a:r>
            <a:r>
              <a:rPr lang="en" sz="1000">
                <a:solidFill>
                  <a:srgbClr val="0000DD"/>
                </a:solidFill>
              </a:rPr>
              <a:t>break</a:t>
            </a:r>
            <a:r>
              <a:rPr lang="en" sz="1000">
                <a:solidFill>
                  <a:srgbClr val="008000"/>
                </a:solidFill>
              </a:rPr>
              <a:t>;</a:t>
            </a:r>
          </a:p>
          <a:p>
            <a:pPr lvl="0" rtl="0">
              <a:lnSpc>
                <a:spcPct val="120000"/>
              </a:lnSpc>
              <a:spcBef>
                <a:spcPts val="0"/>
              </a:spcBef>
              <a:buNone/>
            </a:pPr>
            <a:r>
              <a:rPr lang="en" sz="1000">
                <a:solidFill>
                  <a:srgbClr val="008000"/>
                </a:solidFill>
              </a:rPr>
              <a:t>	</a:t>
            </a:r>
            <a:r>
              <a:rPr lang="en" sz="1000">
                <a:solidFill>
                  <a:srgbClr val="0000DD"/>
                </a:solidFill>
              </a:rPr>
              <a:t>case</a:t>
            </a:r>
            <a:r>
              <a:rPr lang="en" sz="1000">
                <a:solidFill>
                  <a:schemeClr val="dk1"/>
                </a:solidFill>
              </a:rPr>
              <a:t> </a:t>
            </a:r>
            <a:r>
              <a:rPr lang="en" sz="1000">
                <a:solidFill>
                  <a:srgbClr val="008000"/>
                </a:solidFill>
              </a:rPr>
              <a:t>GREEN:</a:t>
            </a:r>
          </a:p>
          <a:p>
            <a:pPr indent="457200" lvl="0" rtl="0">
              <a:lnSpc>
                <a:spcPct val="120000"/>
              </a:lnSpc>
              <a:spcBef>
                <a:spcPts val="0"/>
              </a:spcBef>
              <a:buNone/>
            </a:pPr>
            <a:r>
              <a:rPr lang="en" sz="1000">
                <a:solidFill>
                  <a:srgbClr val="008000"/>
                </a:solidFill>
              </a:rPr>
              <a:t>	</a:t>
            </a:r>
            <a:r>
              <a:rPr lang="en" sz="1000">
                <a:solidFill>
                  <a:schemeClr val="dk1"/>
                </a:solidFill>
              </a:rPr>
              <a:t>result </a:t>
            </a:r>
            <a:r>
              <a:rPr lang="en" sz="1000">
                <a:solidFill>
                  <a:srgbClr val="008000"/>
                </a:solidFill>
              </a:rPr>
              <a:t>= "green";</a:t>
            </a:r>
          </a:p>
          <a:p>
            <a:pPr lvl="0" rtl="0">
              <a:lnSpc>
                <a:spcPct val="120000"/>
              </a:lnSpc>
              <a:spcBef>
                <a:spcPts val="0"/>
              </a:spcBef>
              <a:buNone/>
            </a:pPr>
            <a:r>
              <a:rPr lang="en" sz="1000">
                <a:solidFill>
                  <a:srgbClr val="008000"/>
                </a:solidFill>
              </a:rPr>
              <a:t>		</a:t>
            </a:r>
            <a:r>
              <a:rPr lang="en" sz="1000">
                <a:solidFill>
                  <a:srgbClr val="0000DD"/>
                </a:solidFill>
              </a:rPr>
              <a:t>break</a:t>
            </a:r>
            <a:r>
              <a:rPr lang="en" sz="1000">
                <a:solidFill>
                  <a:srgbClr val="008000"/>
                </a:solidFill>
              </a:rPr>
              <a:t>;</a:t>
            </a:r>
          </a:p>
          <a:p>
            <a:pPr lvl="0" rtl="0">
              <a:lnSpc>
                <a:spcPct val="120000"/>
              </a:lnSpc>
              <a:spcBef>
                <a:spcPts val="0"/>
              </a:spcBef>
              <a:buNone/>
            </a:pPr>
            <a:r>
              <a:rPr lang="en" sz="1000">
                <a:solidFill>
                  <a:srgbClr val="008000"/>
                </a:solidFill>
              </a:rPr>
              <a:t>	</a:t>
            </a:r>
            <a:r>
              <a:rPr lang="en" sz="1000">
                <a:solidFill>
                  <a:srgbClr val="0000DD"/>
                </a:solidFill>
              </a:rPr>
              <a:t>case</a:t>
            </a:r>
            <a:r>
              <a:rPr lang="en" sz="1000">
                <a:solidFill>
                  <a:schemeClr val="dk1"/>
                </a:solidFill>
              </a:rPr>
              <a:t> </a:t>
            </a:r>
            <a:r>
              <a:rPr lang="en" sz="1000">
                <a:solidFill>
                  <a:srgbClr val="008000"/>
                </a:solidFill>
              </a:rPr>
              <a:t>BLUE:</a:t>
            </a:r>
          </a:p>
          <a:p>
            <a:pPr lvl="0" rtl="0">
              <a:lnSpc>
                <a:spcPct val="120000"/>
              </a:lnSpc>
              <a:spcBef>
                <a:spcPts val="0"/>
              </a:spcBef>
              <a:buNone/>
            </a:pPr>
            <a:r>
              <a:rPr lang="en" sz="1000">
                <a:solidFill>
                  <a:srgbClr val="008000"/>
                </a:solidFill>
              </a:rPr>
              <a:t>		</a:t>
            </a:r>
            <a:r>
              <a:rPr lang="en" sz="1000">
                <a:solidFill>
                  <a:schemeClr val="dk1"/>
                </a:solidFill>
              </a:rPr>
              <a:t>result </a:t>
            </a:r>
            <a:r>
              <a:rPr lang="en" sz="1000">
                <a:solidFill>
                  <a:srgbClr val="008000"/>
                </a:solidFill>
              </a:rPr>
              <a:t>= "blue";</a:t>
            </a:r>
          </a:p>
          <a:p>
            <a:pPr lvl="0" rtl="0">
              <a:lnSpc>
                <a:spcPct val="120000"/>
              </a:lnSpc>
              <a:spcBef>
                <a:spcPts val="0"/>
              </a:spcBef>
              <a:buNone/>
            </a:pPr>
            <a:r>
              <a:rPr lang="en" sz="1000">
                <a:solidFill>
                  <a:srgbClr val="008000"/>
                </a:solidFill>
              </a:rPr>
              <a:t>		</a:t>
            </a:r>
            <a:r>
              <a:rPr lang="en" sz="1000">
                <a:solidFill>
                  <a:srgbClr val="0000DD"/>
                </a:solidFill>
              </a:rPr>
              <a:t>break</a:t>
            </a:r>
            <a:r>
              <a:rPr lang="en" sz="1000">
                <a:solidFill>
                  <a:srgbClr val="008000"/>
                </a:solidFill>
              </a:rPr>
              <a:t>;</a:t>
            </a:r>
          </a:p>
          <a:p>
            <a:pPr lvl="0" rtl="0">
              <a:lnSpc>
                <a:spcPct val="120000"/>
              </a:lnSpc>
              <a:spcBef>
                <a:spcPts val="0"/>
              </a:spcBef>
              <a:buNone/>
            </a:pPr>
            <a:r>
              <a:rPr lang="en" sz="1000">
                <a:solidFill>
                  <a:srgbClr val="008000"/>
                </a:solidFill>
              </a:rPr>
              <a:t>}</a:t>
            </a:r>
          </a:p>
          <a:p>
            <a:pPr lvl="0" rtl="0">
              <a:lnSpc>
                <a:spcPct val="120000"/>
              </a:lnSpc>
              <a:spcBef>
                <a:spcPts val="0"/>
              </a:spcBef>
              <a:buNone/>
            </a:pPr>
            <a:r>
              <a:rPr lang="en" sz="1000"/>
              <a:t>Assert::AreEqual(result, std::string(</a:t>
            </a:r>
            <a:r>
              <a:rPr lang="en" sz="1000">
                <a:solidFill>
                  <a:srgbClr val="6AA84F"/>
                </a:solidFill>
              </a:rPr>
              <a:t>"red"</a:t>
            </a:r>
            <a:r>
              <a:rPr lang="en" sz="1000"/>
              <a:t>));</a:t>
            </a:r>
          </a:p>
          <a:p>
            <a:pPr lvl="0" rtl="0">
              <a:lnSpc>
                <a:spcPct val="120000"/>
              </a:lnSpc>
              <a:spcBef>
                <a:spcPts val="0"/>
              </a:spcBef>
              <a:buNone/>
            </a:pPr>
            <a:r>
              <a:t/>
            </a:r>
            <a:endParaRPr sz="1000">
              <a:solidFill>
                <a:srgbClr val="008000"/>
              </a:solidFill>
            </a:endParaRPr>
          </a:p>
        </p:txBody>
      </p:sp>
      <p:sp>
        <p:nvSpPr>
          <p:cNvPr id="334" name="Shape 334"/>
          <p:cNvSpPr txBox="1"/>
          <p:nvPr/>
        </p:nvSpPr>
        <p:spPr>
          <a:xfrm>
            <a:off x="386825" y="1234450"/>
            <a:ext cx="3037500" cy="346500"/>
          </a:xfrm>
          <a:prstGeom prst="rect">
            <a:avLst/>
          </a:prstGeom>
          <a:noFill/>
          <a:ln>
            <a:noFill/>
          </a:ln>
        </p:spPr>
        <p:txBody>
          <a:bodyPr anchorCtr="0" anchor="t" bIns="91425" lIns="91425" rIns="91425" tIns="91425">
            <a:noAutofit/>
          </a:bodyPr>
          <a:lstStyle/>
          <a:p>
            <a:pPr>
              <a:spcBef>
                <a:spcPts val="0"/>
              </a:spcBef>
              <a:buNone/>
            </a:pPr>
            <a:r>
              <a:rPr lang="en"/>
              <a:t>Enumerations &amp; Switch statement</a:t>
            </a:r>
          </a:p>
        </p:txBody>
      </p:sp>
      <p:sp>
        <p:nvSpPr>
          <p:cNvPr id="335" name="Shape 335"/>
          <p:cNvSpPr txBox="1"/>
          <p:nvPr/>
        </p:nvSpPr>
        <p:spPr>
          <a:xfrm>
            <a:off x="3890025" y="1256500"/>
            <a:ext cx="5113199" cy="346500"/>
          </a:xfrm>
          <a:prstGeom prst="rect">
            <a:avLst/>
          </a:prstGeom>
          <a:noFill/>
          <a:ln>
            <a:noFill/>
          </a:ln>
        </p:spPr>
        <p:txBody>
          <a:bodyPr anchorCtr="0" anchor="t" bIns="91425" lIns="91425" rIns="91425" tIns="91425">
            <a:noAutofit/>
          </a:bodyPr>
          <a:lstStyle/>
          <a:p>
            <a:pPr lvl="0" rtl="0">
              <a:spcBef>
                <a:spcPts val="0"/>
              </a:spcBef>
              <a:buNone/>
            </a:pPr>
            <a:r>
              <a:rPr lang="en"/>
              <a:t>Unions can be used to share memory on different data types</a:t>
            </a:r>
          </a:p>
        </p:txBody>
      </p:sp>
      <p:sp>
        <p:nvSpPr>
          <p:cNvPr id="336" name="Shape 336"/>
          <p:cNvSpPr txBox="1"/>
          <p:nvPr/>
        </p:nvSpPr>
        <p:spPr>
          <a:xfrm>
            <a:off x="3995675" y="1613425"/>
            <a:ext cx="4894500" cy="3015600"/>
          </a:xfrm>
          <a:prstGeom prst="rect">
            <a:avLst/>
          </a:prstGeom>
          <a:noFill/>
          <a:ln cap="flat"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Clr>
                <a:schemeClr val="dk1"/>
              </a:buClr>
              <a:buSzPct val="91666"/>
              <a:buFont typeface="Arial"/>
              <a:buNone/>
            </a:pPr>
            <a:r>
              <a:rPr lang="en" sz="1200">
                <a:solidFill>
                  <a:srgbClr val="0000FF"/>
                </a:solidFill>
              </a:rPr>
              <a:t>struct </a:t>
            </a:r>
            <a:r>
              <a:rPr lang="en" sz="1200">
                <a:solidFill>
                  <a:srgbClr val="45818E"/>
                </a:solidFill>
              </a:rPr>
              <a:t>SharedData</a:t>
            </a:r>
          </a:p>
          <a:p>
            <a:pPr lvl="0" rtl="0">
              <a:spcBef>
                <a:spcPts val="0"/>
              </a:spcBef>
              <a:buClr>
                <a:schemeClr val="dk1"/>
              </a:buClr>
              <a:buSzPct val="91666"/>
              <a:buFont typeface="Arial"/>
              <a:buNone/>
            </a:pPr>
            <a:r>
              <a:rPr lang="en" sz="1200"/>
              <a:t>{</a:t>
            </a:r>
          </a:p>
          <a:p>
            <a:pPr lvl="0" rtl="0">
              <a:spcBef>
                <a:spcPts val="0"/>
              </a:spcBef>
              <a:buClr>
                <a:schemeClr val="dk1"/>
              </a:buClr>
              <a:buSzPct val="91666"/>
              <a:buFont typeface="Arial"/>
              <a:buNone/>
            </a:pPr>
            <a:r>
              <a:rPr lang="en" sz="1200"/>
              <a:t>	</a:t>
            </a:r>
            <a:r>
              <a:rPr lang="en" sz="1200">
                <a:solidFill>
                  <a:srgbClr val="0000FF"/>
                </a:solidFill>
              </a:rPr>
              <a:t>enum </a:t>
            </a:r>
            <a:r>
              <a:rPr lang="en" sz="1200"/>
              <a:t>{ CHAR, INT } type;</a:t>
            </a:r>
          </a:p>
          <a:p>
            <a:pPr lvl="0" rtl="0">
              <a:spcBef>
                <a:spcPts val="0"/>
              </a:spcBef>
              <a:buClr>
                <a:schemeClr val="dk1"/>
              </a:buClr>
              <a:buSzPct val="91666"/>
              <a:buFont typeface="Arial"/>
              <a:buNone/>
            </a:pPr>
            <a:r>
              <a:rPr lang="en" sz="1200"/>
              <a:t>	</a:t>
            </a:r>
            <a:r>
              <a:rPr lang="en" sz="1200">
                <a:solidFill>
                  <a:srgbClr val="0000FF"/>
                </a:solidFill>
              </a:rPr>
              <a:t>union</a:t>
            </a:r>
          </a:p>
          <a:p>
            <a:pPr lvl="0" rtl="0">
              <a:spcBef>
                <a:spcPts val="0"/>
              </a:spcBef>
              <a:buClr>
                <a:schemeClr val="dk1"/>
              </a:buClr>
              <a:buSzPct val="91666"/>
              <a:buFont typeface="Arial"/>
              <a:buNone/>
            </a:pPr>
            <a:r>
              <a:rPr lang="en" sz="1200"/>
              <a:t>	{</a:t>
            </a:r>
          </a:p>
          <a:p>
            <a:pPr indent="457200" lvl="0" rtl="0">
              <a:spcBef>
                <a:spcPts val="0"/>
              </a:spcBef>
              <a:buClr>
                <a:schemeClr val="dk1"/>
              </a:buClr>
              <a:buSzPct val="91666"/>
              <a:buFont typeface="Arial"/>
              <a:buNone/>
            </a:pPr>
            <a:r>
              <a:rPr lang="en" sz="1200"/>
              <a:t>	</a:t>
            </a:r>
            <a:r>
              <a:rPr lang="en" sz="1200">
                <a:solidFill>
                  <a:srgbClr val="0000FF"/>
                </a:solidFill>
              </a:rPr>
              <a:t>char </a:t>
            </a:r>
            <a:r>
              <a:rPr lang="en" sz="1200"/>
              <a:t>letter;</a:t>
            </a:r>
          </a:p>
          <a:p>
            <a:pPr lvl="0" rtl="0">
              <a:spcBef>
                <a:spcPts val="0"/>
              </a:spcBef>
              <a:buClr>
                <a:schemeClr val="dk1"/>
              </a:buClr>
              <a:buSzPct val="91666"/>
              <a:buFont typeface="Arial"/>
              <a:buNone/>
            </a:pPr>
            <a:r>
              <a:rPr lang="en" sz="1200"/>
              <a:t>		</a:t>
            </a:r>
            <a:r>
              <a:rPr lang="en" sz="1200">
                <a:solidFill>
                  <a:srgbClr val="0000FF"/>
                </a:solidFill>
              </a:rPr>
              <a:t>int </a:t>
            </a:r>
            <a:r>
              <a:rPr lang="en" sz="1200"/>
              <a:t>number;</a:t>
            </a:r>
          </a:p>
          <a:p>
            <a:pPr lvl="0" rtl="0">
              <a:spcBef>
                <a:spcPts val="0"/>
              </a:spcBef>
              <a:buClr>
                <a:schemeClr val="dk1"/>
              </a:buClr>
              <a:buSzPct val="91666"/>
              <a:buFont typeface="Arial"/>
              <a:buNone/>
            </a:pPr>
            <a:r>
              <a:rPr lang="en" sz="1200"/>
              <a:t>	};</a:t>
            </a:r>
          </a:p>
          <a:p>
            <a:pPr lvl="0" rtl="0">
              <a:spcBef>
                <a:spcPts val="0"/>
              </a:spcBef>
              <a:buClr>
                <a:schemeClr val="dk1"/>
              </a:buClr>
              <a:buSzPct val="91666"/>
              <a:buFont typeface="Arial"/>
              <a:buNone/>
            </a:pPr>
            <a:r>
              <a:rPr lang="en" sz="1200"/>
              <a:t>};</a:t>
            </a:r>
          </a:p>
          <a:p>
            <a:pPr lvl="0" rtl="0">
              <a:spcBef>
                <a:spcPts val="0"/>
              </a:spcBef>
              <a:buClr>
                <a:schemeClr val="dk1"/>
              </a:buClr>
              <a:buSzPct val="91666"/>
              <a:buFont typeface="Arial"/>
              <a:buNone/>
            </a:pPr>
            <a:r>
              <a:rPr lang="en" sz="1200">
                <a:solidFill>
                  <a:srgbClr val="45818E"/>
                </a:solidFill>
              </a:rPr>
              <a:t>SharedData </a:t>
            </a:r>
            <a:r>
              <a:rPr lang="en" sz="1200"/>
              <a:t>data1 = { </a:t>
            </a:r>
            <a:r>
              <a:rPr lang="en" sz="1200">
                <a:solidFill>
                  <a:srgbClr val="45818E"/>
                </a:solidFill>
              </a:rPr>
              <a:t>SharedData</a:t>
            </a:r>
            <a:r>
              <a:rPr lang="en" sz="1200"/>
              <a:t>::CHAR, 'a' };</a:t>
            </a:r>
          </a:p>
          <a:p>
            <a:pPr lvl="0" rtl="0">
              <a:spcBef>
                <a:spcPts val="0"/>
              </a:spcBef>
              <a:buClr>
                <a:schemeClr val="dk1"/>
              </a:buClr>
              <a:buSzPct val="91666"/>
              <a:buFont typeface="Arial"/>
              <a:buNone/>
            </a:pPr>
            <a:r>
              <a:rPr lang="en" sz="1200"/>
              <a:t>Assert::AreEqual(data1.letter, 'a');</a:t>
            </a:r>
          </a:p>
          <a:p>
            <a:pPr lvl="0" rtl="0">
              <a:spcBef>
                <a:spcPts val="0"/>
              </a:spcBef>
              <a:buClr>
                <a:schemeClr val="dk1"/>
              </a:buClr>
              <a:buSzPct val="91666"/>
              <a:buFont typeface="Arial"/>
              <a:buNone/>
            </a:pPr>
            <a:r>
              <a:rPr lang="en" sz="1200"/>
              <a:t>Assert::AreEqual(data1.number, 97);</a:t>
            </a:r>
          </a:p>
          <a:p>
            <a:pPr lvl="0" rtl="0">
              <a:spcBef>
                <a:spcPts val="0"/>
              </a:spcBef>
              <a:buClr>
                <a:schemeClr val="dk1"/>
              </a:buClr>
              <a:buSzPct val="91666"/>
              <a:buFont typeface="Arial"/>
              <a:buNone/>
            </a:pPr>
            <a:r>
              <a:rPr lang="en" sz="1200">
                <a:solidFill>
                  <a:srgbClr val="45818E"/>
                </a:solidFill>
              </a:rPr>
              <a:t>SharedData </a:t>
            </a:r>
            <a:r>
              <a:rPr lang="en" sz="1200"/>
              <a:t>data2 = { </a:t>
            </a:r>
            <a:r>
              <a:rPr lang="en" sz="1200">
                <a:solidFill>
                  <a:srgbClr val="45818E"/>
                </a:solidFill>
              </a:rPr>
              <a:t>SharedData</a:t>
            </a:r>
            <a:r>
              <a:rPr lang="en" sz="1200"/>
              <a:t>::INT, 121 };</a:t>
            </a:r>
          </a:p>
          <a:p>
            <a:pPr lvl="0" rtl="0">
              <a:spcBef>
                <a:spcPts val="0"/>
              </a:spcBef>
              <a:buClr>
                <a:schemeClr val="dk1"/>
              </a:buClr>
              <a:buSzPct val="91666"/>
              <a:buFont typeface="Arial"/>
              <a:buNone/>
            </a:pPr>
            <a:r>
              <a:rPr lang="en" sz="1200"/>
              <a:t>Assert::AreEqual(data2.letter, 'y');</a:t>
            </a:r>
          </a:p>
          <a:p>
            <a:pPr lvl="0" rtl="0">
              <a:spcBef>
                <a:spcPts val="0"/>
              </a:spcBef>
              <a:buClr>
                <a:schemeClr val="dk1"/>
              </a:buClr>
              <a:buSzPct val="91666"/>
              <a:buFont typeface="Arial"/>
              <a:buNone/>
            </a:pPr>
            <a:r>
              <a:rPr lang="en" sz="1200"/>
              <a:t>Assert::AreEqual(data2.number, 121);</a:t>
            </a:r>
          </a:p>
          <a:p>
            <a:pPr>
              <a:spcBef>
                <a:spcPts val="0"/>
              </a:spcBef>
              <a:buNone/>
            </a:pPr>
            <a:r>
              <a:t/>
            </a:r>
            <a:endParaRP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0" name="Shape 340"/>
        <p:cNvGrpSpPr/>
        <p:nvPr/>
      </p:nvGrpSpPr>
      <p:grpSpPr>
        <a:xfrm>
          <a:off x="0" y="0"/>
          <a:ext cx="0" cy="0"/>
          <a:chOff x="0" y="0"/>
          <a:chExt cx="0" cy="0"/>
        </a:xfrm>
      </p:grpSpPr>
      <p:sp>
        <p:nvSpPr>
          <p:cNvPr id="341" name="Shape 34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Back to our adventure</a:t>
            </a:r>
          </a:p>
        </p:txBody>
      </p:sp>
      <p:sp>
        <p:nvSpPr>
          <p:cNvPr id="342" name="Shape 342"/>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rPr lang="en"/>
              <a:t>Game Design (open discussion)</a:t>
            </a:r>
          </a:p>
          <a:p>
            <a:pPr indent="-419100" lvl="0" marL="457200" rtl="0">
              <a:spcBef>
                <a:spcPts val="0"/>
              </a:spcBef>
              <a:buClr>
                <a:schemeClr val="dk1"/>
              </a:buClr>
              <a:buSzPct val="100000"/>
              <a:buFont typeface="Arial"/>
              <a:buChar char="●"/>
            </a:pPr>
            <a:r>
              <a:rPr lang="en"/>
              <a:t>Which characters are available?</a:t>
            </a:r>
          </a:p>
          <a:p>
            <a:pPr indent="-419100" lvl="0" marL="457200" rtl="0">
              <a:spcBef>
                <a:spcPts val="0"/>
              </a:spcBef>
              <a:buClr>
                <a:schemeClr val="dk1"/>
              </a:buClr>
              <a:buSzPct val="100000"/>
              <a:buFont typeface="Arial"/>
              <a:buChar char="●"/>
            </a:pPr>
            <a:r>
              <a:rPr lang="en"/>
              <a:t>What world setting are we in?</a:t>
            </a:r>
          </a:p>
          <a:p>
            <a:pPr indent="-419100" lvl="0" marL="457200" rtl="0">
              <a:spcBef>
                <a:spcPts val="0"/>
              </a:spcBef>
              <a:buClr>
                <a:schemeClr val="dk1"/>
              </a:buClr>
              <a:buSzPct val="100000"/>
              <a:buFont typeface="Arial"/>
              <a:buChar char="●"/>
            </a:pPr>
            <a:r>
              <a:rPr lang="en"/>
              <a:t>How long should the gameplay be?</a:t>
            </a:r>
          </a:p>
          <a:p>
            <a:pPr indent="-419100" lvl="0" marL="457200" rtl="0">
              <a:spcBef>
                <a:spcPts val="0"/>
              </a:spcBef>
              <a:buClr>
                <a:schemeClr val="dk1"/>
              </a:buClr>
              <a:buSzPct val="100000"/>
              <a:buFont typeface="Arial"/>
              <a:buChar char="●"/>
            </a:pPr>
            <a:r>
              <a:rPr lang="en"/>
              <a:t>Are there puzzles, collectables, health?</a:t>
            </a:r>
          </a:p>
          <a:p>
            <a:pPr indent="-419100" lvl="0" marL="457200" rtl="0">
              <a:spcBef>
                <a:spcPts val="0"/>
              </a:spcBef>
              <a:buClr>
                <a:schemeClr val="dk1"/>
              </a:buClr>
              <a:buSzPct val="100000"/>
              <a:buFont typeface="Arial"/>
              <a:buChar char="●"/>
            </a:pPr>
            <a:r>
              <a:rPr lang="en"/>
              <a:t>What kind of weapons, spells or skills?</a:t>
            </a:r>
          </a:p>
          <a:p>
            <a:pPr indent="-419100" lvl="0" marL="457200" rtl="0">
              <a:spcBef>
                <a:spcPts val="0"/>
              </a:spcBef>
              <a:buClr>
                <a:schemeClr val="dk1"/>
              </a:buClr>
              <a:buSzPct val="100000"/>
              <a:buFont typeface="Arial"/>
              <a:buChar char="●"/>
            </a:pPr>
            <a:r>
              <a:rPr lang="en"/>
              <a:t>Any more ideas?</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6" name="Shape 346"/>
        <p:cNvGrpSpPr/>
        <p:nvPr/>
      </p:nvGrpSpPr>
      <p:grpSpPr>
        <a:xfrm>
          <a:off x="0" y="0"/>
          <a:ext cx="0" cy="0"/>
          <a:chOff x="0" y="0"/>
          <a:chExt cx="0" cy="0"/>
        </a:xfrm>
      </p:grpSpPr>
      <p:sp>
        <p:nvSpPr>
          <p:cNvPr id="347" name="Shape 34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Live Coding</a:t>
            </a:r>
          </a:p>
        </p:txBody>
      </p:sp>
      <p:sp>
        <p:nvSpPr>
          <p:cNvPr id="348" name="Shape 348"/>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spcBef>
                <a:spcPts val="0"/>
              </a:spcBef>
              <a:buNone/>
            </a:pPr>
            <a:r>
              <a:rPr lang="en"/>
              <a:t>Creation of the Text Adventure Game</a:t>
            </a:r>
          </a:p>
          <a:p>
            <a:pPr indent="-419100" lvl="0" marL="457200" rtl="0">
              <a:spcBef>
                <a:spcPts val="0"/>
              </a:spcBef>
              <a:buClr>
                <a:schemeClr val="dk1"/>
              </a:buClr>
              <a:buSzPct val="100000"/>
              <a:buFont typeface="Arial"/>
              <a:buChar char="●"/>
            </a:pPr>
            <a:r>
              <a:rPr lang="en"/>
              <a:t>TDD implementation of choices</a:t>
            </a:r>
          </a:p>
          <a:p>
            <a:pPr indent="-419100" lvl="0" marL="457200" rtl="0">
              <a:spcBef>
                <a:spcPts val="0"/>
              </a:spcBef>
              <a:buClr>
                <a:schemeClr val="dk1"/>
              </a:buClr>
              <a:buSzPct val="100000"/>
              <a:buFont typeface="Arial"/>
              <a:buChar char="●"/>
            </a:pPr>
            <a:r>
              <a:rPr lang="en"/>
              <a:t>Basically a simple state machine</a:t>
            </a:r>
          </a:p>
          <a:p>
            <a:pPr indent="-419100" lvl="0" marL="457200" rtl="0">
              <a:spcBef>
                <a:spcPts val="0"/>
              </a:spcBef>
              <a:buClr>
                <a:schemeClr val="dk1"/>
              </a:buClr>
              <a:buSzPct val="100000"/>
              <a:buFont typeface="Arial"/>
              <a:buChar char="●"/>
            </a:pPr>
            <a:r>
              <a:rPr lang="en"/>
              <a:t>Class for the player values (quests, maybe health, weapons, skills, etc.)</a:t>
            </a:r>
          </a:p>
          <a:p>
            <a:pPr indent="-419100" lvl="0" marL="457200">
              <a:spcBef>
                <a:spcPts val="0"/>
              </a:spcBef>
              <a:buClr>
                <a:schemeClr val="dk1"/>
              </a:buClr>
              <a:buSzPct val="100000"/>
              <a:buFont typeface="Arial"/>
              <a:buChar char="●"/>
            </a:pPr>
            <a:r>
              <a:rPr lang="en"/>
              <a:t>If we have time, things can get more complex</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x="0" y="0"/>
          <a:ext cx="0" cy="0"/>
          <a:chOff x="0" y="0"/>
          <a:chExt cx="0" cy="0"/>
        </a:xfrm>
      </p:grpSpPr>
      <p:sp>
        <p:nvSpPr>
          <p:cNvPr id="353" name="Shape 35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Questions?</a:t>
            </a:r>
          </a:p>
        </p:txBody>
      </p:sp>
      <p:sp>
        <p:nvSpPr>
          <p:cNvPr id="354" name="Shape 354"/>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gn="ctr">
              <a:spcBef>
                <a:spcPts val="0"/>
              </a:spcBef>
              <a:buNone/>
            </a:pPr>
            <a:r>
              <a:t/>
            </a:r>
            <a:endParaRPr/>
          </a:p>
          <a:p>
            <a:pPr rtl="0" algn="ctr">
              <a:spcBef>
                <a:spcPts val="0"/>
              </a:spcBef>
              <a:buNone/>
            </a:pPr>
            <a:r>
              <a:t/>
            </a:r>
            <a:endParaRPr/>
          </a:p>
          <a:p>
            <a:pPr rtl="0" algn="ctr">
              <a:spcBef>
                <a:spcPts val="0"/>
              </a:spcBef>
              <a:buNone/>
            </a:pPr>
            <a:r>
              <a:rPr lang="en"/>
              <a:t>All code and these slides are available at:</a:t>
            </a:r>
          </a:p>
          <a:p>
            <a:pPr rtl="0" algn="ctr">
              <a:spcBef>
                <a:spcPts val="0"/>
              </a:spcBef>
              <a:buNone/>
            </a:pPr>
            <a:r>
              <a:rPr lang="en" sz="2400" u="sng">
                <a:solidFill>
                  <a:schemeClr val="hlink"/>
                </a:solidFill>
                <a:hlinkClick r:id="rId3"/>
              </a:rPr>
              <a:t>https://github.com/BenjaminNitschke/CppCourse/Day1</a:t>
            </a:r>
          </a:p>
          <a:p>
            <a:pPr algn="ctr">
              <a:spcBef>
                <a:spcPts val="0"/>
              </a:spcBef>
              <a:buNone/>
            </a:pPr>
            <a:r>
              <a:t/>
            </a:r>
            <a:endParaRPr sz="2400"/>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sp>
        <p:nvSpPr>
          <p:cNvPr id="359" name="Shape 35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Books</a:t>
            </a:r>
          </a:p>
        </p:txBody>
      </p:sp>
      <p:sp>
        <p:nvSpPr>
          <p:cNvPr id="360" name="Shape 36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The C++ Programming Language (Bjarne Stroustrup)</a:t>
            </a:r>
          </a:p>
          <a:p>
            <a:pPr indent="-419100" lvl="0" marL="457200" rtl="0">
              <a:spcBef>
                <a:spcPts val="0"/>
              </a:spcBef>
              <a:buClr>
                <a:schemeClr val="dk1"/>
              </a:buClr>
              <a:buSzPct val="100000"/>
              <a:buFont typeface="Arial"/>
              <a:buChar char="●"/>
            </a:pPr>
            <a:r>
              <a:rPr lang="en"/>
              <a:t>Thinking in C++ (Bruce Eckel)</a:t>
            </a:r>
          </a:p>
          <a:p>
            <a:pPr indent="-419100" lvl="0" marL="457200" rtl="0">
              <a:spcBef>
                <a:spcPts val="0"/>
              </a:spcBef>
              <a:buClr>
                <a:schemeClr val="dk1"/>
              </a:buClr>
              <a:buSzPct val="100000"/>
              <a:buFont typeface="Arial"/>
              <a:buChar char="●"/>
            </a:pPr>
            <a:r>
              <a:rPr lang="en"/>
              <a:t>Effective Modern C++(C++14, Scott Meyers)</a:t>
            </a:r>
          </a:p>
          <a:p>
            <a:pPr indent="-419100" lvl="0" marL="457200" rtl="0">
              <a:spcBef>
                <a:spcPts val="0"/>
              </a:spcBef>
              <a:buClr>
                <a:schemeClr val="dk1"/>
              </a:buClr>
              <a:buSzPct val="100000"/>
              <a:buFont typeface="Arial"/>
              <a:buChar char="●"/>
            </a:pPr>
            <a:r>
              <a:rPr lang="en"/>
              <a:t>API Design for C++ (Martin Reddy)</a:t>
            </a:r>
          </a:p>
          <a:p>
            <a:pPr indent="-419100" lvl="0" marL="457200" rtl="0">
              <a:spcBef>
                <a:spcPts val="0"/>
              </a:spcBef>
              <a:buClr>
                <a:schemeClr val="dk1"/>
              </a:buClr>
              <a:buSzPct val="100000"/>
              <a:buFont typeface="Arial"/>
              <a:buChar char="●"/>
            </a:pPr>
            <a:r>
              <a:rPr lang="en"/>
              <a:t>The C++ Standard Library (Nicolai Josuttis)</a:t>
            </a:r>
          </a:p>
          <a:p>
            <a:pPr indent="-419100" lvl="0" marL="457200" rtl="0">
              <a:spcBef>
                <a:spcPts val="0"/>
              </a:spcBef>
              <a:buClr>
                <a:schemeClr val="dk1"/>
              </a:buClr>
              <a:buSzPct val="100000"/>
              <a:buFont typeface="Arial"/>
              <a:buChar char="●"/>
            </a:pPr>
            <a:r>
              <a:rPr lang="en"/>
              <a:t>Game Programming Gems 1-8</a:t>
            </a:r>
          </a:p>
          <a:p>
            <a:pPr indent="-419100" lvl="0" marL="457200">
              <a:spcBef>
                <a:spcPts val="0"/>
              </a:spcBef>
              <a:buClr>
                <a:schemeClr val="dk1"/>
              </a:buClr>
              <a:buSzPct val="100000"/>
              <a:buFont typeface="Arial"/>
              <a:buChar char="●"/>
            </a:pPr>
            <a:r>
              <a:rPr lang="en"/>
              <a:t>Clean Code (Robert C. Martin)</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4" name="Shape 364"/>
        <p:cNvGrpSpPr/>
        <p:nvPr/>
      </p:nvGrpSpPr>
      <p:grpSpPr>
        <a:xfrm>
          <a:off x="0" y="0"/>
          <a:ext cx="0" cy="0"/>
          <a:chOff x="0" y="0"/>
          <a:chExt cx="0" cy="0"/>
        </a:xfrm>
      </p:grpSpPr>
      <p:sp>
        <p:nvSpPr>
          <p:cNvPr id="365" name="Shape 36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 &amp; Game Development Links</a:t>
            </a:r>
          </a:p>
        </p:txBody>
      </p:sp>
      <p:sp>
        <p:nvSpPr>
          <p:cNvPr id="366" name="Shape 366"/>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u="sng">
                <a:solidFill>
                  <a:schemeClr val="hlink"/>
                </a:solidFill>
                <a:hlinkClick r:id="rId3"/>
              </a:rPr>
              <a:t>MIT Introduction to C++ Course</a:t>
            </a:r>
          </a:p>
          <a:p>
            <a:pPr indent="-419100" lvl="0" marL="457200" rtl="0">
              <a:spcBef>
                <a:spcPts val="0"/>
              </a:spcBef>
              <a:buClr>
                <a:schemeClr val="dk1"/>
              </a:buClr>
              <a:buSzPct val="100000"/>
              <a:buFont typeface="Arial"/>
              <a:buChar char="●"/>
            </a:pPr>
            <a:r>
              <a:rPr lang="en" u="sng">
                <a:solidFill>
                  <a:schemeClr val="hlink"/>
                </a:solidFill>
                <a:hlinkClick r:id="rId4"/>
              </a:rPr>
              <a:t>http://www.stroustrup.com/Programming</a:t>
            </a:r>
          </a:p>
          <a:p>
            <a:pPr indent="-419100" lvl="0" marL="457200" rtl="0">
              <a:spcBef>
                <a:spcPts val="0"/>
              </a:spcBef>
              <a:buClr>
                <a:schemeClr val="dk1"/>
              </a:buClr>
              <a:buSzPct val="100000"/>
              <a:buFont typeface="Arial"/>
              <a:buChar char="●"/>
            </a:pPr>
            <a:r>
              <a:rPr lang="en" u="sng">
                <a:solidFill>
                  <a:schemeClr val="hlink"/>
                </a:solidFill>
                <a:hlinkClick r:id="rId5"/>
              </a:rPr>
              <a:t>http://www.cplusplus.com/</a:t>
            </a:r>
          </a:p>
          <a:p>
            <a:pPr indent="-419100" lvl="0" marL="457200" rtl="0">
              <a:spcBef>
                <a:spcPts val="0"/>
              </a:spcBef>
              <a:buClr>
                <a:schemeClr val="dk1"/>
              </a:buClr>
              <a:buSzPct val="100000"/>
              <a:buFont typeface="Arial"/>
              <a:buChar char="●"/>
            </a:pPr>
            <a:r>
              <a:rPr lang="en" u="sng">
                <a:solidFill>
                  <a:schemeClr val="hlink"/>
                </a:solidFill>
                <a:hlinkClick r:id="rId6"/>
              </a:rPr>
              <a:t>http://nehe.gamedev.net/</a:t>
            </a:r>
          </a:p>
          <a:p>
            <a:pPr indent="-419100" lvl="0" marL="457200" rtl="0">
              <a:spcBef>
                <a:spcPts val="0"/>
              </a:spcBef>
              <a:buClr>
                <a:schemeClr val="dk1"/>
              </a:buClr>
              <a:buSzPct val="100000"/>
              <a:buFont typeface="Arial"/>
              <a:buChar char="●"/>
            </a:pPr>
            <a:r>
              <a:rPr lang="en" u="sng">
                <a:solidFill>
                  <a:schemeClr val="hlink"/>
                </a:solidFill>
                <a:hlinkClick r:id="rId7"/>
              </a:rPr>
              <a:t>https://www.unrealengine.com/</a:t>
            </a:r>
          </a:p>
          <a:p>
            <a:pPr indent="-419100" lvl="0" marL="457200" rtl="0">
              <a:spcBef>
                <a:spcPts val="0"/>
              </a:spcBef>
              <a:buClr>
                <a:schemeClr val="dk1"/>
              </a:buClr>
              <a:buSzPct val="100000"/>
              <a:buFont typeface="Arial"/>
              <a:buChar char="●"/>
            </a:pPr>
            <a:r>
              <a:rPr lang="en" u="sng">
                <a:solidFill>
                  <a:schemeClr val="hlink"/>
                </a:solidFill>
                <a:hlinkClick r:id="rId8"/>
              </a:rPr>
              <a:t>http://www.gamedev.net/</a:t>
            </a:r>
          </a:p>
          <a:p>
            <a:pPr indent="-419100" lvl="0" marL="457200" rtl="0">
              <a:spcBef>
                <a:spcPts val="0"/>
              </a:spcBef>
              <a:buClr>
                <a:schemeClr val="dk1"/>
              </a:buClr>
              <a:buSzPct val="100000"/>
              <a:buFont typeface="Arial"/>
              <a:buChar char="●"/>
            </a:pPr>
            <a:r>
              <a:rPr lang="en" u="sng">
                <a:solidFill>
                  <a:schemeClr val="hlink"/>
                </a:solidFill>
                <a:hlinkClick r:id="rId9"/>
              </a:rPr>
              <a:t>http://stackoverflow.com/</a:t>
            </a:r>
          </a:p>
          <a:p>
            <a:pPr indent="-419100" lvl="0" marL="457200" rtl="0">
              <a:spcBef>
                <a:spcPts val="0"/>
              </a:spcBef>
              <a:buClr>
                <a:schemeClr val="dk1"/>
              </a:buClr>
              <a:buSzPct val="100000"/>
              <a:buFont typeface="Arial"/>
              <a:buChar char="●"/>
            </a:pPr>
            <a:r>
              <a:rPr lang="en" u="sng">
                <a:solidFill>
                  <a:schemeClr val="hlink"/>
                </a:solidFill>
                <a:hlinkClick r:id="rId10"/>
              </a:rPr>
              <a:t>https://github.com/lefticus/cppbestpractices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Why C++?</a:t>
            </a:r>
          </a:p>
        </p:txBody>
      </p:sp>
      <p:sp>
        <p:nvSpPr>
          <p:cNvPr id="65" name="Shape 65"/>
          <p:cNvSpPr txBox="1"/>
          <p:nvPr>
            <p:ph idx="1" type="body"/>
          </p:nvPr>
        </p:nvSpPr>
        <p:spPr>
          <a:xfrm>
            <a:off x="457200" y="1200150"/>
            <a:ext cx="8355600" cy="3725699"/>
          </a:xfrm>
          <a:prstGeom prst="rect">
            <a:avLst/>
          </a:prstGeom>
        </p:spPr>
        <p:txBody>
          <a:bodyPr anchorCtr="0" anchor="t" bIns="91425" lIns="91425" rIns="91425" tIns="91425">
            <a:noAutofit/>
          </a:bodyPr>
          <a:lstStyle/>
          <a:p>
            <a:pPr lvl="0" rtl="0">
              <a:spcBef>
                <a:spcPts val="0"/>
              </a:spcBef>
              <a:buNone/>
            </a:pPr>
            <a:r>
              <a:rPr b="1" lang="en"/>
              <a:t>C++ is a high-level language</a:t>
            </a:r>
            <a:r>
              <a:rPr lang="en"/>
              <a:t> with strong ties to low level performance and optimizations</a:t>
            </a:r>
          </a:p>
          <a:p>
            <a:pPr rtl="0">
              <a:spcBef>
                <a:spcPts val="0"/>
              </a:spcBef>
              <a:buNone/>
            </a:pPr>
            <a:r>
              <a:rPr b="1" lang="en"/>
              <a:t>Portability</a:t>
            </a:r>
            <a:r>
              <a:rPr lang="en"/>
              <a:t>: C runs on pretty much any platform ever created, especially on mobile and consoles</a:t>
            </a:r>
          </a:p>
          <a:p>
            <a:pPr lvl="0" rtl="0">
              <a:spcBef>
                <a:spcPts val="0"/>
              </a:spcBef>
              <a:buNone/>
            </a:pPr>
            <a:r>
              <a:rPr b="1" lang="en"/>
              <a:t>Game Programming</a:t>
            </a:r>
            <a:r>
              <a:rPr lang="en"/>
              <a:t> is mostly about C++ or Scripting, mobile development is either using an engine or </a:t>
            </a:r>
            <a:r>
              <a:rPr b="1" lang="en"/>
              <a:t>doing low level performance C++</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Why not C++?</a:t>
            </a:r>
          </a:p>
        </p:txBody>
      </p:sp>
      <p:sp>
        <p:nvSpPr>
          <p:cNvPr id="71" name="Shape 71"/>
          <p:cNvSpPr txBox="1"/>
          <p:nvPr>
            <p:ph idx="1" type="body"/>
          </p:nvPr>
        </p:nvSpPr>
        <p:spPr>
          <a:xfrm>
            <a:off x="405700" y="1200150"/>
            <a:ext cx="8330700" cy="3725699"/>
          </a:xfrm>
          <a:prstGeom prst="rect">
            <a:avLst/>
          </a:prstGeom>
        </p:spPr>
        <p:txBody>
          <a:bodyPr anchorCtr="0" anchor="t" bIns="91425" lIns="91425" rIns="91425" tIns="91425">
            <a:noAutofit/>
          </a:bodyPr>
          <a:lstStyle/>
          <a:p>
            <a:pPr rtl="0">
              <a:spcBef>
                <a:spcPts val="0"/>
              </a:spcBef>
              <a:buNone/>
            </a:pPr>
            <a:r>
              <a:rPr b="1" lang="en"/>
              <a:t>C++ can be an ugly mess </a:t>
            </a:r>
            <a:r>
              <a:rPr lang="en"/>
              <a:t>compared to newer languages (Java, C#, Python, Lisp, F#, etc)</a:t>
            </a:r>
          </a:p>
          <a:p>
            <a:pPr rtl="0">
              <a:spcBef>
                <a:spcPts val="0"/>
              </a:spcBef>
              <a:buNone/>
            </a:pPr>
            <a:r>
              <a:rPr b="1" lang="en"/>
              <a:t>More coding is required </a:t>
            </a:r>
            <a:r>
              <a:rPr lang="en"/>
              <a:t>(which is good for customization), C#, Lua, F# are more concise</a:t>
            </a:r>
          </a:p>
          <a:p>
            <a:pPr rtl="0">
              <a:spcBef>
                <a:spcPts val="0"/>
              </a:spcBef>
              <a:buNone/>
            </a:pPr>
            <a:r>
              <a:rPr b="1" lang="en"/>
              <a:t>Memory leaks (dangling pointers) are hard to avoid </a:t>
            </a:r>
            <a:r>
              <a:rPr lang="en"/>
              <a:t>(takes years to become a pro)</a:t>
            </a:r>
          </a:p>
          <a:p>
            <a:pPr>
              <a:spcBef>
                <a:spcPts val="0"/>
              </a:spcBef>
              <a:buNone/>
            </a:pPr>
            <a:r>
              <a:rPr b="1" lang="en"/>
              <a:t>Many Standards</a:t>
            </a:r>
            <a:r>
              <a:rPr lang="en"/>
              <a:t> (C++11, C++14, Boost, Std..)</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When to use C++?</a:t>
            </a:r>
          </a:p>
        </p:txBody>
      </p:sp>
      <p:sp>
        <p:nvSpPr>
          <p:cNvPr id="77" name="Shape 7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Large legacy projects (many game engines)</a:t>
            </a:r>
          </a:p>
          <a:p>
            <a:pPr indent="-419100" lvl="0" marL="457200" rtl="0">
              <a:spcBef>
                <a:spcPts val="0"/>
              </a:spcBef>
              <a:buClr>
                <a:schemeClr val="dk1"/>
              </a:buClr>
              <a:buSzPct val="100000"/>
              <a:buFont typeface="Arial"/>
              <a:buChar char="●"/>
            </a:pPr>
            <a:r>
              <a:rPr lang="en"/>
              <a:t>System applications &amp; Drivers (low level)</a:t>
            </a:r>
          </a:p>
          <a:p>
            <a:pPr indent="-419100" lvl="0" marL="457200" rtl="0">
              <a:spcBef>
                <a:spcPts val="0"/>
              </a:spcBef>
              <a:buClr>
                <a:schemeClr val="dk1"/>
              </a:buClr>
              <a:buSzPct val="100000"/>
              <a:buFont typeface="Arial"/>
              <a:buChar char="●"/>
            </a:pPr>
            <a:r>
              <a:rPr lang="en"/>
              <a:t>Games &amp; Graphics Programming</a:t>
            </a:r>
          </a:p>
          <a:p>
            <a:pPr indent="-419100" lvl="0" marL="457200" rtl="0">
              <a:spcBef>
                <a:spcPts val="0"/>
              </a:spcBef>
              <a:buClr>
                <a:schemeClr val="dk1"/>
              </a:buClr>
              <a:buSzPct val="100000"/>
              <a:buFont typeface="Arial"/>
              <a:buChar char="●"/>
            </a:pPr>
            <a:r>
              <a:rPr lang="en"/>
              <a:t>Data Structures &amp; Fine Grained Flow Control</a:t>
            </a:r>
          </a:p>
          <a:p>
            <a:pPr indent="-419100" lvl="0" marL="457200">
              <a:spcBef>
                <a:spcPts val="0"/>
              </a:spcBef>
              <a:buClr>
                <a:schemeClr val="dk1"/>
              </a:buClr>
              <a:buSzPct val="100000"/>
              <a:buFont typeface="Arial"/>
              <a:buChar char="●"/>
            </a:pPr>
            <a:r>
              <a:rPr lang="en"/>
              <a:t>Performance (e.g. converting scripts to native code in an engine like Unreal)</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When not to use C++?</a:t>
            </a:r>
          </a:p>
        </p:txBody>
      </p:sp>
      <p:sp>
        <p:nvSpPr>
          <p:cNvPr id="83" name="Shape 8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If you are still a beginner (it will hurt)</a:t>
            </a:r>
          </a:p>
          <a:p>
            <a:pPr indent="-419100" lvl="0" marL="457200" rtl="0">
              <a:spcBef>
                <a:spcPts val="0"/>
              </a:spcBef>
              <a:buClr>
                <a:schemeClr val="dk1"/>
              </a:buClr>
              <a:buSzPct val="100000"/>
              <a:buFont typeface="Arial"/>
              <a:buChar char="●"/>
            </a:pPr>
            <a:r>
              <a:rPr lang="en"/>
              <a:t>Small programs &amp; Scripting</a:t>
            </a:r>
          </a:p>
          <a:p>
            <a:pPr indent="-419100" lvl="0" marL="457200" rtl="0">
              <a:spcBef>
                <a:spcPts val="0"/>
              </a:spcBef>
              <a:buClr>
                <a:schemeClr val="dk1"/>
              </a:buClr>
              <a:buSzPct val="100000"/>
              <a:buFont typeface="Arial"/>
              <a:buChar char="●"/>
            </a:pPr>
            <a:r>
              <a:rPr lang="en"/>
              <a:t>Fast Prototyping or Fast Compilation</a:t>
            </a:r>
          </a:p>
          <a:p>
            <a:pPr indent="-419100" lvl="0" marL="457200" rtl="0">
              <a:spcBef>
                <a:spcPts val="0"/>
              </a:spcBef>
              <a:buClr>
                <a:schemeClr val="dk1"/>
              </a:buClr>
              <a:buSzPct val="100000"/>
              <a:buFont typeface="Arial"/>
              <a:buChar char="●"/>
            </a:pPr>
            <a:r>
              <a:rPr lang="en"/>
              <a:t>Using an engine or existing code or tools that does not support native C++ (easily)</a:t>
            </a:r>
          </a:p>
          <a:p>
            <a:pPr indent="-381000" lvl="1" marL="914400" rtl="0">
              <a:spcBef>
                <a:spcPts val="0"/>
              </a:spcBef>
              <a:buClr>
                <a:schemeClr val="dk1"/>
              </a:buClr>
              <a:buSzPct val="80000"/>
              <a:buFont typeface="Courier New"/>
              <a:buChar char="o"/>
            </a:pPr>
            <a:r>
              <a:rPr lang="en"/>
              <a:t>e.g. Unity3D or XNA</a:t>
            </a:r>
          </a:p>
          <a:p>
            <a:pPr indent="-419100" lvl="0" marL="457200" rtl="0">
              <a:spcBef>
                <a:spcPts val="0"/>
              </a:spcBef>
              <a:buClr>
                <a:schemeClr val="dk1"/>
              </a:buClr>
              <a:buSzPct val="100000"/>
              <a:buFont typeface="Arial"/>
              <a:buChar char="●"/>
            </a:pPr>
            <a:r>
              <a:rPr lang="en"/>
              <a:t>Web (there are much better choices)</a:t>
            </a:r>
          </a:p>
          <a:p>
            <a:pPr indent="-419100" lvl="0" marL="457200">
              <a:spcBef>
                <a:spcPts val="0"/>
              </a:spcBef>
              <a:buClr>
                <a:schemeClr val="dk1"/>
              </a:buClr>
              <a:buSzPct val="100000"/>
              <a:buFont typeface="Arial"/>
              <a:buChar char="●"/>
            </a:pPr>
            <a:r>
              <a:rPr lang="en"/>
              <a:t>Repl, Reloading code (possible, but hard)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IDEs Galore</a:t>
            </a:r>
          </a:p>
        </p:txBody>
      </p:sp>
      <p:sp>
        <p:nvSpPr>
          <p:cNvPr id="89" name="Shape 89"/>
          <p:cNvSpPr txBox="1"/>
          <p:nvPr>
            <p:ph idx="1" type="body"/>
          </p:nvPr>
        </p:nvSpPr>
        <p:spPr>
          <a:xfrm>
            <a:off x="457200" y="1200150"/>
            <a:ext cx="8409899" cy="3725699"/>
          </a:xfrm>
          <a:prstGeom prst="rect">
            <a:avLst/>
          </a:prstGeom>
        </p:spPr>
        <p:txBody>
          <a:bodyPr anchorCtr="0" anchor="t" bIns="91425" lIns="91425" rIns="91425" tIns="91425">
            <a:noAutofit/>
          </a:bodyPr>
          <a:lstStyle/>
          <a:p>
            <a:pPr>
              <a:spcBef>
                <a:spcPts val="0"/>
              </a:spcBef>
              <a:buNone/>
            </a:pPr>
            <a:r>
              <a:rPr lang="en"/>
              <a:t>NetBeans, Visual Studio, Eclipse, Emacs, VI, gcc (command line), Code::Blocks, CLion, AppCode, C++Builder, CodeLite, Dev-C++, Geany, GNAT, KDevelop, LabWindows, MonoDevelop, OpenWatcom, Xcode, Qt Creator, Ultimate++ TheIDE, wxDev-C++, Rational Software Architect, Philasmicos, Oracle Solaris Studio, Pelles C, and many more ...</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