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44.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48" Type="http://schemas.openxmlformats.org/officeDocument/2006/relationships/slide" Target="slides/slide43.xml"/><Relationship Id="rId47" Type="http://schemas.openxmlformats.org/officeDocument/2006/relationships/slide" Target="slides/slide42.xml"/><Relationship Id="rId29" Type="http://schemas.openxmlformats.org/officeDocument/2006/relationships/slide" Target="slides/slide24.xml"/><Relationship Id="rId49" Type="http://schemas.openxmlformats.org/officeDocument/2006/relationships/slide" Target="slides/slide4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2.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hyperlink" Target="http://www.glfw.org/index.html" TargetMode="External"/><Relationship Id="rId1" Type="http://schemas.openxmlformats.org/officeDocument/2006/relationships/notesMaster" Target="../notesMasters/notesMaster1.xml"/><Relationship Id="rId3" Type="http://schemas.openxmlformats.org/officeDocument/2006/relationships/hyperlink" Target="https://github.com/pjreddie/NeHe-Tutorials-Using-GLFW"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hyperlink" Target="http://www.lurklurk.org/linkers/linkers.html" TargetMode="External"/><Relationship Id="rId1" Type="http://schemas.openxmlformats.org/officeDocument/2006/relationships/notesMaster" Target="../notesMasters/notesMaster1.xml"/><Relationship Id="rId4" Type="http://schemas.openxmlformats.org/officeDocument/2006/relationships/hyperlink" Target="http://en.wikipedia.org/wiki/Stack-based_memory_allocation" TargetMode="External"/><Relationship Id="rId3" Type="http://schemas.openxmlformats.org/officeDocument/2006/relationships/hyperlink" Target="http://en.wikipedia.org/wiki/.bss" TargetMode="External"/><Relationship Id="rId6" Type="http://schemas.openxmlformats.org/officeDocument/2006/relationships/hyperlink" Target="http://stackoverflow.com/questions/23209/c-linker-unresolved-external-symbols?rq=1" TargetMode="External"/><Relationship Id="rId5" Type="http://schemas.openxmlformats.org/officeDocument/2006/relationships/hyperlink" Target="http://en.wikipedia.org/wiki/Memory_management#HEA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hyperlink" Target="http://deltaengine.net/learn/codingstylecpp" TargetMode="Externa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hyperlink" Target="http://en.cppreference.com/w/cpp/language/lambda" TargetMode="Externa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hyperlink" Target="https://github.com/DavidEGrayson/ahrs-visualizer/blob/master/png_texture.cpp" TargetMode="Externa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hyperlink" Target="http://www.opengl-tutorial.org/beginners-tutorials/tutorial-5-a-textured-cube/" TargetMode="Externa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hyperlink" Target="http://www.gamespot.com/articles/10-studios-are-working-on-assassin-s-creed-unity-that-s-three-more-than-ac4/1100-6419664/" TargetMode="External"/><Relationship Id="rId1" Type="http://schemas.openxmlformats.org/officeDocument/2006/relationships/notesMaster" Target="../notesMasters/notesMaster1.xml"/><Relationship Id="rId3" Type="http://schemas.openxmlformats.org/officeDocument/2006/relationships/hyperlink" Target="http://www.futurelooks.com/resurgence-indie-gaming-scene/"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hyperlink" Target="http://www.glfw.org/docs/latest/input.html" TargetMode="Externa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hyperlink" Target="http://www.glfw.org/docs/3.0/group__time.html" TargetMode="Externa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hyperlink" Target="http://stackoverflow.com/questions/4713131/removing-item-from-vector-while-iterating" TargetMode="Externa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hyperlink" Target="http://stackoverflow.com/questions/4713131/removing-item-from-vector-while-iterating" TargetMode="Externa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hyperlink" Target="http://www.opengl-tutorial.org/" TargetMode="Externa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hyperlink" Target="http://en.wikipedia.org/wiki/Space_Invaders" TargetMode="Externa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hyperlink" Target="http://nehe.gamedev.net/tutorial/creating_an_opengl_window_(win32)/13001/" TargetMode="External"/><Relationship Id="rId1" Type="http://schemas.openxmlformats.org/officeDocument/2006/relationships/notesMaster" Target="../notesMasters/notesMaster1.xml"/><Relationship Id="rId4" Type="http://schemas.openxmlformats.org/officeDocument/2006/relationships/hyperlink" Target="http://nehe.gamedev.net/tutorial/adding_colour/13003/" TargetMode="External"/><Relationship Id="rId3" Type="http://schemas.openxmlformats.org/officeDocument/2006/relationships/hyperlink" Target="http://nehe.gamedev.net/tutorial/your_first_polygon/1300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http://www.glfw.org/index.html</a:t>
            </a:r>
          </a:p>
          <a:p>
            <a:pPr rtl="0">
              <a:spcBef>
                <a:spcPts val="0"/>
              </a:spcBef>
              <a:buNone/>
            </a:pPr>
            <a:r>
              <a:rPr lang="en" u="sng">
                <a:solidFill>
                  <a:schemeClr val="hlink"/>
                </a:solidFill>
                <a:hlinkClick r:id="rId3"/>
              </a:rPr>
              <a:t>https://github.com/pjreddie/NeHe-Tutorials-Using-GLFW</a:t>
            </a:r>
          </a:p>
          <a:p>
            <a:pPr>
              <a:spcBef>
                <a:spcPts val="0"/>
              </a:spcBef>
              <a:buNone/>
            </a:pPr>
            <a:r>
              <a:rPr lang="en"/>
              <a:t>Before we changed to our own native OpenGL implementation in our Delta Engine (mostly for faster startup) we used GLFW as our main testing framework, it worked very nice out of the box and provided us with better performance than OpenTK (which has also picked up speed recently). Btw: I am the OpenTK nuget maintainer.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much nicer than the native OpenGL code we looked at earlier, but after all very similar. GLFW is also a state machine on top of OpenGL, it is also very c like, see the pointer usage above and calling glfwInit and glfwTerminate instead of using objects.</a:t>
            </a:r>
          </a:p>
          <a:p>
            <a:pPr rtl="0">
              <a:spcBef>
                <a:spcPts val="0"/>
              </a:spcBef>
              <a:buNone/>
            </a:pPr>
            <a:r>
              <a:rPr lang="en"/>
              <a:t>GLFW is also easier to setup, let’s do it now in Visual Studio! Create a C++ Win32 project “SpaceInvaders” (but delete all code in SpaceInvaders.cpp </a:t>
            </a:r>
            <a:r>
              <a:rPr lang="en">
                <a:solidFill>
                  <a:schemeClr val="dk1"/>
                </a:solidFill>
              </a:rPr>
              <a:t>and replace it with the above</a:t>
            </a:r>
            <a:r>
              <a:rPr lang="en"/>
              <a:t>, remove all other files except stdafx, targetver.h).</a:t>
            </a:r>
          </a:p>
          <a:p>
            <a:pPr rtl="0">
              <a:spcBef>
                <a:spcPts val="0"/>
              </a:spcBef>
              <a:buNone/>
            </a:pPr>
            <a:r>
              <a:rPr lang="en"/>
              <a:t>Before using this code, download GLFW 3.1.1 (win 32bit binaries), extract it into your Cpp folder and setup the glfw include and lib-vc2013 directories (explained like yesterday).</a:t>
            </a:r>
          </a:p>
          <a:p>
            <a:pPr rtl="0">
              <a:spcBef>
                <a:spcPts val="0"/>
              </a:spcBef>
              <a:buNone/>
            </a:pPr>
            <a:r>
              <a:rPr lang="en"/>
              <a:t>Don’t forget to add the </a:t>
            </a:r>
            <a:r>
              <a:rPr b="1" lang="en"/>
              <a:t>glfw3dll.lib</a:t>
            </a:r>
            <a:r>
              <a:rPr lang="en"/>
              <a:t> to the linker input, also add </a:t>
            </a:r>
            <a:r>
              <a:rPr b="1" lang="en"/>
              <a:t>opengl32.lib</a:t>
            </a:r>
            <a:r>
              <a:rPr lang="en"/>
              <a:t>, which we will use later. Also copy the glfw3.dll to our output directory (can also be done as a post build step).</a:t>
            </a:r>
          </a:p>
          <a:p>
            <a:pPr lvl="0">
              <a:spcBef>
                <a:spcPts val="0"/>
              </a:spcBef>
              <a:buNone/>
            </a:pPr>
            <a:r>
              <a:rPr lang="en"/>
              <a:t>There is of course a ton of other things that can go wrong just with getting your first window project to work: http://stackoverflow.com/questions/4845410/error-lnk2019-unresolved-external-symbol-main-referenced-in-function-tmainc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try using main() like in the GLFW tutorial, why is the entry point not found?</a:t>
            </a:r>
          </a:p>
          <a:p>
            <a:pPr rtl="0">
              <a:spcBef>
                <a:spcPts val="0"/>
              </a:spcBef>
              <a:buNone/>
            </a:pPr>
            <a:r>
              <a:rPr lang="en" u="sng">
                <a:solidFill>
                  <a:schemeClr val="hlink"/>
                </a:solidFill>
                <a:hlinkClick r:id="rId2"/>
              </a:rPr>
              <a:t>http://www.lurklurk.org/linkers/linkers.html</a:t>
            </a:r>
          </a:p>
          <a:p>
            <a:pPr rtl="0">
              <a:spcBef>
                <a:spcPts val="0"/>
              </a:spcBef>
              <a:buNone/>
            </a:pPr>
            <a:r>
              <a:rPr lang="en" u="sng">
                <a:solidFill>
                  <a:schemeClr val="hlink"/>
                </a:solidFill>
                <a:hlinkClick r:id="rId3"/>
              </a:rPr>
              <a:t>http://en.wikipedia.org/wiki/.bss</a:t>
            </a:r>
          </a:p>
          <a:p>
            <a:pPr rtl="0">
              <a:spcBef>
                <a:spcPts val="0"/>
              </a:spcBef>
              <a:buNone/>
            </a:pPr>
            <a:r>
              <a:rPr lang="en" u="sng">
                <a:solidFill>
                  <a:schemeClr val="hlink"/>
                </a:solidFill>
                <a:hlinkClick r:id="rId4"/>
              </a:rPr>
              <a:t>http://en.wikipedia.org/wiki/Stack-based_memory_allocation</a:t>
            </a:r>
          </a:p>
          <a:p>
            <a:pPr rtl="0">
              <a:spcBef>
                <a:spcPts val="0"/>
              </a:spcBef>
              <a:buNone/>
            </a:pPr>
            <a:r>
              <a:rPr lang="en" u="sng">
                <a:solidFill>
                  <a:schemeClr val="hlink"/>
                </a:solidFill>
                <a:hlinkClick r:id="rId5"/>
              </a:rPr>
              <a:t>http://en.wikipedia.org/wiki/Memory_management#HEAP</a:t>
            </a:r>
          </a:p>
          <a:p>
            <a:pPr rtl="0">
              <a:spcBef>
                <a:spcPts val="0"/>
              </a:spcBef>
              <a:buNone/>
            </a:pPr>
            <a:r>
              <a:rPr lang="en"/>
              <a:t>Generally setting up a C++ project and using the corret static/dynamic debug/release threading/non threading libraries can be a pain in the ass:</a:t>
            </a:r>
          </a:p>
          <a:p>
            <a:pPr rtl="0">
              <a:spcBef>
                <a:spcPts val="0"/>
              </a:spcBef>
              <a:buNone/>
            </a:pPr>
            <a:r>
              <a:rPr lang="en" u="sng">
                <a:solidFill>
                  <a:schemeClr val="hlink"/>
                </a:solidFill>
                <a:hlinkClick r:id="rId6"/>
              </a:rPr>
              <a:t>http://stackoverflow.com/questions/23209/c-linker-unresolved-external-symbols?rq=1</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the same GLFW code as before, just nicely formatted in the new Game class.</a:t>
            </a:r>
          </a:p>
          <a:p>
            <a:pPr rtl="0">
              <a:spcBef>
                <a:spcPts val="0"/>
              </a:spcBef>
              <a:buNone/>
            </a:pPr>
            <a:r>
              <a:rPr lang="en"/>
              <a:t>Check with F4 (or ctrl+F5) if it still works as before. WinMain has to be changed to:</a:t>
            </a:r>
          </a:p>
          <a:p>
            <a:pPr lvl="0" rtl="0">
              <a:spcBef>
                <a:spcPts val="0"/>
              </a:spcBef>
              <a:buClr>
                <a:schemeClr val="dk1"/>
              </a:buClr>
              <a:buSzPct val="100000"/>
              <a:buFont typeface="Arial"/>
              <a:buNone/>
            </a:pPr>
            <a:r>
              <a:rPr lang="en"/>
              <a:t>using namespace SpaceInvaders;</a:t>
            </a:r>
          </a:p>
          <a:p>
            <a:pPr lvl="0" rtl="0">
              <a:spcBef>
                <a:spcPts val="0"/>
              </a:spcBef>
              <a:buClr>
                <a:schemeClr val="dk1"/>
              </a:buClr>
              <a:buSzPct val="100000"/>
              <a:buFont typeface="Arial"/>
              <a:buNone/>
            </a:pPr>
            <a:r>
              <a:rPr lang="en"/>
              <a:t>int _stdcall WinMain(struct HINSTANCE__ *hInstance, struct HINSTANCE__ *hPrevInstance,</a:t>
            </a:r>
          </a:p>
          <a:p>
            <a:pPr lvl="0" rtl="0">
              <a:spcBef>
                <a:spcPts val="0"/>
              </a:spcBef>
              <a:buClr>
                <a:schemeClr val="dk1"/>
              </a:buClr>
              <a:buSzPct val="100000"/>
              <a:buFont typeface="Arial"/>
              <a:buNone/>
            </a:pPr>
            <a:r>
              <a:rPr lang="en"/>
              <a:t>	char *lpszCmdLine, int nCmdShow)</a:t>
            </a:r>
          </a:p>
          <a:p>
            <a:pPr lvl="0" rtl="0">
              <a:spcBef>
                <a:spcPts val="0"/>
              </a:spcBef>
              <a:buClr>
                <a:schemeClr val="dk1"/>
              </a:buClr>
              <a:buSzPct val="100000"/>
              <a:buFont typeface="Arial"/>
              <a:buNone/>
            </a:pPr>
            <a:r>
              <a:rPr lang="en"/>
              <a:t>{</a:t>
            </a:r>
          </a:p>
          <a:p>
            <a:pPr lvl="0" rtl="0">
              <a:spcBef>
                <a:spcPts val="0"/>
              </a:spcBef>
              <a:buClr>
                <a:schemeClr val="dk1"/>
              </a:buClr>
              <a:buSzPct val="100000"/>
              <a:buFont typeface="Arial"/>
              <a:buNone/>
            </a:pPr>
            <a:r>
              <a:rPr lang="en"/>
              <a:t>	Game().Run();</a:t>
            </a:r>
          </a:p>
          <a:p>
            <a:pPr lvl="0" rtl="0">
              <a:spcBef>
                <a:spcPts val="0"/>
              </a:spcBef>
              <a:buClr>
                <a:schemeClr val="dk1"/>
              </a:buClr>
              <a:buSzPct val="100000"/>
              <a:buFont typeface="Arial"/>
              <a:buNone/>
            </a:pPr>
            <a:r>
              <a:rPr lang="en"/>
              <a:t>	return 0;</a:t>
            </a:r>
          </a:p>
          <a:p>
            <a:pPr lvl="0">
              <a:spcBef>
                <a:spcPts val="0"/>
              </a:spcBef>
              <a:buNone/>
            </a:pPr>
            <a:r>
              <a:rPr lang="en"/>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.ico and .rc files must be part of the Visual Studio project, all .png files must be put into the output folder (SpaceInvaders\Debug\)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More details at: </a:t>
            </a:r>
            <a:r>
              <a:rPr lang="en" u="sng">
                <a:solidFill>
                  <a:schemeClr val="hlink"/>
                </a:solidFill>
                <a:hlinkClick r:id="rId2"/>
              </a:rPr>
              <a:t>http://deltaengine.net/learn/codingstylecpp</a:t>
            </a:r>
          </a:p>
          <a:p>
            <a:pPr>
              <a:spcBef>
                <a:spcPts val="0"/>
              </a:spcBef>
              <a:buNone/>
            </a:pPr>
            <a:r>
              <a:rPr lang="en"/>
              <a:t>Visual Tests are also often called functional tests or manual tests.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Let’s create a new SpaceInvadersVisualTests Win32 console project because we want to execute those new tests manually in the main method. Add this main method to start testing:</a:t>
            </a:r>
          </a:p>
          <a:p>
            <a:pPr lvl="0" rtl="0">
              <a:spcBef>
                <a:spcPts val="0"/>
              </a:spcBef>
              <a:buNone/>
            </a:pPr>
            <a:r>
              <a:rPr lang="en"/>
              <a:t>int _stdcall WinMain(struct HINSTANCE__ *hInstance, struct HINSTANCE__ *hPrevInstance,</a:t>
            </a:r>
          </a:p>
          <a:p>
            <a:pPr lvl="0" rtl="0">
              <a:spcBef>
                <a:spcPts val="0"/>
              </a:spcBef>
              <a:buClr>
                <a:schemeClr val="dk1"/>
              </a:buClr>
              <a:buSzPct val="100000"/>
              <a:buFont typeface="Arial"/>
              <a:buNone/>
            </a:pPr>
            <a:r>
              <a:rPr lang="en"/>
              <a:t>	char *lpszCmdLine, int nCmdShow)</a:t>
            </a:r>
          </a:p>
          <a:p>
            <a:pPr lvl="0" rtl="0">
              <a:spcBef>
                <a:spcPts val="0"/>
              </a:spcBef>
              <a:buClr>
                <a:schemeClr val="dk1"/>
              </a:buClr>
              <a:buSzPct val="100000"/>
              <a:buFont typeface="Arial"/>
              <a:buNone/>
            </a:pPr>
            <a:r>
              <a:rPr lang="en"/>
              <a:t>{</a:t>
            </a:r>
          </a:p>
          <a:p>
            <a:pPr lvl="0" rtl="0">
              <a:spcBef>
                <a:spcPts val="0"/>
              </a:spcBef>
              <a:buNone/>
            </a:pPr>
            <a:r>
              <a:rPr lang="en"/>
              <a:t>	SpaceInvadersVisualTests::SpaceInvadersVisualTests().ShowEmptyWindow();</a:t>
            </a:r>
          </a:p>
          <a:p>
            <a:pPr indent="457200" lvl="0" rtl="0">
              <a:spcBef>
                <a:spcPts val="0"/>
              </a:spcBef>
              <a:buClr>
                <a:schemeClr val="dk1"/>
              </a:buClr>
              <a:buSzPct val="100000"/>
              <a:buFont typeface="Arial"/>
              <a:buNone/>
            </a:pPr>
            <a:r>
              <a:rPr lang="en"/>
              <a:t>return 0;</a:t>
            </a:r>
          </a:p>
          <a:p>
            <a:pPr lvl="0">
              <a:spcBef>
                <a:spcPts val="0"/>
              </a:spcBef>
              <a:buNone/>
            </a:pPr>
            <a:r>
              <a:rPr lang="en"/>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http://en.cppreference.com/w/cpp/language/lambda</a:t>
            </a:r>
          </a:p>
          <a:p>
            <a:pPr lvl="0" rtl="0">
              <a:lnSpc>
                <a:spcPct val="115000"/>
              </a:lnSpc>
              <a:spcBef>
                <a:spcPts val="0"/>
              </a:spcBef>
              <a:buNone/>
            </a:pPr>
            <a:r>
              <a:rPr lang="en"/>
              <a:t>Yeah, lambdas looks funny in C++, they and std::function are only available since C++11, before simple pointers had to be used like: </a:t>
            </a:r>
            <a:r>
              <a:rPr lang="en" sz="1000">
                <a:solidFill>
                  <a:srgbClr val="00008B"/>
                </a:solidFill>
                <a:latin typeface="Consolas"/>
                <a:ea typeface="Consolas"/>
                <a:cs typeface="Consolas"/>
                <a:sym typeface="Consolas"/>
              </a:rPr>
              <a:t>void</a:t>
            </a:r>
            <a:r>
              <a:rPr lang="en" sz="1000">
                <a:solidFill>
                  <a:schemeClr val="dk1"/>
                </a:solidFill>
                <a:latin typeface="Consolas"/>
                <a:ea typeface="Consolas"/>
                <a:cs typeface="Consolas"/>
                <a:sym typeface="Consolas"/>
              </a:rPr>
              <a:t> (*fptr)(</a:t>
            </a:r>
            <a:r>
              <a:rPr lang="en" sz="1000">
                <a:solidFill>
                  <a:srgbClr val="00008B"/>
                </a:solidFill>
                <a:latin typeface="Consolas"/>
                <a:ea typeface="Consolas"/>
                <a:cs typeface="Consolas"/>
                <a:sym typeface="Consolas"/>
              </a:rPr>
              <a:t>void</a:t>
            </a:r>
            <a:r>
              <a:rPr lang="en" sz="1000">
                <a:solidFill>
                  <a:schemeClr val="dk1"/>
                </a:solidFill>
                <a:latin typeface="Consolas"/>
                <a:ea typeface="Consolas"/>
                <a:cs typeface="Consolas"/>
                <a:sym typeface="Consolas"/>
              </a:rPr>
              <a:t>*, </a:t>
            </a:r>
            <a:r>
              <a:rPr lang="en" sz="1000">
                <a:solidFill>
                  <a:srgbClr val="2B91AF"/>
                </a:solidFill>
                <a:latin typeface="Consolas"/>
                <a:ea typeface="Consolas"/>
                <a:cs typeface="Consolas"/>
                <a:sym typeface="Consolas"/>
              </a:rPr>
              <a:t>int</a:t>
            </a:r>
            <a:r>
              <a:rPr lang="en" sz="1000">
                <a:solidFill>
                  <a:schemeClr val="dk1"/>
                </a:solidFill>
                <a:latin typeface="Consolas"/>
                <a:ea typeface="Consolas"/>
                <a:cs typeface="Consolas"/>
                <a:sym typeface="Consolas"/>
              </a:rPr>
              <a:t>, </a:t>
            </a:r>
            <a:r>
              <a:rPr lang="en" sz="1000">
                <a:solidFill>
                  <a:srgbClr val="2B91AF"/>
                </a:solidFill>
                <a:latin typeface="Consolas"/>
                <a:ea typeface="Consolas"/>
                <a:cs typeface="Consolas"/>
                <a:sym typeface="Consolas"/>
              </a:rPr>
              <a:t>int</a:t>
            </a:r>
            <a:r>
              <a:rPr lang="en" sz="1000">
                <a:solidFill>
                  <a:schemeClr val="dk1"/>
                </a:solidFill>
                <a:latin typeface="Consolas"/>
                <a:ea typeface="Consolas"/>
                <a:cs typeface="Consolas"/>
                <a:sym typeface="Consolas"/>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Repeating the test process for visual tests is even more important as for unit tests, especially since we have to manually confirm that they are working. Things might break if we do changes, but we can always go back and confirm things are still good.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Explain gl calls. This is called immediate mode and very outdated, glfw still supports it, but modern OpenGL is all about using shaders and vertex buffers, which we will NOT cover today, this is not a course about graphics programming after all.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Quick recap of Day 1, ask if there are any questions from what was discussed yesterday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Notice how we pass the texture automatically into the lambda. The UV and position are to match the default screenspace, the image is already flipped by the png loader.</a:t>
            </a:r>
          </a:p>
          <a:p>
            <a:pPr>
              <a:spcBef>
                <a:spcPts val="0"/>
              </a:spcBef>
              <a:buNone/>
            </a:pPr>
            <a:r>
              <a:rPr lang="en"/>
              <a:t>This will not compile, create an empty Texture class to make it compile and then we have to think about the missing texture functionality.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https://github.com/DavidEGrayson/ahrs-visualizer/blob/master/png_texture.cpp</a:t>
            </a:r>
          </a:p>
          <a:p>
            <a:pPr lvl="0" rtl="0">
              <a:spcBef>
                <a:spcPts val="0"/>
              </a:spcBef>
              <a:buClr>
                <a:schemeClr val="dk1"/>
              </a:buClr>
              <a:buSzPct val="100000"/>
              <a:buFont typeface="Arial"/>
              <a:buNone/>
            </a:pPr>
            <a:r>
              <a:rPr lang="en"/>
              <a:t>Also use linear filtering and fix the compiler warnings by using safer methods: </a:t>
            </a:r>
          </a:p>
          <a:p>
            <a:pPr lvl="0" rtl="0">
              <a:spcBef>
                <a:spcPts val="0"/>
              </a:spcBef>
              <a:buClr>
                <a:schemeClr val="dk1"/>
              </a:buClr>
              <a:buSzPct val="100000"/>
              <a:buFont typeface="Arial"/>
              <a:buNone/>
            </a:pPr>
            <a:r>
              <a:rPr lang="en"/>
              <a:t>	glTexParameterf(GL_TEXTURE_2D, GL_TEXTURE_MAG_FILTER, GL_LINEAR);</a:t>
            </a:r>
          </a:p>
          <a:p>
            <a:pPr lvl="0" rtl="0">
              <a:spcBef>
                <a:spcPts val="0"/>
              </a:spcBef>
              <a:buClr>
                <a:schemeClr val="dk1"/>
              </a:buClr>
              <a:buSzPct val="100000"/>
              <a:buFont typeface="Arial"/>
              <a:buNone/>
            </a:pPr>
            <a:r>
              <a:rPr lang="en"/>
              <a:t>	glTexParameterf(GL_TEXTURE_2D, GL_TEXTURE_MIN_FILTER, GL_LINEAR);</a:t>
            </a:r>
          </a:p>
          <a:p>
            <a:pPr rtl="0">
              <a:spcBef>
                <a:spcPts val="0"/>
              </a:spcBef>
              <a:buNone/>
            </a:pPr>
            <a:r>
              <a:t/>
            </a:r>
            <a:endParaRPr/>
          </a:p>
          <a:p>
            <a:pPr>
              <a:spcBef>
                <a:spcPts val="0"/>
              </a:spcBef>
              <a:buNone/>
            </a:pPr>
            <a:r>
              <a:rPr lang="en"/>
              <a:t>Going through all this </a:t>
            </a:r>
            <a:r>
              <a:rPr lang="en">
                <a:solidFill>
                  <a:schemeClr val="dk1"/>
                </a:solidFill>
              </a:rPr>
              <a:t>for the first time </a:t>
            </a:r>
            <a:r>
              <a:rPr lang="en"/>
              <a:t>is painful and confusing, but an important skill for any C++ programmer, libraries galore!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http://www.opengl-tutorial.org/beginners-tutorials/tutorial-5-a-textured-cube/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All the hard work pays off, a static background image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Notice how we pass the texture automatically into the lambda. The UV and position orders are because OpenGL has the origin at the lower left while the image is loaded from top to bottom.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Since we did not touch viewport matrices, it goes from -1 to +1, which is 2.0 and we multiply heights by 2, so 2, 1 is required to fill the whole screen with this code.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Obviously running the visual tests will not show anything on screen now until we actually implement Sprite.Draw.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Not the prettiest code, works because our screen space goes from -1 to +1, thus -width to +width is actually how big things are (-0.1 to +0.1 is 10% of the screen)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Hint: The game we are creating today also is from the 70ies :)</a:t>
            </a:r>
          </a:p>
          <a:p>
            <a:pPr rtl="0">
              <a:spcBef>
                <a:spcPts val="0"/>
              </a:spcBef>
              <a:buNone/>
            </a:pPr>
            <a:r>
              <a:rPr lang="en"/>
              <a:t>Everyone knows this already, we are just getting to the choices using C++</a:t>
            </a:r>
          </a:p>
          <a:p>
            <a:pPr rtl="0">
              <a:spcBef>
                <a:spcPts val="0"/>
              </a:spcBef>
              <a:buNone/>
            </a:pPr>
            <a:r>
              <a:rPr lang="en" u="sng">
                <a:solidFill>
                  <a:schemeClr val="hlink"/>
                </a:solidFill>
                <a:hlinkClick r:id="rId2"/>
              </a:rPr>
              <a:t>http://www.gamespot.com/articles/10-studios-are-working-on-assassin-s-creed-unity-that-s-three-more-than-ac4/1100-6419664/</a:t>
            </a:r>
          </a:p>
          <a:p>
            <a:pPr lvl="0" rtl="0">
              <a:spcBef>
                <a:spcPts val="0"/>
              </a:spcBef>
              <a:buNone/>
            </a:pPr>
            <a:r>
              <a:rPr lang="en" u="sng">
                <a:solidFill>
                  <a:schemeClr val="hlink"/>
                </a:solidFill>
                <a:hlinkClick r:id="rId3"/>
              </a:rPr>
              <a:t>http://www.futurelooks.com/resurgence-indie-gaming-scene/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Again, just write down some code, improve over time. We can start with 0.01 instead of GetTimeDelta and then discuss that problem next.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details see </a:t>
            </a:r>
            <a:r>
              <a:rPr lang="en" u="sng">
                <a:solidFill>
                  <a:schemeClr val="hlink"/>
                </a:solidFill>
                <a:hlinkClick r:id="rId2"/>
              </a:rPr>
              <a:t>http://www.glfw.org/docs/latest/input.html</a:t>
            </a:r>
          </a:p>
          <a:p>
            <a:pPr lvl="0" rtl="0">
              <a:spcBef>
                <a:spcPts val="0"/>
              </a:spcBef>
              <a:buNone/>
            </a:pPr>
            <a:r>
              <a:rPr lang="en"/>
              <a:t>Also press F12 on constants and types to find out more, e.g. GLFW_RELEASE is better than checking just GLFW_PRESS as we need to set these booleans to true for GLFW_REPEAT as well.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details see </a:t>
            </a:r>
            <a:r>
              <a:rPr lang="en" u="sng">
                <a:solidFill>
                  <a:schemeClr val="hlink"/>
                </a:solidFill>
                <a:hlinkClick r:id="rId2"/>
              </a:rPr>
              <a:t>http://www.glfw.org/docs/3.0/group__time.html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extend the Sprite constructor to have x and y values also (before width and height). This means we need to change the previous tests as well.</a:t>
            </a:r>
          </a:p>
          <a:p>
            <a:pPr>
              <a:spcBef>
                <a:spcPts val="0"/>
              </a:spcBef>
              <a:buNone/>
            </a:pPr>
            <a:r>
              <a:rPr lang="en"/>
              <a:t>Make the Draw x and y optional as we do not need them for the previous tests except for ControlShip and here as we want to move the enemies around.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Step by step of course, but this is hard to show here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Step by step of course, but this is hard to show here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Step by step of course, but this is hard to show here ..</a:t>
            </a:r>
          </a:p>
          <a:p>
            <a:pPr lvl="0" rtl="0">
              <a:spcBef>
                <a:spcPts val="0"/>
              </a:spcBef>
              <a:buNone/>
            </a:pPr>
            <a:r>
              <a:rPr lang="en"/>
              <a:t>Notice that we changed the enemies vector to use shared_ptr&lt;Sprite&gt; so we can simply modify them, using the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Step by step of course, but this is hard to show here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Step by step of course, but this is hard to show here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Step by step of course, but this is hard to show here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http://stackoverflow.com/questions/4713131/removing-item-from-vector-while-iterating</a:t>
            </a:r>
          </a:p>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Step by step of course, but this is hard to show here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8" name="Shape 3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bit boring without killing those enemies, let’s do something about that.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http://stackoverflow.com/questions/4713131/removing-item-from-vector-while-iterating</a:t>
            </a:r>
          </a:p>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a BIG topic and can eat up a lot of time, which we will probably not have as solving C++ problems for everyone will eat up a lot of time.</a:t>
            </a:r>
          </a:p>
          <a:p>
            <a:pPr>
              <a:spcBef>
                <a:spcPts val="0"/>
              </a:spcBef>
              <a:buNone/>
            </a:pPr>
            <a:r>
              <a:rPr lang="en"/>
              <a:t>Clarify a bit more about shared_ptr overuse, performance implications, using more const, cleaning up code, using the &amp; reference operator more often so we do not call copy constructors all the time we pass things along, etc.</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You will learn the most and the fastest if you have a topic (like graphics programming) that interests you, OpenGL is very closely tied to how C works, so if you know one well, you are likely also good at the other technology too.</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Also see C++ links from yesterday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Even if you have done graphics programming before, we will learn more C++ today and how to use a C library like OpenGL and still stay true to what we have learned yesterday about TDD, objects, inheritance and polymorphism.</a:t>
            </a:r>
          </a:p>
          <a:p>
            <a:pPr>
              <a:spcBef>
                <a:spcPts val="0"/>
              </a:spcBef>
              <a:buNone/>
            </a:pPr>
            <a:r>
              <a:rPr lang="en" u="sng">
                <a:solidFill>
                  <a:schemeClr val="hlink"/>
                </a:solidFill>
                <a:hlinkClick r:id="rId2"/>
              </a:rPr>
              <a:t>http://www.opengl-tutorial.org/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u="sng">
                <a:solidFill>
                  <a:schemeClr val="hlink"/>
                </a:solidFill>
                <a:hlinkClick r:id="rId2"/>
              </a:rPr>
              <a:t>http://en.wikipedia.org/wiki/Space_Invaders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what our game will look like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file:///C:/code/Abi/Learning/Cpp/NeHeLessons/Lesson3.cpp</a:t>
            </a:r>
          </a:p>
          <a:p>
            <a:pPr rtl="0">
              <a:spcBef>
                <a:spcPts val="0"/>
              </a:spcBef>
              <a:buNone/>
            </a:pPr>
            <a:r>
              <a:rPr lang="en" u="sng">
                <a:solidFill>
                  <a:schemeClr val="hlink"/>
                </a:solidFill>
                <a:hlinkClick r:id="rId2"/>
              </a:rPr>
              <a:t>http://nehe.gamedev.net/tutorial/creating_an_opengl_window_(win32)/13001/</a:t>
            </a:r>
          </a:p>
          <a:p>
            <a:pPr rtl="0">
              <a:spcBef>
                <a:spcPts val="0"/>
              </a:spcBef>
              <a:buNone/>
            </a:pPr>
            <a:r>
              <a:rPr lang="en" u="sng">
                <a:solidFill>
                  <a:schemeClr val="hlink"/>
                </a:solidFill>
                <a:hlinkClick r:id="rId3"/>
              </a:rPr>
              <a:t>http://nehe.gamedev.net/tutorial/your_first_polygon/13002/</a:t>
            </a:r>
          </a:p>
          <a:p>
            <a:pPr>
              <a:spcBef>
                <a:spcPts val="0"/>
              </a:spcBef>
              <a:buNone/>
            </a:pPr>
            <a:r>
              <a:rPr lang="en" u="sng">
                <a:solidFill>
                  <a:schemeClr val="hlink"/>
                </a:solidFill>
                <a:hlinkClick r:id="rId4"/>
              </a:rPr>
              <a:t>http://nehe.gamedev.net/tutorial/adding_colour/13003/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Space Invaders actually does not have much game logic, but going through this process is usef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04.png"/><Relationship Id="rId6" Type="http://schemas.openxmlformats.org/officeDocument/2006/relationships/image" Target="../media/image06.png"/><Relationship Id="rId5" Type="http://schemas.openxmlformats.org/officeDocument/2006/relationships/image" Target="../media/image08.png"/><Relationship Id="rId7" Type="http://schemas.openxmlformats.org/officeDocument/2006/relationships/image" Target="../media/image0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zlib.net/" TargetMode="External"/><Relationship Id="rId3" Type="http://schemas.openxmlformats.org/officeDocument/2006/relationships/hyperlink" Target="http://sourceforge.net/projects/libpng/files/" TargetMode="External"/><Relationship Id="rId5" Type="http://schemas.openxmlformats.org/officeDocument/2006/relationships/hyperlink" Target="https://github.com/DavidEGrayson/ahrs-visualizer/blob/master/png_texture.cp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www.glfw.org/docs/latest/group__keys.html#gae12a010d33c309a67ab9460c51eb2462" TargetMode="External"/><Relationship Id="rId3" Type="http://schemas.openxmlformats.org/officeDocument/2006/relationships/hyperlink" Target="http://www.glfw.org/docs/latest/group__keys.html#gae12a010d33c309a67ab9460c51eb246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3" Type="http://schemas.openxmlformats.org/officeDocument/2006/relationships/hyperlink" Target="https://www.youtube.com/watch?v=Fy0aCDmgnxg&amp;feature=youtu.be"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 Id="rId3" Type="http://schemas.openxmlformats.org/officeDocument/2006/relationships/hyperlink" Target="https://github.com/BenjaminNitschke/CppCourse/Day2"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 Id="rId3" Type="http://schemas.openxmlformats.org/officeDocument/2006/relationships/hyperlink" Target="http://openglbook.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 Id="rId10" Type="http://schemas.openxmlformats.org/officeDocument/2006/relationships/hyperlink" Target="https://www.chromeexperiments.com/webgl" TargetMode="External"/><Relationship Id="rId4" Type="http://schemas.openxmlformats.org/officeDocument/2006/relationships/hyperlink" Target="https://www.opengl.org/" TargetMode="External"/><Relationship Id="rId3" Type="http://schemas.openxmlformats.org/officeDocument/2006/relationships/hyperlink" Target="http://www.glfw.org/" TargetMode="External"/><Relationship Id="rId9" Type="http://schemas.openxmlformats.org/officeDocument/2006/relationships/hyperlink" Target="https://www.opengl.org/sdk/docs/" TargetMode="External"/><Relationship Id="rId6" Type="http://schemas.openxmlformats.org/officeDocument/2006/relationships/hyperlink" Target="http://nehe.gamedev.net/" TargetMode="External"/><Relationship Id="rId5" Type="http://schemas.openxmlformats.org/officeDocument/2006/relationships/hyperlink" Target="http://glew.sourceforge.net/" TargetMode="External"/><Relationship Id="rId8" Type="http://schemas.openxmlformats.org/officeDocument/2006/relationships/hyperlink" Target="https://www.opengl.org/sdk/docs/tutorials/" TargetMode="External"/><Relationship Id="rId7" Type="http://schemas.openxmlformats.org/officeDocument/2006/relationships/hyperlink" Target="http://www.opengl-tutorial.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C++ Course</a:t>
            </a:r>
          </a:p>
        </p:txBody>
      </p:sp>
      <p:sp>
        <p:nvSpPr>
          <p:cNvPr id="41" name="Shape 41"/>
          <p:cNvSpPr txBox="1"/>
          <p:nvPr>
            <p:ph idx="1" type="subTitle"/>
          </p:nvPr>
        </p:nvSpPr>
        <p:spPr>
          <a:xfrm>
            <a:off x="685800" y="3627025"/>
            <a:ext cx="7608299" cy="774300"/>
          </a:xfrm>
          <a:prstGeom prst="rect">
            <a:avLst/>
          </a:prstGeom>
        </p:spPr>
        <p:txBody>
          <a:bodyPr anchorCtr="0" anchor="t" bIns="91425" lIns="91425" rIns="91425" tIns="91425">
            <a:noAutofit/>
          </a:bodyPr>
          <a:lstStyle/>
          <a:p>
            <a:pPr rtl="0">
              <a:spcBef>
                <a:spcPts val="0"/>
              </a:spcBef>
              <a:buNone/>
            </a:pPr>
            <a:r>
              <a:rPr lang="en"/>
              <a:t>Games Academy Berlin 2015-05-20 - Day 2</a:t>
            </a:r>
          </a:p>
          <a:p>
            <a:pPr rtl="0">
              <a:spcBef>
                <a:spcPts val="0"/>
              </a:spcBef>
              <a:buNone/>
            </a:pPr>
            <a:r>
              <a:t/>
            </a:r>
            <a:endParaRPr sz="1800"/>
          </a:p>
          <a:p>
            <a:pPr algn="r">
              <a:spcBef>
                <a:spcPts val="0"/>
              </a:spcBef>
              <a:buNone/>
            </a:pPr>
            <a:r>
              <a:rPr lang="en" sz="1800"/>
              <a:t>Benjamin Nitschke - Delta Engine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 what is this GLFW</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GLFW is an Open Source, multi-platform library for creating windows with OpenGL contexts and receiving input and events. It is easy to integrate into existing applications and does not lay claim to the main loop.</a:t>
            </a:r>
          </a:p>
          <a:p>
            <a:pPr lvl="0" rtl="0">
              <a:spcBef>
                <a:spcPts val="0"/>
              </a:spcBef>
              <a:buClr>
                <a:schemeClr val="dk1"/>
              </a:buClr>
              <a:buFont typeface="Arial"/>
              <a:buNone/>
            </a:pPr>
            <a:r>
              <a:t/>
            </a:r>
            <a:endParaRPr sz="2400"/>
          </a:p>
          <a:p>
            <a:pPr lvl="0">
              <a:spcBef>
                <a:spcPts val="0"/>
              </a:spcBef>
              <a:buNone/>
            </a:pPr>
            <a:r>
              <a:rPr lang="en" sz="2400"/>
              <a:t>GLFW is written in C and has native support for Windows, OS X and many Unix-like systems using the X Window System, such as Linux and FreeBSD.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GLFW Skeleton</a:t>
            </a:r>
          </a:p>
        </p:txBody>
      </p:sp>
      <p:sp>
        <p:nvSpPr>
          <p:cNvPr id="103" name="Shape 103"/>
          <p:cNvSpPr txBox="1"/>
          <p:nvPr>
            <p:ph idx="1" type="body"/>
          </p:nvPr>
        </p:nvSpPr>
        <p:spPr>
          <a:xfrm>
            <a:off x="457200" y="1513850"/>
            <a:ext cx="8229600" cy="3559200"/>
          </a:xfrm>
          <a:prstGeom prst="rect">
            <a:avLst/>
          </a:prstGeom>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100000"/>
              <a:buFont typeface="Arial"/>
              <a:buNone/>
            </a:pPr>
            <a:r>
              <a:rPr lang="en" sz="1100">
                <a:solidFill>
                  <a:srgbClr val="007899"/>
                </a:solidFill>
                <a:latin typeface="Verdana"/>
                <a:ea typeface="Verdana"/>
                <a:cs typeface="Verdana"/>
                <a:sym typeface="Verdana"/>
              </a:rPr>
              <a:t>#include &lt;GLFW/glfw3.h&gt;</a:t>
            </a:r>
            <a:br>
              <a:rPr lang="en" sz="1100">
                <a:solidFill>
                  <a:srgbClr val="4D4D4D"/>
                </a:solidFill>
                <a:latin typeface="Verdana"/>
                <a:ea typeface="Verdana"/>
                <a:cs typeface="Verdana"/>
                <a:sym typeface="Verdana"/>
              </a:rPr>
            </a:br>
            <a:r>
              <a:rPr lang="en" sz="1100">
                <a:solidFill>
                  <a:srgbClr val="404040"/>
                </a:solidFill>
                <a:latin typeface="Verdana"/>
                <a:ea typeface="Verdana"/>
                <a:cs typeface="Verdana"/>
                <a:sym typeface="Verdana"/>
              </a:rPr>
              <a:t>int _stdcall WinMain(struct HINSTANCE__ *hInstance, struct HINSTANCE__ *hPrevInstance,</a:t>
            </a:r>
          </a:p>
          <a:p>
            <a:pPr lvl="0" rtl="0">
              <a:spcBef>
                <a:spcPts val="0"/>
              </a:spcBef>
              <a:buNone/>
            </a:pPr>
            <a:r>
              <a:rPr lang="en" sz="1100">
                <a:solidFill>
                  <a:srgbClr val="404040"/>
                </a:solidFill>
                <a:latin typeface="Verdana"/>
                <a:ea typeface="Verdana"/>
                <a:cs typeface="Verdana"/>
                <a:sym typeface="Verdana"/>
              </a:rPr>
              <a:t>	char *lpszCmdLine, int nCmdShow)</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	glfwInit();</a:t>
            </a:r>
          </a:p>
          <a:p>
            <a:pPr indent="457200" lvl="0" rtl="0">
              <a:spcBef>
                <a:spcPts val="0"/>
              </a:spcBef>
              <a:buNone/>
            </a:pPr>
            <a:r>
              <a:rPr lang="en" sz="1100">
                <a:solidFill>
                  <a:srgbClr val="4D4D4D"/>
                </a:solidFill>
                <a:latin typeface="Verdana"/>
                <a:ea typeface="Verdana"/>
                <a:cs typeface="Verdana"/>
                <a:sym typeface="Verdana"/>
              </a:rPr>
              <a:t>GLFWwindow</a:t>
            </a:r>
            <a:r>
              <a:rPr b="1" lang="en" sz="1100">
                <a:solidFill>
                  <a:srgbClr val="990061"/>
                </a:solidFill>
                <a:latin typeface="Verdana"/>
                <a:ea typeface="Verdana"/>
                <a:cs typeface="Verdana"/>
                <a:sym typeface="Verdana"/>
              </a:rPr>
              <a:t>*</a:t>
            </a:r>
            <a:r>
              <a:rPr lang="en" sz="1100">
                <a:solidFill>
                  <a:srgbClr val="4D4D4D"/>
                </a:solidFill>
                <a:latin typeface="Verdana"/>
                <a:ea typeface="Verdana"/>
                <a:cs typeface="Verdana"/>
                <a:sym typeface="Verdana"/>
              </a:rPr>
              <a:t> window </a:t>
            </a:r>
            <a:r>
              <a:rPr b="1" lang="en" sz="1100">
                <a:solidFill>
                  <a:srgbClr val="990061"/>
                </a:solidFill>
                <a:latin typeface="Verdana"/>
                <a:ea typeface="Verdana"/>
                <a:cs typeface="Verdana"/>
                <a:sym typeface="Verdana"/>
              </a:rPr>
              <a:t>=</a:t>
            </a:r>
            <a:r>
              <a:rPr lang="en" sz="1100">
                <a:solidFill>
                  <a:srgbClr val="4D4D4D"/>
                </a:solidFill>
                <a:latin typeface="Verdana"/>
                <a:ea typeface="Verdana"/>
                <a:cs typeface="Verdana"/>
                <a:sym typeface="Verdana"/>
              </a:rPr>
              <a:t> glfwCreateWindow(</a:t>
            </a:r>
            <a:r>
              <a:rPr lang="en" sz="1100">
                <a:solidFill>
                  <a:srgbClr val="990061"/>
                </a:solidFill>
                <a:latin typeface="Verdana"/>
                <a:ea typeface="Verdana"/>
                <a:cs typeface="Verdana"/>
                <a:sym typeface="Verdana"/>
              </a:rPr>
              <a:t>1280</a:t>
            </a:r>
            <a:r>
              <a:rPr lang="en" sz="1100">
                <a:solidFill>
                  <a:srgbClr val="4D4D4D"/>
                </a:solidFill>
                <a:latin typeface="Verdana"/>
                <a:ea typeface="Verdana"/>
                <a:cs typeface="Verdana"/>
                <a:sym typeface="Verdana"/>
              </a:rPr>
              <a:t>, </a:t>
            </a:r>
            <a:r>
              <a:rPr lang="en" sz="1100">
                <a:solidFill>
                  <a:srgbClr val="990061"/>
                </a:solidFill>
                <a:latin typeface="Verdana"/>
                <a:ea typeface="Verdana"/>
                <a:cs typeface="Verdana"/>
                <a:sym typeface="Verdana"/>
              </a:rPr>
              <a:t>720</a:t>
            </a:r>
            <a:r>
              <a:rPr lang="en" sz="1100">
                <a:solidFill>
                  <a:srgbClr val="4D4D4D"/>
                </a:solidFill>
                <a:latin typeface="Verdana"/>
                <a:ea typeface="Verdana"/>
                <a:cs typeface="Verdana"/>
                <a:sym typeface="Verdana"/>
              </a:rPr>
              <a:t>, </a:t>
            </a:r>
            <a:r>
              <a:rPr lang="en" sz="1100">
                <a:solidFill>
                  <a:srgbClr val="360099"/>
                </a:solidFill>
                <a:latin typeface="Verdana"/>
                <a:ea typeface="Verdana"/>
                <a:cs typeface="Verdana"/>
                <a:sym typeface="Verdana"/>
              </a:rPr>
              <a:t>"Space Invaders"</a:t>
            </a:r>
            <a:r>
              <a:rPr lang="en" sz="1100">
                <a:solidFill>
                  <a:srgbClr val="4D4D4D"/>
                </a:solidFill>
                <a:latin typeface="Verdana"/>
                <a:ea typeface="Verdana"/>
                <a:cs typeface="Verdana"/>
                <a:sym typeface="Verdana"/>
              </a:rPr>
              <a:t>, NULL, NULL);</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	</a:t>
            </a:r>
            <a:r>
              <a:rPr b="1" lang="en" sz="1100">
                <a:solidFill>
                  <a:srgbClr val="404040"/>
                </a:solidFill>
                <a:latin typeface="Verdana"/>
                <a:ea typeface="Verdana"/>
                <a:cs typeface="Verdana"/>
                <a:sym typeface="Verdana"/>
              </a:rPr>
              <a:t>if</a:t>
            </a:r>
            <a:r>
              <a:rPr lang="en" sz="1100">
                <a:solidFill>
                  <a:srgbClr val="4D4D4D"/>
                </a:solidFill>
                <a:latin typeface="Verdana"/>
                <a:ea typeface="Verdana"/>
                <a:cs typeface="Verdana"/>
                <a:sym typeface="Verdana"/>
              </a:rPr>
              <a:t> (</a:t>
            </a:r>
            <a:r>
              <a:rPr b="1" lang="en" sz="1100">
                <a:solidFill>
                  <a:srgbClr val="990061"/>
                </a:solidFill>
                <a:latin typeface="Verdana"/>
                <a:ea typeface="Verdana"/>
                <a:cs typeface="Verdana"/>
                <a:sym typeface="Verdana"/>
              </a:rPr>
              <a:t>!</a:t>
            </a:r>
            <a:r>
              <a:rPr lang="en" sz="1100">
                <a:solidFill>
                  <a:srgbClr val="4D4D4D"/>
                </a:solidFill>
                <a:latin typeface="Verdana"/>
                <a:ea typeface="Verdana"/>
                <a:cs typeface="Verdana"/>
                <a:sym typeface="Verdana"/>
              </a:rPr>
              <a:t>window)</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	{</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		glfwTerminate();</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		</a:t>
            </a:r>
            <a:r>
              <a:rPr b="1" lang="en" sz="1100">
                <a:solidFill>
                  <a:srgbClr val="404040"/>
                </a:solidFill>
                <a:latin typeface="Verdana"/>
                <a:ea typeface="Verdana"/>
                <a:cs typeface="Verdana"/>
                <a:sym typeface="Verdana"/>
              </a:rPr>
              <a:t>return</a:t>
            </a:r>
            <a:r>
              <a:rPr lang="en" sz="1100">
                <a:solidFill>
                  <a:srgbClr val="4D4D4D"/>
                </a:solidFill>
                <a:latin typeface="Verdana"/>
                <a:ea typeface="Verdana"/>
                <a:cs typeface="Verdana"/>
                <a:sym typeface="Verdana"/>
              </a:rPr>
              <a:t> </a:t>
            </a:r>
            <a:r>
              <a:rPr b="1" lang="en" sz="1100">
                <a:solidFill>
                  <a:srgbClr val="990061"/>
                </a:solidFill>
                <a:latin typeface="Verdana"/>
                <a:ea typeface="Verdana"/>
                <a:cs typeface="Verdana"/>
                <a:sym typeface="Verdana"/>
              </a:rPr>
              <a:t>-</a:t>
            </a:r>
            <a:r>
              <a:rPr lang="en" sz="1100">
                <a:solidFill>
                  <a:srgbClr val="990061"/>
                </a:solidFill>
                <a:latin typeface="Verdana"/>
                <a:ea typeface="Verdana"/>
                <a:cs typeface="Verdana"/>
                <a:sym typeface="Verdana"/>
              </a:rPr>
              <a:t>1</a:t>
            </a:r>
            <a:r>
              <a:rPr lang="en" sz="1100">
                <a:solidFill>
                  <a:srgbClr val="4D4D4D"/>
                </a:solidFill>
                <a:latin typeface="Verdana"/>
                <a:ea typeface="Verdana"/>
                <a:cs typeface="Verdana"/>
                <a:sym typeface="Verdana"/>
              </a:rPr>
              <a:t>;</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	}</a:t>
            </a:r>
          </a:p>
          <a:p>
            <a:pPr indent="457200" lvl="0" rtl="0">
              <a:spcBef>
                <a:spcPts val="0"/>
              </a:spcBef>
              <a:buNone/>
            </a:pPr>
            <a:r>
              <a:rPr lang="en" sz="1100">
                <a:solidFill>
                  <a:srgbClr val="4D4D4D"/>
                </a:solidFill>
                <a:latin typeface="Verdana"/>
                <a:ea typeface="Verdana"/>
                <a:cs typeface="Verdana"/>
                <a:sym typeface="Verdana"/>
              </a:rPr>
              <a:t>glfwMakeContextCurrent(window);</a:t>
            </a:r>
          </a:p>
          <a:p>
            <a:pPr indent="457200" lvl="0" rtl="0">
              <a:spcBef>
                <a:spcPts val="0"/>
              </a:spcBef>
              <a:buNone/>
            </a:pPr>
            <a:r>
              <a:rPr b="1" lang="en" sz="1100">
                <a:solidFill>
                  <a:srgbClr val="404040"/>
                </a:solidFill>
                <a:latin typeface="Verdana"/>
                <a:ea typeface="Verdana"/>
                <a:cs typeface="Verdana"/>
                <a:sym typeface="Verdana"/>
              </a:rPr>
              <a:t>while</a:t>
            </a:r>
            <a:r>
              <a:rPr lang="en" sz="1100">
                <a:solidFill>
                  <a:srgbClr val="4D4D4D"/>
                </a:solidFill>
                <a:latin typeface="Verdana"/>
                <a:ea typeface="Verdana"/>
                <a:cs typeface="Verdana"/>
                <a:sym typeface="Verdana"/>
              </a:rPr>
              <a:t> (</a:t>
            </a:r>
            <a:r>
              <a:rPr b="1" lang="en" sz="1100">
                <a:solidFill>
                  <a:srgbClr val="990061"/>
                </a:solidFill>
                <a:latin typeface="Verdana"/>
                <a:ea typeface="Verdana"/>
                <a:cs typeface="Verdana"/>
                <a:sym typeface="Verdana"/>
              </a:rPr>
              <a:t>!</a:t>
            </a:r>
            <a:r>
              <a:rPr lang="en" sz="1100">
                <a:solidFill>
                  <a:srgbClr val="4D4D4D"/>
                </a:solidFill>
                <a:latin typeface="Verdana"/>
                <a:ea typeface="Verdana"/>
                <a:cs typeface="Verdana"/>
                <a:sym typeface="Verdana"/>
              </a:rPr>
              <a:t>glfwWindowShouldClose(window))</a:t>
            </a:r>
          </a:p>
          <a:p>
            <a:pPr indent="457200" lvl="0" rtl="0">
              <a:spcBef>
                <a:spcPts val="0"/>
              </a:spcBef>
              <a:buNone/>
            </a:pPr>
            <a:r>
              <a:rPr lang="en" sz="1100">
                <a:solidFill>
                  <a:srgbClr val="4D4D4D"/>
                </a:solidFill>
                <a:latin typeface="Verdana"/>
                <a:ea typeface="Verdana"/>
                <a:cs typeface="Verdana"/>
                <a:sym typeface="Verdana"/>
              </a:rPr>
              <a:t>{</a:t>
            </a:r>
          </a:p>
          <a:p>
            <a:pPr indent="457200" lvl="0" marL="457200" rtl="0">
              <a:spcBef>
                <a:spcPts val="0"/>
              </a:spcBef>
              <a:buNone/>
            </a:pPr>
            <a:r>
              <a:rPr lang="en" sz="1100">
                <a:solidFill>
                  <a:srgbClr val="4D4D4D"/>
                </a:solidFill>
                <a:latin typeface="Verdana"/>
                <a:ea typeface="Verdana"/>
                <a:cs typeface="Verdana"/>
                <a:sym typeface="Verdana"/>
              </a:rPr>
              <a:t>glfwSwapBuffers(window);</a:t>
            </a:r>
          </a:p>
          <a:p>
            <a:pPr indent="457200" lvl="0" marL="457200" rtl="0">
              <a:spcBef>
                <a:spcPts val="0"/>
              </a:spcBef>
              <a:buNone/>
            </a:pPr>
            <a:r>
              <a:rPr lang="en" sz="1100">
                <a:solidFill>
                  <a:srgbClr val="4D4D4D"/>
                </a:solidFill>
                <a:latin typeface="Verdana"/>
                <a:ea typeface="Verdana"/>
                <a:cs typeface="Verdana"/>
                <a:sym typeface="Verdana"/>
              </a:rPr>
              <a:t>glfwPollEvents();</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a:t>
            </a:r>
            <a:br>
              <a:rPr lang="en" sz="1100">
                <a:solidFill>
                  <a:srgbClr val="4D4D4D"/>
                </a:solidFill>
                <a:latin typeface="Verdana"/>
                <a:ea typeface="Verdana"/>
                <a:cs typeface="Verdana"/>
                <a:sym typeface="Verdana"/>
              </a:rPr>
            </a:br>
            <a:r>
              <a:rPr lang="en" sz="1100">
                <a:solidFill>
                  <a:srgbClr val="4D4D4D"/>
                </a:solidFill>
                <a:latin typeface="Verdana"/>
                <a:ea typeface="Verdana"/>
                <a:cs typeface="Verdana"/>
                <a:sym typeface="Verdana"/>
              </a:rPr>
              <a:t>glfwTerminate();</a:t>
            </a:r>
            <a:br>
              <a:rPr lang="en" sz="1100">
                <a:solidFill>
                  <a:srgbClr val="4D4D4D"/>
                </a:solidFill>
                <a:latin typeface="Verdana"/>
                <a:ea typeface="Verdana"/>
                <a:cs typeface="Verdana"/>
                <a:sym typeface="Verdana"/>
              </a:rPr>
            </a:br>
            <a:r>
              <a:rPr b="1" lang="en" sz="1100">
                <a:solidFill>
                  <a:srgbClr val="404040"/>
                </a:solidFill>
                <a:latin typeface="Verdana"/>
                <a:ea typeface="Verdana"/>
                <a:cs typeface="Verdana"/>
                <a:sym typeface="Verdana"/>
              </a:rPr>
              <a:t>return</a:t>
            </a:r>
            <a:r>
              <a:rPr lang="en" sz="1100">
                <a:solidFill>
                  <a:srgbClr val="4D4D4D"/>
                </a:solidFill>
                <a:latin typeface="Verdana"/>
                <a:ea typeface="Verdana"/>
                <a:cs typeface="Verdana"/>
                <a:sym typeface="Verdana"/>
              </a:rPr>
              <a:t> </a:t>
            </a:r>
            <a:r>
              <a:rPr lang="en" sz="1100">
                <a:solidFill>
                  <a:srgbClr val="990061"/>
                </a:solidFill>
                <a:latin typeface="Verdana"/>
                <a:ea typeface="Verdana"/>
                <a:cs typeface="Verdana"/>
                <a:sym typeface="Verdana"/>
              </a:rPr>
              <a:t>0</a:t>
            </a:r>
            <a:r>
              <a:rPr lang="en" sz="1100">
                <a:solidFill>
                  <a:srgbClr val="4D4D4D"/>
                </a:solidFill>
                <a:latin typeface="Verdana"/>
                <a:ea typeface="Verdana"/>
                <a:cs typeface="Verdana"/>
                <a:sym typeface="Verdana"/>
              </a:rPr>
              <a:t>;</a:t>
            </a:r>
          </a:p>
          <a:p>
            <a:pPr indent="0" lvl="0" marL="0" rtl="0">
              <a:spcBef>
                <a:spcPts val="0"/>
              </a:spcBef>
              <a:buNone/>
            </a:pPr>
            <a:r>
              <a:rPr lang="en" sz="1100">
                <a:solidFill>
                  <a:srgbClr val="4D4D4D"/>
                </a:solidFill>
                <a:latin typeface="Verdana"/>
                <a:ea typeface="Verdana"/>
                <a:cs typeface="Verdana"/>
                <a:sym typeface="Verdana"/>
              </a:rPr>
              <a:t>}</a:t>
            </a:r>
          </a:p>
        </p:txBody>
      </p:sp>
      <p:sp>
        <p:nvSpPr>
          <p:cNvPr id="104" name="Shape 104"/>
          <p:cNvSpPr txBox="1"/>
          <p:nvPr/>
        </p:nvSpPr>
        <p:spPr>
          <a:xfrm>
            <a:off x="457200" y="1138762"/>
            <a:ext cx="9020999" cy="408000"/>
          </a:xfrm>
          <a:prstGeom prst="rect">
            <a:avLst/>
          </a:prstGeom>
          <a:noFill/>
          <a:ln>
            <a:noFill/>
          </a:ln>
        </p:spPr>
        <p:txBody>
          <a:bodyPr anchorCtr="0" anchor="t" bIns="91425" lIns="91425" rIns="91425" tIns="91425">
            <a:noAutofit/>
          </a:bodyPr>
          <a:lstStyle/>
          <a:p>
            <a:pPr>
              <a:spcBef>
                <a:spcPts val="0"/>
              </a:spcBef>
              <a:buNone/>
            </a:pPr>
            <a:r>
              <a:rPr lang="en" sz="1800"/>
              <a:t>Create a new C++ project “SpaceInvaders” in Visual Studio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Short excursion about Linkers</a:t>
            </a:r>
          </a:p>
        </p:txBody>
      </p:sp>
      <p:sp>
        <p:nvSpPr>
          <p:cNvPr id="110" name="Shape 110"/>
          <p:cNvSpPr txBox="1"/>
          <p:nvPr>
            <p:ph idx="1" type="body"/>
          </p:nvPr>
        </p:nvSpPr>
        <p:spPr>
          <a:xfrm>
            <a:off x="457200" y="1156850"/>
            <a:ext cx="8229600" cy="3725699"/>
          </a:xfrm>
          <a:prstGeom prst="rect">
            <a:avLst/>
          </a:prstGeom>
        </p:spPr>
        <p:txBody>
          <a:bodyPr anchorCtr="0" anchor="t" bIns="91425" lIns="91425" rIns="91425" tIns="91425">
            <a:noAutofit/>
          </a:bodyPr>
          <a:lstStyle/>
          <a:p>
            <a:pPr rtl="0">
              <a:spcBef>
                <a:spcPts val="0"/>
              </a:spcBef>
              <a:buNone/>
            </a:pPr>
            <a:r>
              <a:rPr lang="en" sz="1800"/>
              <a:t>How a Program is loaded and executed in memory as a Process:</a:t>
            </a:r>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t/>
            </a:r>
            <a:endParaRPr sz="1800"/>
          </a:p>
          <a:p>
            <a:pPr rtl="0">
              <a:spcBef>
                <a:spcPts val="0"/>
              </a:spcBef>
              <a:buNone/>
            </a:pPr>
            <a:r>
              <a:rPr lang="en" sz="1400"/>
              <a:t>How main() is found as the entry point:</a:t>
            </a:r>
          </a:p>
          <a:p>
            <a:pPr>
              <a:spcBef>
                <a:spcPts val="0"/>
              </a:spcBef>
              <a:buNone/>
            </a:pPr>
            <a:r>
              <a:rPr lang="en" sz="1400"/>
              <a:t>(and from there any other method)</a:t>
            </a:r>
          </a:p>
        </p:txBody>
      </p:sp>
      <p:pic>
        <p:nvPicPr>
          <p:cNvPr id="111" name="Shape 111"/>
          <p:cNvPicPr preferRelativeResize="0"/>
          <p:nvPr/>
        </p:nvPicPr>
        <p:blipFill>
          <a:blip r:embed="rId3">
            <a:alphaModFix/>
          </a:blip>
          <a:stretch>
            <a:fillRect/>
          </a:stretch>
        </p:blipFill>
        <p:spPr>
          <a:xfrm>
            <a:off x="482675" y="1625050"/>
            <a:ext cx="6330050" cy="1812975"/>
          </a:xfrm>
          <a:prstGeom prst="rect">
            <a:avLst/>
          </a:prstGeom>
          <a:noFill/>
          <a:ln>
            <a:noFill/>
          </a:ln>
        </p:spPr>
      </p:pic>
      <p:pic>
        <p:nvPicPr>
          <p:cNvPr id="112" name="Shape 112"/>
          <p:cNvPicPr preferRelativeResize="0"/>
          <p:nvPr/>
        </p:nvPicPr>
        <p:blipFill>
          <a:blip r:embed="rId4">
            <a:alphaModFix/>
          </a:blip>
          <a:stretch>
            <a:fillRect/>
          </a:stretch>
        </p:blipFill>
        <p:spPr>
          <a:xfrm>
            <a:off x="3965625" y="3682425"/>
            <a:ext cx="4676775" cy="13906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Game class</a:t>
            </a:r>
          </a:p>
        </p:txBody>
      </p:sp>
      <p:sp>
        <p:nvSpPr>
          <p:cNvPr id="118" name="Shape 118"/>
          <p:cNvSpPr txBox="1"/>
          <p:nvPr/>
        </p:nvSpPr>
        <p:spPr>
          <a:xfrm>
            <a:off x="464100" y="1266925"/>
            <a:ext cx="8215800" cy="37790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Game::Game()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glfwInit();</a:t>
            </a:r>
          </a:p>
          <a:p>
            <a:pPr indent="457200" lvl="0" rtl="0">
              <a:spcBef>
                <a:spcPts val="0"/>
              </a:spcBef>
              <a:buClr>
                <a:schemeClr val="dk1"/>
              </a:buClr>
              <a:buSzPct val="91666"/>
              <a:buFont typeface="Arial"/>
              <a:buNone/>
            </a:pPr>
            <a:r>
              <a:rPr lang="en" sz="1200">
                <a:solidFill>
                  <a:schemeClr val="dk1"/>
                </a:solidFill>
              </a:rPr>
              <a:t>window = glfwCreateWindow(1280, 720, "Space Invaders", NULL, NULL);</a:t>
            </a:r>
          </a:p>
          <a:p>
            <a:pPr lvl="0" rtl="0">
              <a:spcBef>
                <a:spcPts val="0"/>
              </a:spcBef>
              <a:buClr>
                <a:schemeClr val="dk1"/>
              </a:buClr>
              <a:buSzPct val="91666"/>
              <a:buFont typeface="Arial"/>
              <a:buNone/>
            </a:pPr>
            <a:r>
              <a:rPr lang="en" sz="1200">
                <a:solidFill>
                  <a:schemeClr val="dk1"/>
                </a:solidFill>
              </a:rPr>
              <a:t>	glfwMakeContextCurrent(window);</a:t>
            </a:r>
          </a:p>
          <a:p>
            <a:pPr indent="457200" lvl="0" rtl="0">
              <a:spcBef>
                <a:spcPts val="0"/>
              </a:spcBef>
              <a:buClr>
                <a:schemeClr val="dk1"/>
              </a:buClr>
              <a:buSzPct val="91666"/>
              <a:buFont typeface="Arial"/>
              <a:buNone/>
            </a:pPr>
            <a:r>
              <a:rPr lang="en" sz="1200">
                <a:solidFill>
                  <a:srgbClr val="38761D"/>
                </a:solidFill>
              </a:rPr>
              <a:t>// More initialization later here</a:t>
            </a:r>
          </a:p>
          <a:p>
            <a:pPr lvl="0" rtl="0">
              <a:spcBef>
                <a:spcPts val="0"/>
              </a:spcBef>
              <a:buClr>
                <a:schemeClr val="dk1"/>
              </a:buClr>
              <a:buSzPct val="91666"/>
              <a:buFont typeface="Arial"/>
              <a:buNone/>
            </a:pPr>
            <a:r>
              <a:rPr lang="en" sz="1200"/>
              <a:t>}</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void Game::Run()</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while (!glfwWindowShouldClose(window))</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glClear(GL_COLOR_BUFFER_BIT);</a:t>
            </a:r>
          </a:p>
          <a:p>
            <a:pPr lvl="0" rtl="0">
              <a:spcBef>
                <a:spcPts val="0"/>
              </a:spcBef>
              <a:buClr>
                <a:schemeClr val="dk1"/>
              </a:buClr>
              <a:buSzPct val="91666"/>
              <a:buFont typeface="Arial"/>
              <a:buNone/>
            </a:pPr>
            <a:r>
              <a:rPr lang="en" sz="1200">
                <a:solidFill>
                  <a:srgbClr val="38761D"/>
                </a:solidFill>
              </a:rPr>
              <a:t>		// Game code goes here, plus input handling and timing before that</a:t>
            </a:r>
          </a:p>
          <a:p>
            <a:pPr lvl="0" rtl="0">
              <a:spcBef>
                <a:spcPts val="0"/>
              </a:spcBef>
              <a:buClr>
                <a:schemeClr val="dk1"/>
              </a:buClr>
              <a:buSzPct val="91666"/>
              <a:buFont typeface="Arial"/>
              <a:buNone/>
            </a:pPr>
            <a:r>
              <a:rPr lang="en" sz="1200"/>
              <a:t>		glfwSwapBuffers(window);</a:t>
            </a:r>
          </a:p>
          <a:p>
            <a:pPr lvl="0" rtl="0">
              <a:spcBef>
                <a:spcPts val="0"/>
              </a:spcBef>
              <a:buClr>
                <a:schemeClr val="dk1"/>
              </a:buClr>
              <a:buSzPct val="91666"/>
              <a:buFont typeface="Arial"/>
              <a:buNone/>
            </a:pPr>
            <a:r>
              <a:rPr lang="en" sz="1200"/>
              <a:t>		glfwPollEvents();</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a:t>
            </a:r>
          </a:p>
          <a:p>
            <a:pPr lvl="0" rtl="0">
              <a:spcBef>
                <a:spcPts val="0"/>
              </a:spcBef>
              <a:buClr>
                <a:schemeClr val="dk1"/>
              </a:buClr>
              <a:buFont typeface="Arial"/>
              <a:buNone/>
            </a:pPr>
            <a:r>
              <a:t/>
            </a:r>
            <a:endParaRPr sz="1200"/>
          </a:p>
          <a:p>
            <a:pPr lvl="0">
              <a:spcBef>
                <a:spcPts val="0"/>
              </a:spcBef>
              <a:buNone/>
            </a:pPr>
            <a:r>
              <a:rPr lang="en" sz="1200"/>
              <a:t>Game::~Game() { glfwTerminate();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Icon and Images</a:t>
            </a:r>
          </a:p>
        </p:txBody>
      </p:sp>
      <p:sp>
        <p:nvSpPr>
          <p:cNvPr id="124" name="Shape 124"/>
          <p:cNvSpPr txBox="1"/>
          <p:nvPr>
            <p:ph idx="1" type="body"/>
          </p:nvPr>
        </p:nvSpPr>
        <p:spPr>
          <a:xfrm>
            <a:off x="457200" y="1205550"/>
            <a:ext cx="8229600" cy="3725699"/>
          </a:xfrm>
          <a:prstGeom prst="rect">
            <a:avLst/>
          </a:prstGeom>
        </p:spPr>
        <p:txBody>
          <a:bodyPr anchorCtr="0" anchor="t" bIns="91425" lIns="91425" rIns="91425" tIns="91425">
            <a:noAutofit/>
          </a:bodyPr>
          <a:lstStyle/>
          <a:p>
            <a:pPr rtl="0">
              <a:spcBef>
                <a:spcPts val="0"/>
              </a:spcBef>
              <a:buNone/>
            </a:pPr>
            <a:r>
              <a:rPr lang="en" sz="1400"/>
              <a:t>SpaceInvaders.ico</a:t>
            </a:r>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rPr lang="en" sz="1400"/>
              <a:t>SpaceInvaders.rc</a:t>
            </a:r>
          </a:p>
          <a:p>
            <a:pPr rtl="0">
              <a:spcBef>
                <a:spcPts val="0"/>
              </a:spcBef>
              <a:buNone/>
            </a:pPr>
            <a:r>
              <a:t/>
            </a:r>
            <a:endParaRPr sz="1400"/>
          </a:p>
          <a:p>
            <a:pPr rtl="0">
              <a:spcBef>
                <a:spcPts val="0"/>
              </a:spcBef>
              <a:buNone/>
            </a:pPr>
            <a:r>
              <a:t/>
            </a:r>
            <a:endParaRPr sz="1400"/>
          </a:p>
          <a:p>
            <a:pPr>
              <a:spcBef>
                <a:spcPts val="0"/>
              </a:spcBef>
              <a:buNone/>
            </a:pPr>
            <a:r>
              <a:rPr lang="en" sz="1400"/>
              <a:t>Ship.png               Missile.png        Enemy.png         </a:t>
            </a:r>
          </a:p>
        </p:txBody>
      </p:sp>
      <p:sp>
        <p:nvSpPr>
          <p:cNvPr id="125" name="Shape 125"/>
          <p:cNvSpPr txBox="1"/>
          <p:nvPr/>
        </p:nvSpPr>
        <p:spPr>
          <a:xfrm>
            <a:off x="457200" y="2750400"/>
            <a:ext cx="3443399" cy="4115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a:t>GLFW_ICON ICON "SpaceInvaders.ico"</a:t>
            </a:r>
          </a:p>
        </p:txBody>
      </p:sp>
      <p:pic>
        <p:nvPicPr>
          <p:cNvPr id="126" name="Shape 126"/>
          <p:cNvPicPr preferRelativeResize="0"/>
          <p:nvPr/>
        </p:nvPicPr>
        <p:blipFill>
          <a:blip r:embed="rId3">
            <a:alphaModFix/>
          </a:blip>
          <a:stretch>
            <a:fillRect/>
          </a:stretch>
        </p:blipFill>
        <p:spPr>
          <a:xfrm>
            <a:off x="547600" y="3613475"/>
            <a:ext cx="1219200" cy="1219200"/>
          </a:xfrm>
          <a:prstGeom prst="rect">
            <a:avLst/>
          </a:prstGeom>
          <a:noFill/>
          <a:ln>
            <a:noFill/>
          </a:ln>
        </p:spPr>
      </p:pic>
      <p:pic>
        <p:nvPicPr>
          <p:cNvPr id="127" name="Shape 127"/>
          <p:cNvPicPr preferRelativeResize="0"/>
          <p:nvPr/>
        </p:nvPicPr>
        <p:blipFill>
          <a:blip r:embed="rId4">
            <a:alphaModFix/>
          </a:blip>
          <a:stretch>
            <a:fillRect/>
          </a:stretch>
        </p:blipFill>
        <p:spPr>
          <a:xfrm>
            <a:off x="2026500" y="3657075"/>
            <a:ext cx="304800" cy="304800"/>
          </a:xfrm>
          <a:prstGeom prst="rect">
            <a:avLst/>
          </a:prstGeom>
          <a:noFill/>
          <a:ln>
            <a:noFill/>
          </a:ln>
        </p:spPr>
      </p:pic>
      <p:pic>
        <p:nvPicPr>
          <p:cNvPr id="128" name="Shape 128"/>
          <p:cNvPicPr preferRelativeResize="0"/>
          <p:nvPr/>
        </p:nvPicPr>
        <p:blipFill>
          <a:blip r:embed="rId5">
            <a:alphaModFix/>
          </a:blip>
          <a:stretch>
            <a:fillRect/>
          </a:stretch>
        </p:blipFill>
        <p:spPr>
          <a:xfrm>
            <a:off x="3349800" y="3657075"/>
            <a:ext cx="609600" cy="609600"/>
          </a:xfrm>
          <a:prstGeom prst="rect">
            <a:avLst/>
          </a:prstGeom>
          <a:noFill/>
          <a:ln>
            <a:noFill/>
          </a:ln>
        </p:spPr>
      </p:pic>
      <p:sp>
        <p:nvSpPr>
          <p:cNvPr id="129" name="Shape 129"/>
          <p:cNvSpPr txBox="1"/>
          <p:nvPr/>
        </p:nvSpPr>
        <p:spPr>
          <a:xfrm>
            <a:off x="4531650" y="1248875"/>
            <a:ext cx="4564199" cy="4115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a:t>Search for images you want for your game on the web</a:t>
            </a:r>
          </a:p>
        </p:txBody>
      </p:sp>
      <p:pic>
        <p:nvPicPr>
          <p:cNvPr id="130" name="Shape 130"/>
          <p:cNvPicPr preferRelativeResize="0"/>
          <p:nvPr/>
        </p:nvPicPr>
        <p:blipFill>
          <a:blip r:embed="rId6">
            <a:alphaModFix/>
          </a:blip>
          <a:stretch>
            <a:fillRect/>
          </a:stretch>
        </p:blipFill>
        <p:spPr>
          <a:xfrm>
            <a:off x="4531650" y="2095275"/>
            <a:ext cx="2772124" cy="2772124"/>
          </a:xfrm>
          <a:prstGeom prst="rect">
            <a:avLst/>
          </a:prstGeom>
          <a:noFill/>
          <a:ln>
            <a:noFill/>
          </a:ln>
        </p:spPr>
      </p:pic>
      <p:sp>
        <p:nvSpPr>
          <p:cNvPr id="131" name="Shape 131"/>
          <p:cNvSpPr txBox="1"/>
          <p:nvPr/>
        </p:nvSpPr>
        <p:spPr>
          <a:xfrm>
            <a:off x="4461325" y="1754287"/>
            <a:ext cx="3118499" cy="363899"/>
          </a:xfrm>
          <a:prstGeom prst="rect">
            <a:avLst/>
          </a:prstGeom>
          <a:noFill/>
          <a:ln>
            <a:noFill/>
          </a:ln>
        </p:spPr>
        <p:txBody>
          <a:bodyPr anchorCtr="0" anchor="t" bIns="91425" lIns="91425" rIns="91425" tIns="91425">
            <a:noAutofit/>
          </a:bodyPr>
          <a:lstStyle/>
          <a:p>
            <a:pPr>
              <a:spcBef>
                <a:spcPts val="0"/>
              </a:spcBef>
              <a:buNone/>
            </a:pPr>
            <a:r>
              <a:rPr lang="en"/>
              <a:t>Background.png</a:t>
            </a:r>
          </a:p>
        </p:txBody>
      </p:sp>
      <p:pic>
        <p:nvPicPr>
          <p:cNvPr id="132" name="Shape 132"/>
          <p:cNvPicPr preferRelativeResize="0"/>
          <p:nvPr/>
        </p:nvPicPr>
        <p:blipFill>
          <a:blip r:embed="rId7">
            <a:alphaModFix/>
          </a:blip>
          <a:stretch>
            <a:fillRect/>
          </a:stretch>
        </p:blipFill>
        <p:spPr>
          <a:xfrm>
            <a:off x="547600" y="1617150"/>
            <a:ext cx="2009775" cy="6381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Visual Tests</a:t>
            </a:r>
          </a:p>
        </p:txBody>
      </p:sp>
      <p:sp>
        <p:nvSpPr>
          <p:cNvPr id="138" name="Shape 138"/>
          <p:cNvSpPr txBox="1"/>
          <p:nvPr>
            <p:ph idx="1" type="body"/>
          </p:nvPr>
        </p:nvSpPr>
        <p:spPr>
          <a:xfrm>
            <a:off x="457200" y="1200150"/>
            <a:ext cx="8400300" cy="3725699"/>
          </a:xfrm>
          <a:prstGeom prst="rect">
            <a:avLst/>
          </a:prstGeom>
        </p:spPr>
        <p:txBody>
          <a:bodyPr anchorCtr="0" anchor="t" bIns="91425" lIns="91425" rIns="91425" tIns="91425">
            <a:noAutofit/>
          </a:bodyPr>
          <a:lstStyle/>
          <a:p>
            <a:pPr rtl="0">
              <a:spcBef>
                <a:spcPts val="0"/>
              </a:spcBef>
              <a:buNone/>
            </a:pPr>
            <a:r>
              <a:rPr lang="en" sz="2400"/>
              <a:t>We are going to make a lot of little test programs.</a:t>
            </a:r>
          </a:p>
          <a:p>
            <a:pPr indent="-381000" lvl="0" marL="457200" rtl="0">
              <a:spcBef>
                <a:spcPts val="0"/>
              </a:spcBef>
              <a:buClr>
                <a:schemeClr val="dk1"/>
              </a:buClr>
              <a:buSzPct val="100000"/>
              <a:buFont typeface="Arial"/>
              <a:buChar char="●"/>
            </a:pPr>
            <a:r>
              <a:rPr lang="en" sz="2400"/>
              <a:t>Wouldn’t it be nice to have a bunch of programs like NeHe lessons to go back to?</a:t>
            </a:r>
          </a:p>
          <a:p>
            <a:pPr indent="-381000" lvl="0" marL="457200" rtl="0">
              <a:spcBef>
                <a:spcPts val="0"/>
              </a:spcBef>
              <a:buClr>
                <a:schemeClr val="dk1"/>
              </a:buClr>
              <a:buSzPct val="100000"/>
              <a:buFont typeface="Arial"/>
              <a:buChar char="●"/>
            </a:pPr>
            <a:r>
              <a:rPr lang="en" sz="2400"/>
              <a:t>We constantly want to adjust each of those</a:t>
            </a:r>
          </a:p>
          <a:p>
            <a:pPr indent="-381000" lvl="0" marL="457200" rtl="0">
              <a:spcBef>
                <a:spcPts val="0"/>
              </a:spcBef>
              <a:buClr>
                <a:schemeClr val="dk1"/>
              </a:buClr>
              <a:buSzPct val="100000"/>
              <a:buFont typeface="Arial"/>
              <a:buChar char="●"/>
            </a:pPr>
            <a:r>
              <a:rPr lang="en" sz="2400"/>
              <a:t>But setting up 20 programs is a pain in the ass</a:t>
            </a:r>
          </a:p>
          <a:p>
            <a:pPr indent="-381000" lvl="0" marL="457200" rtl="0">
              <a:spcBef>
                <a:spcPts val="0"/>
              </a:spcBef>
              <a:buClr>
                <a:schemeClr val="dk1"/>
              </a:buClr>
              <a:buSzPct val="100000"/>
              <a:buFont typeface="Arial"/>
              <a:buChar char="●"/>
            </a:pPr>
            <a:r>
              <a:rPr lang="en" sz="2400"/>
              <a:t>How to we even name the programs before we know what each of them will do? Hard to refactor</a:t>
            </a:r>
          </a:p>
          <a:p>
            <a:pPr lvl="0">
              <a:spcBef>
                <a:spcPts val="0"/>
              </a:spcBef>
              <a:buNone/>
            </a:pPr>
            <a:r>
              <a:rPr lang="en" sz="2400"/>
              <a:t>-&gt; Visual Tests to the rescue!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Visual Tests</a:t>
            </a:r>
          </a:p>
        </p:txBody>
      </p:sp>
      <p:sp>
        <p:nvSpPr>
          <p:cNvPr id="144" name="Shape 144"/>
          <p:cNvSpPr txBox="1"/>
          <p:nvPr>
            <p:ph idx="1" type="body"/>
          </p:nvPr>
        </p:nvSpPr>
        <p:spPr>
          <a:xfrm>
            <a:off x="457200" y="1200150"/>
            <a:ext cx="8400300" cy="3725699"/>
          </a:xfrm>
          <a:prstGeom prst="rect">
            <a:avLst/>
          </a:prstGeom>
        </p:spPr>
        <p:txBody>
          <a:bodyPr anchorCtr="0" anchor="t" bIns="91425" lIns="91425" rIns="91425" tIns="91425">
            <a:noAutofit/>
          </a:bodyPr>
          <a:lstStyle/>
          <a:p>
            <a:pPr lvl="0" rtl="0">
              <a:spcBef>
                <a:spcPts val="0"/>
              </a:spcBef>
              <a:buNone/>
            </a:pPr>
            <a:r>
              <a:rPr lang="en" sz="1800"/>
              <a:t>Visual Tests are similar to unit tests, but we execute them manually via this class:</a:t>
            </a:r>
          </a:p>
        </p:txBody>
      </p:sp>
      <p:sp>
        <p:nvSpPr>
          <p:cNvPr id="145" name="Shape 145"/>
          <p:cNvSpPr txBox="1"/>
          <p:nvPr/>
        </p:nvSpPr>
        <p:spPr>
          <a:xfrm>
            <a:off x="552250" y="1683800"/>
            <a:ext cx="7915499" cy="34056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sz="1200"/>
              <a:t>class SpaceInvadersVisualTests : public Game</a:t>
            </a:r>
          </a:p>
          <a:p>
            <a:pPr rtl="0">
              <a:spcBef>
                <a:spcPts val="0"/>
              </a:spcBef>
              <a:buNone/>
            </a:pPr>
            <a:r>
              <a:rPr lang="en" sz="1200"/>
              <a:t>{</a:t>
            </a:r>
          </a:p>
          <a:p>
            <a:pPr lvl="0" rtl="0">
              <a:spcBef>
                <a:spcPts val="0"/>
              </a:spcBef>
              <a:buNone/>
            </a:pPr>
            <a:r>
              <a:rPr lang="en" sz="1200"/>
              <a:t>public:</a:t>
            </a:r>
          </a:p>
          <a:p>
            <a:pPr indent="457200" lvl="0" rtl="0">
              <a:spcBef>
                <a:spcPts val="0"/>
              </a:spcBef>
              <a:buClr>
                <a:schemeClr val="dk1"/>
              </a:buClr>
              <a:buSzPct val="91666"/>
              <a:buFont typeface="Arial"/>
              <a:buNone/>
            </a:pPr>
            <a:r>
              <a:rPr lang="en" sz="1200"/>
              <a:t>void ShowEmptyWindow()</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Run([](){});</a:t>
            </a:r>
          </a:p>
          <a:p>
            <a:pPr lvl="0" rtl="0">
              <a:spcBef>
                <a:spcPts val="0"/>
              </a:spcBef>
              <a:buClr>
                <a:schemeClr val="dk1"/>
              </a:buClr>
              <a:buSzPct val="91666"/>
              <a:buFont typeface="Arial"/>
              <a:buNone/>
            </a:pPr>
            <a:r>
              <a:rPr lang="en" sz="1200"/>
              <a:t>	}</a:t>
            </a:r>
          </a:p>
          <a:p>
            <a:pPr rtl="0">
              <a:spcBef>
                <a:spcPts val="0"/>
              </a:spcBef>
              <a:buNone/>
            </a:pPr>
            <a:r>
              <a:rPr lang="en" sz="1200"/>
              <a:t>}</a:t>
            </a:r>
          </a:p>
          <a:p>
            <a:pPr rtl="0">
              <a:spcBef>
                <a:spcPts val="0"/>
              </a:spcBef>
              <a:buNone/>
            </a:pPr>
            <a:r>
              <a:t/>
            </a:r>
            <a:endParaRPr sz="1200"/>
          </a:p>
          <a:p>
            <a:pPr lvl="0" rtl="0">
              <a:spcBef>
                <a:spcPts val="0"/>
              </a:spcBef>
              <a:buNone/>
            </a:pPr>
            <a:r>
              <a:rPr lang="en" sz="1200"/>
              <a:t>void Game::Run(std::function&lt;void()&gt; tickMethod)</a:t>
            </a:r>
          </a:p>
          <a:p>
            <a:pPr lvl="0" rtl="0">
              <a:spcBef>
                <a:spcPts val="0"/>
              </a:spcBef>
              <a:buNone/>
            </a:pPr>
            <a:r>
              <a:rPr lang="en" sz="1200"/>
              <a:t>{</a:t>
            </a:r>
          </a:p>
          <a:p>
            <a:pPr lvl="0" rtl="0">
              <a:spcBef>
                <a:spcPts val="0"/>
              </a:spcBef>
              <a:buNone/>
            </a:pPr>
            <a:r>
              <a:rPr lang="en" sz="1200"/>
              <a:t>	while (!glfwWindowShouldClose(window))</a:t>
            </a:r>
          </a:p>
          <a:p>
            <a:pPr lvl="0" rtl="0">
              <a:spcBef>
                <a:spcPts val="0"/>
              </a:spcBef>
              <a:buNone/>
            </a:pPr>
            <a:r>
              <a:rPr lang="en" sz="1200"/>
              <a:t>	{</a:t>
            </a:r>
          </a:p>
          <a:p>
            <a:pPr lvl="0" rtl="0">
              <a:spcBef>
                <a:spcPts val="0"/>
              </a:spcBef>
              <a:buNone/>
            </a:pPr>
            <a:r>
              <a:rPr lang="en" sz="1200"/>
              <a:t>		tickMethod();</a:t>
            </a:r>
          </a:p>
          <a:p>
            <a:pPr lvl="0" rtl="0">
              <a:spcBef>
                <a:spcPts val="0"/>
              </a:spcBef>
              <a:buNone/>
            </a:pPr>
            <a:r>
              <a:rPr lang="en" sz="1200"/>
              <a:t>		glfwSwapBuffers(window);</a:t>
            </a:r>
          </a:p>
          <a:p>
            <a:pPr lvl="0" rtl="0">
              <a:spcBef>
                <a:spcPts val="0"/>
              </a:spcBef>
              <a:buNone/>
            </a:pPr>
            <a:r>
              <a:rPr lang="en" sz="1200"/>
              <a:t>		glfwPollEvents();</a:t>
            </a:r>
          </a:p>
          <a:p>
            <a:pPr lvl="0" rtl="0">
              <a:spcBef>
                <a:spcPts val="0"/>
              </a:spcBef>
              <a:buNone/>
            </a:pPr>
            <a:r>
              <a:rPr lang="en" sz="1200"/>
              <a:t>	}</a:t>
            </a:r>
          </a:p>
          <a:p>
            <a:pPr lvl="0" rtl="0">
              <a:spcBef>
                <a:spcPts val="0"/>
              </a:spcBef>
              <a:buNone/>
            </a:pPr>
            <a:r>
              <a:rPr lang="en" sz="1200"/>
              <a:t>}</a:t>
            </a:r>
          </a:p>
          <a:p>
            <a:pPr lvl="0" rt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Lambdas &amp; Function pointers</a:t>
            </a:r>
          </a:p>
        </p:txBody>
      </p:sp>
      <p:sp>
        <p:nvSpPr>
          <p:cNvPr id="151" name="Shape 151"/>
          <p:cNvSpPr txBox="1"/>
          <p:nvPr>
            <p:ph idx="1" type="body"/>
          </p:nvPr>
        </p:nvSpPr>
        <p:spPr>
          <a:xfrm>
            <a:off x="457200" y="1146000"/>
            <a:ext cx="8229600" cy="3878399"/>
          </a:xfrm>
          <a:prstGeom prst="rect">
            <a:avLst/>
          </a:prstGeom>
        </p:spPr>
        <p:txBody>
          <a:bodyPr anchorCtr="0" anchor="t" bIns="91425" lIns="91425" rIns="91425" tIns="91425">
            <a:noAutofit/>
          </a:bodyPr>
          <a:lstStyle/>
          <a:p>
            <a:pPr rtl="0">
              <a:spcBef>
                <a:spcPts val="0"/>
              </a:spcBef>
              <a:buNone/>
            </a:pPr>
            <a:r>
              <a:rPr lang="en" sz="2400"/>
              <a:t>Generic lambda, with or without parameters </a:t>
            </a:r>
          </a:p>
          <a:p>
            <a:pPr indent="-342900" lvl="0" marL="457200" rtl="0">
              <a:spcBef>
                <a:spcPts val="0"/>
              </a:spcBef>
              <a:buClr>
                <a:schemeClr val="dk1"/>
              </a:buClr>
              <a:buSzPct val="100000"/>
              <a:buFont typeface="Arial"/>
              <a:buChar char="●"/>
            </a:pPr>
            <a:r>
              <a:rPr b="1" lang="en" sz="1800"/>
              <a:t>[]() { return 1; }</a:t>
            </a:r>
          </a:p>
          <a:p>
            <a:pPr indent="-342900" lvl="0" marL="457200" rtl="0">
              <a:spcBef>
                <a:spcPts val="0"/>
              </a:spcBef>
              <a:buClr>
                <a:schemeClr val="dk1"/>
              </a:buClr>
              <a:buSzPct val="100000"/>
              <a:buFont typeface="Arial"/>
              <a:buChar char="●"/>
            </a:pPr>
            <a:r>
              <a:rPr lang="en" sz="1800"/>
              <a:t>e.g. </a:t>
            </a:r>
            <a:r>
              <a:rPr b="1" lang="en" sz="1800"/>
              <a:t>void ShowEmptyWindow() { Run([](){}); }</a:t>
            </a:r>
          </a:p>
          <a:p>
            <a:pPr indent="-342900" lvl="0" marL="457200" rtl="0">
              <a:spcBef>
                <a:spcPts val="0"/>
              </a:spcBef>
              <a:buClr>
                <a:schemeClr val="dk1"/>
              </a:buClr>
              <a:buSzPct val="100000"/>
              <a:buFont typeface="Arial"/>
              <a:buChar char="●"/>
            </a:pPr>
            <a:r>
              <a:rPr b="1" lang="en" sz="1800"/>
              <a:t>[](int first, int second) { return first + second; }</a:t>
            </a:r>
          </a:p>
          <a:p>
            <a:pPr rtl="0">
              <a:spcBef>
                <a:spcPts val="0"/>
              </a:spcBef>
              <a:buNone/>
            </a:pPr>
            <a:r>
              <a:rPr lang="en" sz="2400"/>
              <a:t>Pass variables along into lambda, = for all, &amp; for references</a:t>
            </a:r>
          </a:p>
          <a:p>
            <a:pPr indent="-342900" lvl="0" marL="457200" rtl="0">
              <a:spcBef>
                <a:spcPts val="0"/>
              </a:spcBef>
              <a:buClr>
                <a:schemeClr val="dk1"/>
              </a:buClr>
              <a:buSzPct val="100000"/>
              <a:buFont typeface="Arial"/>
              <a:buChar char="●"/>
            </a:pPr>
            <a:r>
              <a:rPr b="1" lang="en" sz="1800"/>
              <a:t>[=](int value) { return outerVariable + value; }</a:t>
            </a:r>
          </a:p>
          <a:p>
            <a:pPr indent="-342900" lvl="0" marL="457200" rtl="0">
              <a:spcBef>
                <a:spcPts val="0"/>
              </a:spcBef>
              <a:buClr>
                <a:schemeClr val="dk1"/>
              </a:buClr>
              <a:buSzPct val="100000"/>
              <a:buFont typeface="Arial"/>
              <a:buChar char="●"/>
            </a:pPr>
            <a:r>
              <a:rPr b="1" lang="en" sz="1800"/>
              <a:t>[copyValue, &amp;referenceValue]() { copyValue++; referenceValue++; }</a:t>
            </a:r>
          </a:p>
          <a:p>
            <a:pPr indent="-342900" lvl="1" marL="914400" rtl="0">
              <a:spcBef>
                <a:spcPts val="0"/>
              </a:spcBef>
              <a:buClr>
                <a:schemeClr val="dk1"/>
              </a:buClr>
              <a:buSzPct val="100000"/>
              <a:buFont typeface="Courier New"/>
              <a:buChar char="o"/>
            </a:pPr>
            <a:r>
              <a:rPr lang="en" sz="1800"/>
              <a:t>copyValue is only changed inside, referenceValue exists outside</a:t>
            </a:r>
          </a:p>
          <a:p>
            <a:pPr rtl="0">
              <a:spcBef>
                <a:spcPts val="0"/>
              </a:spcBef>
              <a:buNone/>
            </a:pPr>
            <a:r>
              <a:rPr lang="en" sz="2400"/>
              <a:t>Use </a:t>
            </a:r>
            <a:r>
              <a:rPr b="1" lang="en" sz="2400"/>
              <a:t>std::function</a:t>
            </a:r>
            <a:r>
              <a:rPr lang="en" sz="2400"/>
              <a:t> to hold lambdas or define functions</a:t>
            </a:r>
          </a:p>
          <a:p>
            <a:pPr indent="-342900" lvl="0" marL="457200" rtl="0">
              <a:spcBef>
                <a:spcPts val="0"/>
              </a:spcBef>
              <a:buClr>
                <a:schemeClr val="dk1"/>
              </a:buClr>
              <a:buSzPct val="100000"/>
              <a:buFont typeface="Arial"/>
              <a:buChar char="●"/>
            </a:pPr>
            <a:r>
              <a:rPr b="1" lang="en" sz="1800"/>
              <a:t>void Run(std::function&lt;void()&gt; tickMethod) { … }</a:t>
            </a:r>
          </a:p>
          <a:p>
            <a:pPr indent="-342900" lvl="0" marL="457200" rtl="0">
              <a:spcBef>
                <a:spcPts val="0"/>
              </a:spcBef>
              <a:buClr>
                <a:schemeClr val="dk1"/>
              </a:buClr>
              <a:buSzPct val="100000"/>
              <a:buFont typeface="Arial"/>
              <a:buChar char="●"/>
            </a:pPr>
            <a:r>
              <a:rPr lang="en" sz="1800"/>
              <a:t>Without C++11 it would be:</a:t>
            </a:r>
            <a:r>
              <a:rPr b="1" lang="en" sz="1800"/>
              <a:t> </a:t>
            </a:r>
            <a:r>
              <a:rPr lang="en" sz="1000">
                <a:solidFill>
                  <a:srgbClr val="00008B"/>
                </a:solidFill>
                <a:latin typeface="Consolas"/>
                <a:ea typeface="Consolas"/>
                <a:cs typeface="Consolas"/>
                <a:sym typeface="Consolas"/>
              </a:rPr>
              <a:t>void</a:t>
            </a:r>
            <a:r>
              <a:rPr lang="en" sz="1000">
                <a:latin typeface="Consolas"/>
                <a:ea typeface="Consolas"/>
                <a:cs typeface="Consolas"/>
                <a:sym typeface="Consolas"/>
              </a:rPr>
              <a:t> (*tickMethod)(</a:t>
            </a:r>
            <a:r>
              <a:rPr lang="en" sz="1000">
                <a:solidFill>
                  <a:srgbClr val="00008B"/>
                </a:solidFill>
                <a:latin typeface="Consolas"/>
                <a:ea typeface="Consolas"/>
                <a:cs typeface="Consolas"/>
                <a:sym typeface="Consolas"/>
              </a:rPr>
              <a:t>void</a:t>
            </a:r>
            <a:r>
              <a:rPr lang="en" sz="1000">
                <a:latin typeface="Consolas"/>
                <a:ea typeface="Consolas"/>
                <a:cs typeface="Consolas"/>
                <a:sym typeface="Consolas"/>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Draw a blue background</a:t>
            </a:r>
          </a:p>
        </p:txBody>
      </p:sp>
      <p:sp>
        <p:nvSpPr>
          <p:cNvPr id="157" name="Shape 157"/>
          <p:cNvSpPr txBox="1"/>
          <p:nvPr>
            <p:ph idx="1" type="body"/>
          </p:nvPr>
        </p:nvSpPr>
        <p:spPr>
          <a:xfrm>
            <a:off x="457200" y="1200150"/>
            <a:ext cx="8400300" cy="3725699"/>
          </a:xfrm>
          <a:prstGeom prst="rect">
            <a:avLst/>
          </a:prstGeom>
        </p:spPr>
        <p:txBody>
          <a:bodyPr anchorCtr="0" anchor="t" bIns="91425" lIns="91425" rIns="91425" tIns="91425">
            <a:noAutofit/>
          </a:bodyPr>
          <a:lstStyle/>
          <a:p>
            <a:pPr rtl="0">
              <a:spcBef>
                <a:spcPts val="0"/>
              </a:spcBef>
              <a:buNone/>
            </a:pPr>
            <a:r>
              <a:rPr lang="en" sz="1800"/>
              <a:t>Let’s write a new visual test (like in ShowEmptyWindow, do nothing in Run).</a:t>
            </a:r>
          </a:p>
          <a:p>
            <a:pPr rtl="0">
              <a:spcBef>
                <a:spcPts val="0"/>
              </a:spcBef>
              <a:buNone/>
            </a:pPr>
            <a:r>
              <a:rPr lang="en" sz="1800"/>
              <a:t>glClearColor sets the OpenGL clear color, but it expects floats (0.0-1.0)</a:t>
            </a:r>
          </a:p>
          <a:p>
            <a:pPr rtl="0">
              <a:spcBef>
                <a:spcPts val="0"/>
              </a:spcBef>
              <a:buNone/>
            </a:pPr>
            <a:r>
              <a:t/>
            </a:r>
            <a:endParaRPr sz="1800"/>
          </a:p>
          <a:p>
            <a:pPr rtl="0">
              <a:spcBef>
                <a:spcPts val="0"/>
              </a:spcBef>
              <a:buNone/>
            </a:pPr>
            <a:r>
              <a:t/>
            </a:r>
            <a:endParaRPr sz="1200"/>
          </a:p>
          <a:p>
            <a:pPr rtl="0">
              <a:spcBef>
                <a:spcPts val="0"/>
              </a:spcBef>
              <a:buNone/>
            </a:pPr>
            <a:r>
              <a:t/>
            </a:r>
            <a:endParaRPr sz="1200"/>
          </a:p>
          <a:p>
            <a:pPr rtl="0">
              <a:spcBef>
                <a:spcPts val="0"/>
              </a:spcBef>
              <a:buNone/>
            </a:pPr>
            <a:r>
              <a:t/>
            </a:r>
            <a:endParaRPr sz="1800"/>
          </a:p>
          <a:p>
            <a:pPr lvl="0" rtl="0">
              <a:spcBef>
                <a:spcPts val="0"/>
              </a:spcBef>
              <a:buNone/>
            </a:pPr>
            <a:r>
              <a:rPr lang="en" sz="1800"/>
              <a:t>Starting this (F4 or Ctrl+F5) does still show a black window, what did we do wrong? Ohh, we actually never called glClear yet. Add it to Run.</a:t>
            </a:r>
          </a:p>
        </p:txBody>
      </p:sp>
      <p:sp>
        <p:nvSpPr>
          <p:cNvPr id="158" name="Shape 158"/>
          <p:cNvSpPr txBox="1"/>
          <p:nvPr/>
        </p:nvSpPr>
        <p:spPr>
          <a:xfrm>
            <a:off x="541425" y="2057375"/>
            <a:ext cx="7915499" cy="1088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void ShowBlueBackground()</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glClearColor(100 / 255.0f, 149 / 255.0f, 237 / 255.0f, 1.0f);</a:t>
            </a:r>
          </a:p>
          <a:p>
            <a:pPr lvl="0" rtl="0">
              <a:spcBef>
                <a:spcPts val="0"/>
              </a:spcBef>
              <a:buClr>
                <a:schemeClr val="dk1"/>
              </a:buClr>
              <a:buSzPct val="91666"/>
              <a:buFont typeface="Arial"/>
              <a:buNone/>
            </a:pPr>
            <a:r>
              <a:rPr lang="en" sz="1200"/>
              <a:t>	Run([](){});</a:t>
            </a:r>
          </a:p>
          <a:p>
            <a:pPr lvl="0" rtl="0">
              <a:spcBef>
                <a:spcPts val="0"/>
              </a:spcBef>
              <a:buClr>
                <a:schemeClr val="dk1"/>
              </a:buClr>
              <a:buSzPct val="91666"/>
              <a:buFont typeface="Arial"/>
              <a:buNone/>
            </a:pPr>
            <a:r>
              <a:rPr lang="en" sz="1200"/>
              <a:t>}</a:t>
            </a:r>
          </a:p>
          <a:p>
            <a:pPr>
              <a:spcBef>
                <a:spcPts val="0"/>
              </a:spcBef>
              <a:buNone/>
            </a:pPr>
            <a:r>
              <a:t/>
            </a:r>
            <a:endParaRPr sz="1200"/>
          </a:p>
        </p:txBody>
      </p:sp>
      <p:sp>
        <p:nvSpPr>
          <p:cNvPr id="159" name="Shape 159"/>
          <p:cNvSpPr txBox="1"/>
          <p:nvPr/>
        </p:nvSpPr>
        <p:spPr>
          <a:xfrm>
            <a:off x="541425" y="3920650"/>
            <a:ext cx="7915499" cy="1088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glClear(GL_COLOR_BUFFER_BIT);</a:t>
            </a:r>
          </a:p>
          <a:p>
            <a:pPr lvl="0" rtl="0">
              <a:spcBef>
                <a:spcPts val="0"/>
              </a:spcBef>
              <a:buClr>
                <a:schemeClr val="dk1"/>
              </a:buClr>
              <a:buSzPct val="91666"/>
              <a:buFont typeface="Arial"/>
              <a:buNone/>
            </a:pPr>
            <a:r>
              <a:rPr lang="en" sz="1200"/>
              <a:t>	tickMethod();</a:t>
            </a:r>
          </a:p>
          <a:p>
            <a:pPr lvl="0" rtl="0">
              <a:spcBef>
                <a:spcPts val="0"/>
              </a:spcBef>
              <a:buNone/>
            </a:pPr>
            <a:r>
              <a:rPr lang="en" sz="1200"/>
              <a:t>	glfwSwapBuffers(window);</a:t>
            </a:r>
          </a:p>
          <a:p>
            <a:pPr lvl="0" rtl="0">
              <a:spcBef>
                <a:spcPts val="0"/>
              </a:spcBef>
              <a:buClr>
                <a:schemeClr val="dk1"/>
              </a:buClr>
              <a:buSzPct val="91666"/>
              <a:buFont typeface="Arial"/>
              <a:buNone/>
            </a:pPr>
            <a:r>
              <a:rPr lang="en" sz="1200"/>
              <a:t>...</a:t>
            </a:r>
          </a:p>
          <a:p>
            <a:pPr lvl="0" rtl="0">
              <a:spcBef>
                <a:spcPts val="0"/>
              </a:spcBef>
              <a:buNone/>
            </a:pPr>
            <a:r>
              <a:t/>
            </a:r>
            <a:endParaRPr sz="12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DrawColoredTriangle</a:t>
            </a:r>
          </a:p>
        </p:txBody>
      </p:sp>
      <p:sp>
        <p:nvSpPr>
          <p:cNvPr id="165" name="Shape 165"/>
          <p:cNvSpPr txBox="1"/>
          <p:nvPr/>
        </p:nvSpPr>
        <p:spPr>
          <a:xfrm>
            <a:off x="471025" y="1261500"/>
            <a:ext cx="3822299" cy="3578699"/>
          </a:xfrm>
          <a:prstGeom prst="rect">
            <a:avLst/>
          </a:prstGeom>
          <a:noFill/>
          <a:ln>
            <a:noFill/>
          </a:ln>
        </p:spPr>
        <p:txBody>
          <a:bodyPr anchorCtr="0" anchor="t" bIns="91425" lIns="91425" rIns="91425" tIns="91425">
            <a:noAutofit/>
          </a:bodyPr>
          <a:lstStyle/>
          <a:p>
            <a:pPr lvl="0" rtl="0">
              <a:spcBef>
                <a:spcPts val="0"/>
              </a:spcBef>
              <a:buClr>
                <a:schemeClr val="dk1"/>
              </a:buClr>
              <a:buSzPct val="78571"/>
              <a:buFont typeface="Arial"/>
              <a:buNone/>
            </a:pPr>
            <a:r>
              <a:rPr lang="en"/>
              <a:t>void DrawColoredTriangle()</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Run([]()</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glBegin(GL_TRIANGLES);</a:t>
            </a:r>
          </a:p>
          <a:p>
            <a:pPr lvl="0" rtl="0">
              <a:spcBef>
                <a:spcPts val="0"/>
              </a:spcBef>
              <a:buClr>
                <a:schemeClr val="dk1"/>
              </a:buClr>
              <a:buSzPct val="78571"/>
              <a:buFont typeface="Arial"/>
              <a:buNone/>
            </a:pPr>
            <a:r>
              <a:rPr lang="en"/>
              <a:t>		glColor3f(1.f, 0.f, 0.f);</a:t>
            </a:r>
          </a:p>
          <a:p>
            <a:pPr lvl="0" rtl="0">
              <a:spcBef>
                <a:spcPts val="0"/>
              </a:spcBef>
              <a:buClr>
                <a:schemeClr val="dk1"/>
              </a:buClr>
              <a:buSzPct val="78571"/>
              <a:buFont typeface="Arial"/>
              <a:buNone/>
            </a:pPr>
            <a:r>
              <a:rPr lang="en"/>
              <a:t>		glVertex3f(-0.6f, -0.4f, 0.f);</a:t>
            </a:r>
          </a:p>
          <a:p>
            <a:pPr lvl="0" rtl="0">
              <a:spcBef>
                <a:spcPts val="0"/>
              </a:spcBef>
              <a:buClr>
                <a:schemeClr val="dk1"/>
              </a:buClr>
              <a:buSzPct val="78571"/>
              <a:buFont typeface="Arial"/>
              <a:buNone/>
            </a:pPr>
            <a:r>
              <a:rPr lang="en"/>
              <a:t>		glColor3f(0.f, 1.f, 0.f);</a:t>
            </a:r>
          </a:p>
          <a:p>
            <a:pPr lvl="0" rtl="0">
              <a:spcBef>
                <a:spcPts val="0"/>
              </a:spcBef>
              <a:buClr>
                <a:schemeClr val="dk1"/>
              </a:buClr>
              <a:buSzPct val="78571"/>
              <a:buFont typeface="Arial"/>
              <a:buNone/>
            </a:pPr>
            <a:r>
              <a:rPr lang="en"/>
              <a:t>		glVertex3f(0.6f, -0.4f, 0.f);</a:t>
            </a:r>
          </a:p>
          <a:p>
            <a:pPr lvl="0" rtl="0">
              <a:spcBef>
                <a:spcPts val="0"/>
              </a:spcBef>
              <a:buClr>
                <a:schemeClr val="dk1"/>
              </a:buClr>
              <a:buSzPct val="78571"/>
              <a:buFont typeface="Arial"/>
              <a:buNone/>
            </a:pPr>
            <a:r>
              <a:rPr lang="en"/>
              <a:t>		glColor3f(0.f, 0.f, 1.f);</a:t>
            </a:r>
          </a:p>
          <a:p>
            <a:pPr lvl="0" rtl="0">
              <a:spcBef>
                <a:spcPts val="0"/>
              </a:spcBef>
              <a:buClr>
                <a:schemeClr val="dk1"/>
              </a:buClr>
              <a:buSzPct val="78571"/>
              <a:buFont typeface="Arial"/>
              <a:buNone/>
            </a:pPr>
            <a:r>
              <a:rPr lang="en"/>
              <a:t>		glVertex3f(0.f, 0.6f, 0.f);</a:t>
            </a:r>
          </a:p>
          <a:p>
            <a:pPr lvl="0" rtl="0">
              <a:spcBef>
                <a:spcPts val="0"/>
              </a:spcBef>
              <a:buClr>
                <a:schemeClr val="dk1"/>
              </a:buClr>
              <a:buSzPct val="78571"/>
              <a:buFont typeface="Arial"/>
              <a:buNone/>
            </a:pPr>
            <a:r>
              <a:rPr lang="en"/>
              <a:t>		glEnd();</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r>
              <a:t/>
            </a:r>
            <a:endParaRPr/>
          </a:p>
        </p:txBody>
      </p:sp>
      <p:pic>
        <p:nvPicPr>
          <p:cNvPr id="166" name="Shape 166"/>
          <p:cNvPicPr preferRelativeResize="0"/>
          <p:nvPr/>
        </p:nvPicPr>
        <p:blipFill>
          <a:blip r:embed="rId3">
            <a:alphaModFix/>
          </a:blip>
          <a:stretch>
            <a:fillRect/>
          </a:stretch>
        </p:blipFill>
        <p:spPr>
          <a:xfrm>
            <a:off x="4103975" y="1261500"/>
            <a:ext cx="4953975" cy="36850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Recap of Day 1</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 Overview: Pros &amp; Cons, IDEs, Setup, Structure</a:t>
            </a:r>
          </a:p>
          <a:p>
            <a:pPr indent="-381000" lvl="0" marL="457200" rtl="0">
              <a:spcBef>
                <a:spcPts val="0"/>
              </a:spcBef>
              <a:buClr>
                <a:schemeClr val="dk1"/>
              </a:buClr>
              <a:buSzPct val="100000"/>
              <a:buFont typeface="Arial"/>
              <a:buChar char="●"/>
            </a:pPr>
            <a:r>
              <a:rPr lang="en" sz="2400"/>
              <a:t>Test Driven Development</a:t>
            </a:r>
          </a:p>
          <a:p>
            <a:pPr indent="-381000" lvl="0" marL="457200" rtl="0">
              <a:spcBef>
                <a:spcPts val="0"/>
              </a:spcBef>
              <a:buClr>
                <a:schemeClr val="dk1"/>
              </a:buClr>
              <a:buSzPct val="100000"/>
              <a:buFont typeface="Arial"/>
              <a:buChar char="●"/>
            </a:pPr>
            <a:r>
              <a:rPr lang="en" sz="2400"/>
              <a:t>C++ Features</a:t>
            </a:r>
          </a:p>
          <a:p>
            <a:pPr indent="-381000" lvl="1" marL="914400" rtl="0">
              <a:spcBef>
                <a:spcPts val="0"/>
              </a:spcBef>
              <a:buClr>
                <a:schemeClr val="dk1"/>
              </a:buClr>
              <a:buSzPct val="80000"/>
              <a:buFont typeface="Courier New"/>
              <a:buChar char="o"/>
            </a:pPr>
            <a:r>
              <a:rPr lang="en"/>
              <a:t>Objects</a:t>
            </a:r>
          </a:p>
          <a:p>
            <a:pPr indent="-381000" lvl="1" marL="914400" rtl="0">
              <a:spcBef>
                <a:spcPts val="0"/>
              </a:spcBef>
              <a:buClr>
                <a:schemeClr val="dk1"/>
              </a:buClr>
              <a:buSzPct val="80000"/>
              <a:buFont typeface="Courier New"/>
              <a:buChar char="o"/>
            </a:pPr>
            <a:r>
              <a:rPr lang="en"/>
              <a:t>Data Hiding</a:t>
            </a:r>
          </a:p>
          <a:p>
            <a:pPr indent="-381000" lvl="1" marL="914400" rtl="0">
              <a:spcBef>
                <a:spcPts val="0"/>
              </a:spcBef>
              <a:buClr>
                <a:schemeClr val="dk1"/>
              </a:buClr>
              <a:buSzPct val="80000"/>
              <a:buFont typeface="Courier New"/>
              <a:buChar char="o"/>
            </a:pPr>
            <a:r>
              <a:rPr lang="en"/>
              <a:t>Encapsulation</a:t>
            </a:r>
          </a:p>
          <a:p>
            <a:pPr indent="-381000" lvl="1" marL="914400" rtl="0">
              <a:spcBef>
                <a:spcPts val="0"/>
              </a:spcBef>
              <a:buClr>
                <a:schemeClr val="dk1"/>
              </a:buClr>
              <a:buSzPct val="80000"/>
              <a:buFont typeface="Courier New"/>
              <a:buChar char="o"/>
            </a:pPr>
            <a:r>
              <a:rPr lang="en"/>
              <a:t>Inheritance</a:t>
            </a:r>
          </a:p>
          <a:p>
            <a:pPr indent="-381000" lvl="1" marL="914400" rtl="0">
              <a:spcBef>
                <a:spcPts val="0"/>
              </a:spcBef>
              <a:buClr>
                <a:schemeClr val="dk1"/>
              </a:buClr>
              <a:buSzPct val="80000"/>
              <a:buFont typeface="Courier New"/>
              <a:buChar char="o"/>
            </a:pPr>
            <a:r>
              <a:rPr lang="en"/>
              <a:t>Polymorphism</a:t>
            </a:r>
          </a:p>
          <a:p>
            <a:pPr indent="-381000" lvl="1" marL="914400" rtl="0">
              <a:spcBef>
                <a:spcPts val="0"/>
              </a:spcBef>
              <a:buClr>
                <a:schemeClr val="dk1"/>
              </a:buClr>
              <a:buSzPct val="80000"/>
              <a:buFont typeface="Courier New"/>
              <a:buChar char="o"/>
            </a:pPr>
            <a:r>
              <a:rPr lang="en"/>
              <a:t>Pointers</a:t>
            </a:r>
          </a:p>
          <a:p>
            <a:pPr indent="-381000" lvl="0" marL="457200">
              <a:spcBef>
                <a:spcPts val="0"/>
              </a:spcBef>
              <a:buClr>
                <a:schemeClr val="dk1"/>
              </a:buClr>
              <a:buSzPct val="100000"/>
              <a:buFont typeface="Arial"/>
              <a:buChar char="●"/>
            </a:pPr>
            <a:r>
              <a:rPr lang="en" sz="2400"/>
              <a:t>TextAdventure console game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DrawTexturedBackground</a:t>
            </a:r>
          </a:p>
        </p:txBody>
      </p:sp>
      <p:sp>
        <p:nvSpPr>
          <p:cNvPr id="172" name="Shape 172"/>
          <p:cNvSpPr txBox="1"/>
          <p:nvPr>
            <p:ph idx="1" type="body"/>
          </p:nvPr>
        </p:nvSpPr>
        <p:spPr>
          <a:xfrm>
            <a:off x="457200" y="1200150"/>
            <a:ext cx="8229600" cy="586500"/>
          </a:xfrm>
          <a:prstGeom prst="rect">
            <a:avLst/>
          </a:prstGeom>
        </p:spPr>
        <p:txBody>
          <a:bodyPr anchorCtr="0" anchor="t" bIns="91425" lIns="91425" rIns="91425" tIns="91425">
            <a:noAutofit/>
          </a:bodyPr>
          <a:lstStyle/>
          <a:p>
            <a:pPr>
              <a:spcBef>
                <a:spcPts val="0"/>
              </a:spcBef>
              <a:buNone/>
            </a:pPr>
            <a:r>
              <a:rPr lang="en" sz="1800"/>
              <a:t>Even though we do not have image loading functionality, let’s assume we do:</a:t>
            </a:r>
          </a:p>
        </p:txBody>
      </p:sp>
      <p:sp>
        <p:nvSpPr>
          <p:cNvPr id="173" name="Shape 173"/>
          <p:cNvSpPr txBox="1"/>
          <p:nvPr/>
        </p:nvSpPr>
        <p:spPr>
          <a:xfrm>
            <a:off x="492675" y="1689225"/>
            <a:ext cx="8029199" cy="33027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void DrawTexturedBackground()</a:t>
            </a:r>
          </a:p>
          <a:p>
            <a:pPr lvl="0" rtl="0">
              <a:spcBef>
                <a:spcPts val="0"/>
              </a:spcBef>
              <a:buNone/>
            </a:pPr>
            <a:r>
              <a:rPr lang="en"/>
              <a:t>{</a:t>
            </a:r>
          </a:p>
          <a:p>
            <a:pPr lvl="0" rtl="0">
              <a:spcBef>
                <a:spcPts val="0"/>
              </a:spcBef>
              <a:buNone/>
            </a:pPr>
            <a:r>
              <a:rPr lang="en"/>
              <a:t>	auto texture = std::make_shared&lt;Texture&gt;("Background.png");</a:t>
            </a:r>
          </a:p>
          <a:p>
            <a:pPr lvl="0" rtl="0">
              <a:spcBef>
                <a:spcPts val="0"/>
              </a:spcBef>
              <a:buNone/>
            </a:pPr>
            <a:r>
              <a:rPr lang="en"/>
              <a:t>	Run([=]()</a:t>
            </a:r>
          </a:p>
          <a:p>
            <a:pPr lvl="0" rtl="0">
              <a:spcBef>
                <a:spcPts val="0"/>
              </a:spcBef>
              <a:buNone/>
            </a:pPr>
            <a:r>
              <a:rPr lang="en"/>
              <a:t>	{</a:t>
            </a:r>
          </a:p>
          <a:p>
            <a:pPr lvl="0" rtl="0">
              <a:spcBef>
                <a:spcPts val="0"/>
              </a:spcBef>
              <a:buNone/>
            </a:pPr>
            <a:r>
              <a:rPr lang="en"/>
              <a:t>		glBindTexture(GL_TEXTURE_2D, texture-&gt;GetHandle());</a:t>
            </a:r>
          </a:p>
          <a:p>
            <a:pPr lvl="0" rtl="0">
              <a:spcBef>
                <a:spcPts val="0"/>
              </a:spcBef>
              <a:buNone/>
            </a:pPr>
            <a:r>
              <a:rPr lang="en"/>
              <a:t>		glEnable(GL_TEXTURE_2D);</a:t>
            </a:r>
          </a:p>
          <a:p>
            <a:pPr lvl="0" rtl="0">
              <a:spcBef>
                <a:spcPts val="0"/>
              </a:spcBef>
              <a:buNone/>
            </a:pPr>
            <a:r>
              <a:rPr lang="en"/>
              <a:t>		glBegin(GL_QUADS);</a:t>
            </a:r>
          </a:p>
          <a:p>
            <a:pPr lvl="0" rtl="0">
              <a:spcBef>
                <a:spcPts val="0"/>
              </a:spcBef>
              <a:buNone/>
            </a:pPr>
            <a:r>
              <a:rPr lang="en"/>
              <a:t>		glTexCoord2d(0, 0); glVertex3f(-1, -1, 0);</a:t>
            </a:r>
          </a:p>
          <a:p>
            <a:pPr lvl="0" rtl="0">
              <a:spcBef>
                <a:spcPts val="0"/>
              </a:spcBef>
              <a:buNone/>
            </a:pPr>
            <a:r>
              <a:rPr lang="en"/>
              <a:t>		glTexCoord2d(0, 1); glVertex3f(-1, 1, 0);</a:t>
            </a:r>
          </a:p>
          <a:p>
            <a:pPr lvl="0" rtl="0">
              <a:spcBef>
                <a:spcPts val="0"/>
              </a:spcBef>
              <a:buNone/>
            </a:pPr>
            <a:r>
              <a:rPr lang="en"/>
              <a:t>		glTexCoord2d(1, 1); glVertex3f(1, 1, 0);</a:t>
            </a:r>
          </a:p>
          <a:p>
            <a:pPr lvl="0" rtl="0">
              <a:spcBef>
                <a:spcPts val="0"/>
              </a:spcBef>
              <a:buNone/>
            </a:pPr>
            <a:r>
              <a:rPr lang="en"/>
              <a:t>		glTexCoord2d(1, 0); glVertex3f(1, -1, 0);</a:t>
            </a:r>
          </a:p>
          <a:p>
            <a:pPr lvl="0" rtl="0">
              <a:spcBef>
                <a:spcPts val="0"/>
              </a:spcBef>
              <a:buNone/>
            </a:pPr>
            <a:r>
              <a:rPr lang="en"/>
              <a:t>		glEnd();</a:t>
            </a:r>
          </a:p>
          <a:p>
            <a:pPr lvl="0" rtl="0">
              <a:spcBef>
                <a:spcPts val="0"/>
              </a:spcBef>
              <a:buNone/>
            </a:pPr>
            <a:r>
              <a:rPr lang="en"/>
              <a:t>	});</a:t>
            </a:r>
          </a:p>
          <a:p>
            <a:pPr lvl="0">
              <a:spcBef>
                <a:spcPts val="0"/>
              </a:spcBef>
              <a:buNone/>
            </a:pPr>
            <a:r>
              <a:rPr lang="en"/>
              <a: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5"/>
            <a:ext cx="8568300" cy="857400"/>
          </a:xfrm>
          <a:prstGeom prst="rect">
            <a:avLst/>
          </a:prstGeom>
        </p:spPr>
        <p:txBody>
          <a:bodyPr anchorCtr="0" anchor="b" bIns="91425" lIns="91425" rIns="91425" tIns="91425">
            <a:noAutofit/>
          </a:bodyPr>
          <a:lstStyle/>
          <a:p>
            <a:pPr>
              <a:spcBef>
                <a:spcPts val="0"/>
              </a:spcBef>
              <a:buNone/>
            </a:pPr>
            <a:r>
              <a:rPr lang="en"/>
              <a:t>Loading png images</a:t>
            </a:r>
          </a:p>
        </p:txBody>
      </p:sp>
      <p:sp>
        <p:nvSpPr>
          <p:cNvPr id="179" name="Shape 179"/>
          <p:cNvSpPr txBox="1"/>
          <p:nvPr>
            <p:ph idx="1" type="body"/>
          </p:nvPr>
        </p:nvSpPr>
        <p:spPr>
          <a:xfrm>
            <a:off x="457200" y="1200150"/>
            <a:ext cx="8611500" cy="3725699"/>
          </a:xfrm>
          <a:prstGeom prst="rect">
            <a:avLst/>
          </a:prstGeom>
        </p:spPr>
        <p:txBody>
          <a:bodyPr anchorCtr="0" anchor="t" bIns="91425" lIns="91425" rIns="91425" tIns="91425">
            <a:noAutofit/>
          </a:bodyPr>
          <a:lstStyle/>
          <a:p>
            <a:pPr rtl="0">
              <a:spcBef>
                <a:spcPts val="0"/>
              </a:spcBef>
              <a:buNone/>
            </a:pPr>
            <a:r>
              <a:rPr lang="en" sz="1800"/>
              <a:t>Unlike .NET or Java there is no Bitmap class and build in image loading functionality out of the box in C++, neither in std, gl or glfw. We use libpng here!</a:t>
            </a:r>
          </a:p>
          <a:p>
            <a:pPr indent="-342900" lvl="0" marL="457200" rtl="0">
              <a:spcBef>
                <a:spcPts val="0"/>
              </a:spcBef>
              <a:buClr>
                <a:schemeClr val="dk1"/>
              </a:buClr>
              <a:buSzPct val="100000"/>
              <a:buFont typeface="Arial"/>
              <a:buChar char="●"/>
            </a:pPr>
            <a:r>
              <a:rPr lang="en" sz="1800"/>
              <a:t>Download </a:t>
            </a:r>
            <a:r>
              <a:rPr b="1" lang="en" sz="1800"/>
              <a:t>libpng1617.7z</a:t>
            </a:r>
            <a:r>
              <a:rPr lang="en" sz="1800"/>
              <a:t>: </a:t>
            </a:r>
            <a:r>
              <a:rPr lang="en" sz="1800" u="sng">
                <a:solidFill>
                  <a:schemeClr val="hlink"/>
                </a:solidFill>
                <a:hlinkClick r:id="rId3"/>
              </a:rPr>
              <a:t>http://sourceforge.net/projects/libpng/files/</a:t>
            </a:r>
          </a:p>
          <a:p>
            <a:pPr indent="-342900" lvl="1" marL="914400" rtl="0">
              <a:spcBef>
                <a:spcPts val="0"/>
              </a:spcBef>
              <a:buClr>
                <a:schemeClr val="dk1"/>
              </a:buClr>
              <a:buSzPct val="100000"/>
              <a:buFont typeface="Courier New"/>
              <a:buChar char="o"/>
            </a:pPr>
            <a:r>
              <a:rPr lang="en" sz="1800"/>
              <a:t>Compile </a:t>
            </a:r>
            <a:r>
              <a:rPr b="1" lang="en" sz="1800"/>
              <a:t>lpng1617\projects\vstudio\vstudio.sln</a:t>
            </a:r>
          </a:p>
          <a:p>
            <a:pPr indent="-342900" lvl="1" marL="914400" rtl="0">
              <a:spcBef>
                <a:spcPts val="0"/>
              </a:spcBef>
              <a:buClr>
                <a:schemeClr val="dk1"/>
              </a:buClr>
              <a:buSzPct val="100000"/>
              <a:buFont typeface="Courier New"/>
              <a:buChar char="o"/>
            </a:pPr>
            <a:r>
              <a:rPr lang="en" sz="1800"/>
              <a:t>which needs zlib-1.2.8 download it as well: </a:t>
            </a:r>
            <a:r>
              <a:rPr lang="en" sz="1800" u="sng">
                <a:solidFill>
                  <a:schemeClr val="hlink"/>
                </a:solidFill>
                <a:hlinkClick r:id="rId4"/>
              </a:rPr>
              <a:t>http://www.zlib.net/</a:t>
            </a:r>
          </a:p>
          <a:p>
            <a:pPr indent="-342900" lvl="0" marL="457200" rtl="0">
              <a:spcBef>
                <a:spcPts val="0"/>
              </a:spcBef>
              <a:buClr>
                <a:schemeClr val="dk1"/>
              </a:buClr>
              <a:buSzPct val="100000"/>
              <a:buFont typeface="Arial"/>
              <a:buChar char="●"/>
            </a:pPr>
            <a:r>
              <a:rPr lang="en" sz="1800"/>
              <a:t>Let’s add a new class to the SpaceInvaders project and name it </a:t>
            </a:r>
            <a:r>
              <a:rPr b="1" lang="en" sz="1800"/>
              <a:t>Texture</a:t>
            </a:r>
          </a:p>
          <a:p>
            <a:pPr indent="-342900" lvl="0" marL="457200" rtl="0">
              <a:spcBef>
                <a:spcPts val="0"/>
              </a:spcBef>
              <a:buClr>
                <a:schemeClr val="dk1"/>
              </a:buClr>
              <a:buSzPct val="100000"/>
              <a:buFont typeface="Arial"/>
              <a:buChar char="●"/>
            </a:pPr>
            <a:r>
              <a:rPr lang="en" sz="1800"/>
              <a:t>Copy this code into Texture.cpp, call it and add a GetHandle getter: </a:t>
            </a:r>
            <a:r>
              <a:rPr lang="en" sz="1800" u="sng">
                <a:solidFill>
                  <a:schemeClr val="hlink"/>
                </a:solidFill>
                <a:hlinkClick r:id="rId5"/>
              </a:rPr>
              <a:t>https://github.com/DavidEGrayson/ahrs-visualizer/blob/master/png_texture.cpp</a:t>
            </a:r>
          </a:p>
          <a:p>
            <a:pPr indent="-342900" lvl="0" marL="457200" rtl="0">
              <a:spcBef>
                <a:spcPts val="0"/>
              </a:spcBef>
              <a:buClr>
                <a:schemeClr val="dk1"/>
              </a:buClr>
              <a:buSzPct val="100000"/>
              <a:buFont typeface="Arial"/>
              <a:buChar char="●"/>
            </a:pPr>
            <a:r>
              <a:rPr lang="en" sz="1800"/>
              <a:t>If it does not work anymore or we need to do changes, we should refactor!</a:t>
            </a:r>
          </a:p>
          <a:p>
            <a:pPr indent="-342900" lvl="0" marL="457200" rtl="0">
              <a:spcBef>
                <a:spcPts val="0"/>
              </a:spcBef>
              <a:buClr>
                <a:schemeClr val="dk1"/>
              </a:buClr>
              <a:buSzPct val="100000"/>
              <a:buFont typeface="Arial"/>
              <a:buChar char="●"/>
            </a:pPr>
            <a:r>
              <a:rPr lang="en" sz="1800"/>
              <a:t>Since we did not really write this code ourselves, don’t work, should work.</a:t>
            </a:r>
          </a:p>
          <a:p>
            <a:pPr indent="-342900" lvl="0" marL="457200">
              <a:spcBef>
                <a:spcPts val="0"/>
              </a:spcBef>
              <a:buClr>
                <a:schemeClr val="dk1"/>
              </a:buClr>
              <a:buSzPct val="100000"/>
              <a:buFont typeface="Arial"/>
              <a:buChar char="●"/>
            </a:pPr>
            <a:r>
              <a:rPr lang="en" sz="1800"/>
              <a:t>The destructor should cleanup the texture. In native code, but especially when using native libraries like OpenGL we should take good care of cleanup.</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Texture class</a:t>
            </a:r>
          </a:p>
        </p:txBody>
      </p:sp>
      <p:sp>
        <p:nvSpPr>
          <p:cNvPr id="185" name="Shape 185"/>
          <p:cNvSpPr txBox="1"/>
          <p:nvPr/>
        </p:nvSpPr>
        <p:spPr>
          <a:xfrm>
            <a:off x="314025" y="1180300"/>
            <a:ext cx="4315200" cy="3914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#include &lt;GLFW/glfw3.h&gt;</a:t>
            </a:r>
          </a:p>
          <a:p>
            <a:pPr lvl="0" rtl="0">
              <a:spcBef>
                <a:spcPts val="0"/>
              </a:spcBef>
              <a:buClr>
                <a:schemeClr val="dk1"/>
              </a:buClr>
              <a:buSzPct val="91666"/>
              <a:buFont typeface="Arial"/>
              <a:buNone/>
            </a:pPr>
            <a:r>
              <a:rPr lang="en" sz="1200"/>
              <a:t>#include &lt;GL/gl.h&gt;</a:t>
            </a:r>
          </a:p>
          <a:p>
            <a:pPr lvl="0" rtl="0">
              <a:spcBef>
                <a:spcPts val="0"/>
              </a:spcBef>
              <a:buClr>
                <a:schemeClr val="dk1"/>
              </a:buClr>
              <a:buSzPct val="91666"/>
              <a:buFont typeface="Arial"/>
              <a:buNone/>
            </a:pPr>
            <a:r>
              <a:rPr lang="en" sz="1200"/>
              <a:t>#include &lt;string&gt;</a:t>
            </a:r>
          </a:p>
          <a:p>
            <a:pPr lvl="0" rtl="0">
              <a:spcBef>
                <a:spcPts val="0"/>
              </a:spcBef>
              <a:buClr>
                <a:schemeClr val="dk1"/>
              </a:buClr>
              <a:buSzPct val="91666"/>
              <a:buFont typeface="Arial"/>
              <a:buNone/>
            </a:pPr>
            <a:r>
              <a:rPr lang="en" sz="1200"/>
              <a:t>namespace SpaceInvaders</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class Texture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public:</a:t>
            </a:r>
          </a:p>
          <a:p>
            <a:pPr lvl="0" rtl="0">
              <a:spcBef>
                <a:spcPts val="0"/>
              </a:spcBef>
              <a:buClr>
                <a:schemeClr val="dk1"/>
              </a:buClr>
              <a:buSzPct val="91666"/>
              <a:buFont typeface="Arial"/>
              <a:buNone/>
            </a:pPr>
            <a:r>
              <a:rPr lang="en" sz="1200"/>
              <a:t>		Texture(std::string filename);</a:t>
            </a:r>
          </a:p>
          <a:p>
            <a:pPr lvl="0" rtl="0">
              <a:spcBef>
                <a:spcPts val="0"/>
              </a:spcBef>
              <a:buClr>
                <a:schemeClr val="dk1"/>
              </a:buClr>
              <a:buSzPct val="91666"/>
              <a:buFont typeface="Arial"/>
              <a:buNone/>
            </a:pPr>
            <a:r>
              <a:rPr lang="en" sz="1200"/>
              <a:t>		class ImageNotFound : public std::exception {};</a:t>
            </a:r>
          </a:p>
          <a:p>
            <a:pPr lvl="0" rtl="0">
              <a:spcBef>
                <a:spcPts val="0"/>
              </a:spcBef>
              <a:buClr>
                <a:schemeClr val="dk1"/>
              </a:buClr>
              <a:buSzPct val="91666"/>
              <a:buFont typeface="Arial"/>
              <a:buNone/>
            </a:pPr>
            <a:r>
              <a:rPr lang="en" sz="1200"/>
              <a:t>		~Texture();</a:t>
            </a:r>
          </a:p>
          <a:p>
            <a:pPr lvl="0" rtl="0">
              <a:spcBef>
                <a:spcPts val="0"/>
              </a:spcBef>
              <a:buClr>
                <a:schemeClr val="dk1"/>
              </a:buClr>
              <a:buSzPct val="91666"/>
              <a:buFont typeface="Arial"/>
              <a:buNone/>
            </a:pPr>
            <a:r>
              <a:rPr lang="en" sz="1200"/>
              <a:t>		int GetHandle()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return handle;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private:</a:t>
            </a:r>
          </a:p>
          <a:p>
            <a:pPr lvl="0" rtl="0">
              <a:spcBef>
                <a:spcPts val="0"/>
              </a:spcBef>
              <a:buClr>
                <a:schemeClr val="dk1"/>
              </a:buClr>
              <a:buSzPct val="91666"/>
              <a:buFont typeface="Arial"/>
              <a:buNone/>
            </a:pPr>
            <a:r>
              <a:rPr lang="en" sz="1200"/>
              <a:t>		GLuint handle;</a:t>
            </a:r>
          </a:p>
          <a:p>
            <a:pPr lvl="0" rtl="0">
              <a:spcBef>
                <a:spcPts val="0"/>
              </a:spcBef>
              <a:buClr>
                <a:schemeClr val="dk1"/>
              </a:buClr>
              <a:buSzPct val="91666"/>
              <a:buFont typeface="Arial"/>
              <a:buNone/>
            </a:pPr>
            <a:r>
              <a:rPr lang="en" sz="1200"/>
              <a:t>		int width;</a:t>
            </a:r>
          </a:p>
          <a:p>
            <a:pPr lvl="0" rtl="0">
              <a:spcBef>
                <a:spcPts val="0"/>
              </a:spcBef>
              <a:buClr>
                <a:schemeClr val="dk1"/>
              </a:buClr>
              <a:buSzPct val="91666"/>
              <a:buFont typeface="Arial"/>
              <a:buNone/>
            </a:pPr>
            <a:r>
              <a:rPr lang="en" sz="1200"/>
              <a:t>		int height;</a:t>
            </a:r>
          </a:p>
          <a:p>
            <a:pPr lvl="0" rtl="0">
              <a:spcBef>
                <a:spcPts val="0"/>
              </a:spcBef>
              <a:buClr>
                <a:schemeClr val="dk1"/>
              </a:buClr>
              <a:buSzPct val="91666"/>
              <a:buFont typeface="Arial"/>
              <a:buNone/>
            </a:pPr>
            <a:r>
              <a:rPr lang="en" sz="1200"/>
              <a:t>	};</a:t>
            </a:r>
          </a:p>
          <a:p>
            <a:pPr lvl="0">
              <a:spcBef>
                <a:spcPts val="0"/>
              </a:spcBef>
              <a:buNone/>
            </a:pPr>
            <a:r>
              <a:rPr lang="en" sz="1200"/>
              <a:t>}</a:t>
            </a:r>
          </a:p>
        </p:txBody>
      </p:sp>
      <p:sp>
        <p:nvSpPr>
          <p:cNvPr id="186" name="Shape 186"/>
          <p:cNvSpPr txBox="1"/>
          <p:nvPr/>
        </p:nvSpPr>
        <p:spPr>
          <a:xfrm>
            <a:off x="4726600" y="1185700"/>
            <a:ext cx="4315200" cy="3914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using namespace SpaceInvaders;</a:t>
            </a:r>
          </a:p>
          <a:p>
            <a:pPr lvl="0" rtl="0">
              <a:spcBef>
                <a:spcPts val="0"/>
              </a:spcBef>
              <a:buNone/>
            </a:pPr>
            <a:r>
              <a:t/>
            </a:r>
            <a:endParaRPr sz="1200"/>
          </a:p>
          <a:p>
            <a:pPr lvl="0" rtl="0">
              <a:spcBef>
                <a:spcPts val="0"/>
              </a:spcBef>
              <a:buNone/>
            </a:pPr>
            <a:r>
              <a:rPr lang="en" sz="1200"/>
              <a:t>GLuint png_texture_load(const char * file_name,</a:t>
            </a:r>
          </a:p>
          <a:p>
            <a:pPr indent="457200" lvl="0" rtl="0">
              <a:spcBef>
                <a:spcPts val="0"/>
              </a:spcBef>
              <a:buNone/>
            </a:pPr>
            <a:r>
              <a:rPr lang="en" sz="1200"/>
              <a:t>int * width, int * height)</a:t>
            </a:r>
          </a:p>
          <a:p>
            <a:pPr lvl="0" rtl="0">
              <a:spcBef>
                <a:spcPts val="0"/>
              </a:spcBef>
              <a:buNone/>
            </a:pPr>
            <a:r>
              <a:rPr lang="en" sz="1200"/>
              <a:t>{</a:t>
            </a:r>
          </a:p>
          <a:p>
            <a:pPr indent="457200" lvl="0" rtl="0">
              <a:spcBef>
                <a:spcPts val="0"/>
              </a:spcBef>
              <a:buNone/>
            </a:pPr>
            <a:r>
              <a:rPr lang="en" sz="1200"/>
              <a:t>...</a:t>
            </a:r>
          </a:p>
          <a:p>
            <a:pPr lvl="0" rtl="0">
              <a:spcBef>
                <a:spcPts val="0"/>
              </a:spcBef>
              <a:buNone/>
            </a:pPr>
            <a:r>
              <a:rPr lang="en" sz="1200"/>
              <a:t>}</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Texture::Texture(std::string filename)</a:t>
            </a:r>
          </a:p>
          <a:p>
            <a:pPr lvl="0" rtl="0">
              <a:spcBef>
                <a:spcPts val="0"/>
              </a:spcBef>
              <a:buClr>
                <a:schemeClr val="dk1"/>
              </a:buClr>
              <a:buSzPct val="91666"/>
              <a:buFont typeface="Arial"/>
              <a:buNone/>
            </a:pPr>
            <a:r>
              <a:rPr lang="en" sz="1200"/>
              <a:t>{</a:t>
            </a:r>
          </a:p>
          <a:p>
            <a:pPr lvl="0" rtl="0">
              <a:spcBef>
                <a:spcPts val="0"/>
              </a:spcBef>
              <a:buNone/>
            </a:pPr>
            <a:r>
              <a:rPr lang="en" sz="1200"/>
              <a:t>	handle = png_texture_load(filename.c_str(),</a:t>
            </a:r>
          </a:p>
          <a:p>
            <a:pPr indent="457200" lvl="0" marL="457200" rtl="0">
              <a:spcBef>
                <a:spcPts val="0"/>
              </a:spcBef>
              <a:buClr>
                <a:schemeClr val="dk1"/>
              </a:buClr>
              <a:buSzPct val="91666"/>
              <a:buFont typeface="Arial"/>
              <a:buNone/>
            </a:pPr>
            <a:r>
              <a:rPr lang="en" sz="1200"/>
              <a:t>&amp;width, &amp;height);</a:t>
            </a:r>
          </a:p>
          <a:p>
            <a:pPr lvl="0" rtl="0">
              <a:spcBef>
                <a:spcPts val="0"/>
              </a:spcBef>
              <a:buClr>
                <a:schemeClr val="dk1"/>
              </a:buClr>
              <a:buSzPct val="91666"/>
              <a:buFont typeface="Arial"/>
              <a:buNone/>
            </a:pPr>
            <a:r>
              <a:rPr lang="en" sz="1200"/>
              <a:t>	if (handle == 0)</a:t>
            </a:r>
          </a:p>
          <a:p>
            <a:pPr lvl="0" rtl="0">
              <a:spcBef>
                <a:spcPts val="0"/>
              </a:spcBef>
              <a:buClr>
                <a:schemeClr val="dk1"/>
              </a:buClr>
              <a:buSzPct val="91666"/>
              <a:buFont typeface="Arial"/>
              <a:buNone/>
            </a:pPr>
            <a:r>
              <a:rPr lang="en" sz="1200"/>
              <a:t>		throw ImageNotFound();</a:t>
            </a:r>
          </a:p>
          <a:p>
            <a:pPr lvl="0" rtl="0">
              <a:spcBef>
                <a:spcPts val="0"/>
              </a:spcBef>
              <a:buClr>
                <a:schemeClr val="dk1"/>
              </a:buClr>
              <a:buSzPct val="91666"/>
              <a:buFont typeface="Arial"/>
              <a:buNone/>
            </a:pPr>
            <a:r>
              <a:rPr lang="en" sz="1200"/>
              <a:t>}</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Texture::~Texture()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glDeleteTextures(1, &amp;handle);</a:t>
            </a:r>
          </a:p>
          <a:p>
            <a:pPr lvl="0">
              <a:spcBef>
                <a:spcPts val="0"/>
              </a:spcBef>
              <a:buNone/>
            </a:pPr>
            <a:r>
              <a:rPr lang="en" sz="1200"/>
              <a: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5"/>
            <a:ext cx="8568300" cy="857400"/>
          </a:xfrm>
          <a:prstGeom prst="rect">
            <a:avLst/>
          </a:prstGeom>
        </p:spPr>
        <p:txBody>
          <a:bodyPr anchorCtr="0" anchor="b" bIns="91425" lIns="91425" rIns="91425" tIns="91425">
            <a:noAutofit/>
          </a:bodyPr>
          <a:lstStyle/>
          <a:p>
            <a:pPr lvl="0" rtl="0">
              <a:spcBef>
                <a:spcPts val="0"/>
              </a:spcBef>
              <a:buNone/>
            </a:pPr>
            <a:r>
              <a:rPr lang="en"/>
              <a:t>Understanding UVs</a:t>
            </a:r>
          </a:p>
        </p:txBody>
      </p:sp>
      <p:sp>
        <p:nvSpPr>
          <p:cNvPr id="192" name="Shape 1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UVs can be used to specify which parts of an image are drawn where on screen. We always will use the default (0, 0, 1, 1) full UVs for everything.</a:t>
            </a:r>
          </a:p>
        </p:txBody>
      </p:sp>
      <p:pic>
        <p:nvPicPr>
          <p:cNvPr id="193" name="Shape 193"/>
          <p:cNvPicPr preferRelativeResize="0"/>
          <p:nvPr/>
        </p:nvPicPr>
        <p:blipFill>
          <a:blip r:embed="rId3">
            <a:alphaModFix/>
          </a:blip>
          <a:stretch>
            <a:fillRect/>
          </a:stretch>
        </p:blipFill>
        <p:spPr>
          <a:xfrm>
            <a:off x="525175" y="1949400"/>
            <a:ext cx="6002451" cy="30552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DrawTexturedBackground</a:t>
            </a:r>
          </a:p>
        </p:txBody>
      </p:sp>
      <p:pic>
        <p:nvPicPr>
          <p:cNvPr id="199" name="Shape 199"/>
          <p:cNvPicPr preferRelativeResize="0"/>
          <p:nvPr/>
        </p:nvPicPr>
        <p:blipFill>
          <a:blip r:embed="rId3">
            <a:alphaModFix/>
          </a:blip>
          <a:stretch>
            <a:fillRect/>
          </a:stretch>
        </p:blipFill>
        <p:spPr>
          <a:xfrm>
            <a:off x="546850" y="1207375"/>
            <a:ext cx="6621574" cy="3877924"/>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DrawShip</a:t>
            </a:r>
          </a:p>
        </p:txBody>
      </p:sp>
      <p:sp>
        <p:nvSpPr>
          <p:cNvPr id="205" name="Shape 205"/>
          <p:cNvSpPr txBox="1"/>
          <p:nvPr>
            <p:ph idx="1" type="body"/>
          </p:nvPr>
        </p:nvSpPr>
        <p:spPr>
          <a:xfrm>
            <a:off x="400650" y="4391075"/>
            <a:ext cx="8229600" cy="586500"/>
          </a:xfrm>
          <a:prstGeom prst="rect">
            <a:avLst/>
          </a:prstGeom>
        </p:spPr>
        <p:txBody>
          <a:bodyPr anchorCtr="0" anchor="t" bIns="91425" lIns="91425" rIns="91425" tIns="91425">
            <a:noAutofit/>
          </a:bodyPr>
          <a:lstStyle/>
          <a:p>
            <a:pPr lvl="0" rtl="0">
              <a:spcBef>
                <a:spcPts val="0"/>
              </a:spcBef>
              <a:buNone/>
            </a:pPr>
            <a:r>
              <a:rPr lang="en" sz="1800"/>
              <a:t>Well, it works, but we are really repeating ourselves!</a:t>
            </a:r>
          </a:p>
        </p:txBody>
      </p:sp>
      <p:sp>
        <p:nvSpPr>
          <p:cNvPr id="206" name="Shape 206"/>
          <p:cNvSpPr txBox="1"/>
          <p:nvPr/>
        </p:nvSpPr>
        <p:spPr>
          <a:xfrm>
            <a:off x="400650" y="1331900"/>
            <a:ext cx="5646900" cy="3140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void DrawShip()</a:t>
            </a:r>
          </a:p>
          <a:p>
            <a:pPr lvl="0" rtl="0">
              <a:spcBef>
                <a:spcPts val="0"/>
              </a:spcBef>
              <a:buNone/>
            </a:pPr>
            <a:r>
              <a:rPr lang="en"/>
              <a:t>{</a:t>
            </a:r>
          </a:p>
          <a:p>
            <a:pPr lvl="0" rtl="0">
              <a:spcBef>
                <a:spcPts val="0"/>
              </a:spcBef>
              <a:buNone/>
            </a:pPr>
            <a:r>
              <a:rPr lang="en"/>
              <a:t>	auto texture = std::make_shared&lt;Texture&gt;("Ship.png");</a:t>
            </a:r>
          </a:p>
          <a:p>
            <a:pPr lvl="0" rtl="0">
              <a:spcBef>
                <a:spcPts val="0"/>
              </a:spcBef>
              <a:buNone/>
            </a:pPr>
            <a:r>
              <a:rPr lang="en"/>
              <a:t>	Run([=]()</a:t>
            </a:r>
          </a:p>
          <a:p>
            <a:pPr lvl="0" rtl="0">
              <a:spcBef>
                <a:spcPts val="0"/>
              </a:spcBef>
              <a:buNone/>
            </a:pPr>
            <a:r>
              <a:rPr lang="en"/>
              <a:t>	{</a:t>
            </a:r>
          </a:p>
          <a:p>
            <a:pPr lvl="0" rtl="0">
              <a:spcBef>
                <a:spcPts val="0"/>
              </a:spcBef>
              <a:buNone/>
            </a:pPr>
            <a:r>
              <a:rPr lang="en"/>
              <a:t>		glBindTexture(GL_TEXTURE_2D, texture.GetHandle());</a:t>
            </a:r>
          </a:p>
          <a:p>
            <a:pPr lvl="0" rtl="0">
              <a:spcBef>
                <a:spcPts val="0"/>
              </a:spcBef>
              <a:buNone/>
            </a:pPr>
            <a:r>
              <a:rPr lang="en"/>
              <a:t>		glBegin(GL_QUADS);</a:t>
            </a:r>
          </a:p>
          <a:p>
            <a:pPr lvl="0" rtl="0">
              <a:spcBef>
                <a:spcPts val="0"/>
              </a:spcBef>
              <a:buNone/>
            </a:pPr>
            <a:r>
              <a:rPr lang="en">
                <a:solidFill>
                  <a:schemeClr val="dk1"/>
                </a:solidFill>
              </a:rPr>
              <a:t>		glTexCoord2d(0, 0); glVertex3f(-0.1f, -0.2f, 0);</a:t>
            </a:r>
          </a:p>
          <a:p>
            <a:pPr lvl="0" rtl="0">
              <a:spcBef>
                <a:spcPts val="0"/>
              </a:spcBef>
              <a:buNone/>
            </a:pPr>
            <a:r>
              <a:rPr lang="en">
                <a:solidFill>
                  <a:schemeClr val="dk1"/>
                </a:solidFill>
              </a:rPr>
              <a:t>		glTexCoord2d(0, 1); glVertex3f(-0.1f, 0.2f, 0);</a:t>
            </a:r>
          </a:p>
          <a:p>
            <a:pPr lvl="0" rtl="0">
              <a:spcBef>
                <a:spcPts val="0"/>
              </a:spcBef>
              <a:buNone/>
            </a:pPr>
            <a:r>
              <a:rPr lang="en">
                <a:solidFill>
                  <a:schemeClr val="dk1"/>
                </a:solidFill>
              </a:rPr>
              <a:t>		glTexCoord2d(1, 1); glVertex3f(0.1f, 0.2f, 0);</a:t>
            </a:r>
          </a:p>
          <a:p>
            <a:pPr lvl="0" rtl="0">
              <a:spcBef>
                <a:spcPts val="0"/>
              </a:spcBef>
              <a:buNone/>
            </a:pPr>
            <a:r>
              <a:rPr lang="en">
                <a:solidFill>
                  <a:schemeClr val="dk1"/>
                </a:solidFill>
              </a:rPr>
              <a:t>		glTexCoord2d(1, 0); glVertex3f(0.1f, -0.2f, 0);</a:t>
            </a:r>
          </a:p>
          <a:p>
            <a:pPr lvl="0" rtl="0">
              <a:spcBef>
                <a:spcPts val="0"/>
              </a:spcBef>
              <a:buNone/>
            </a:pPr>
            <a:r>
              <a:rPr lang="en"/>
              <a:t>		glEnd();</a:t>
            </a:r>
          </a:p>
          <a:p>
            <a:pPr lvl="0" rtl="0">
              <a:spcBef>
                <a:spcPts val="0"/>
              </a:spcBef>
              <a:buNone/>
            </a:pPr>
            <a:r>
              <a:rPr lang="en"/>
              <a:t>	});</a:t>
            </a:r>
          </a:p>
          <a:p>
            <a:pPr lvl="0" rtl="0">
              <a:spcBef>
                <a:spcPts val="0"/>
              </a:spcBef>
              <a:buNone/>
            </a:pPr>
            <a:r>
              <a:rPr lang="en"/>
              <a:t>}</a:t>
            </a:r>
          </a:p>
        </p:txBody>
      </p:sp>
      <p:pic>
        <p:nvPicPr>
          <p:cNvPr id="207" name="Shape 207"/>
          <p:cNvPicPr preferRelativeResize="0"/>
          <p:nvPr/>
        </p:nvPicPr>
        <p:blipFill>
          <a:blip r:embed="rId3">
            <a:alphaModFix/>
          </a:blip>
          <a:stretch>
            <a:fillRect/>
          </a:stretch>
        </p:blipFill>
        <p:spPr>
          <a:xfrm>
            <a:off x="5923025" y="1331912"/>
            <a:ext cx="3189899" cy="1868162"/>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Sprite class to reuse rendering code</a:t>
            </a:r>
          </a:p>
        </p:txBody>
      </p:sp>
      <p:sp>
        <p:nvSpPr>
          <p:cNvPr id="213" name="Shape 213"/>
          <p:cNvSpPr txBox="1"/>
          <p:nvPr>
            <p:ph idx="1" type="body"/>
          </p:nvPr>
        </p:nvSpPr>
        <p:spPr>
          <a:xfrm>
            <a:off x="457200" y="1200150"/>
            <a:ext cx="8417999" cy="3725699"/>
          </a:xfrm>
          <a:prstGeom prst="rect">
            <a:avLst/>
          </a:prstGeom>
        </p:spPr>
        <p:txBody>
          <a:bodyPr anchorCtr="0" anchor="t" bIns="91425" lIns="91425" rIns="91425" tIns="91425">
            <a:noAutofit/>
          </a:bodyPr>
          <a:lstStyle/>
          <a:p>
            <a:pPr>
              <a:spcBef>
                <a:spcPts val="0"/>
              </a:spcBef>
              <a:buNone/>
            </a:pPr>
            <a:r>
              <a:rPr lang="en" sz="1800"/>
              <a:t>Start with how we want to use Sprites from tests or game code:</a:t>
            </a:r>
          </a:p>
        </p:txBody>
      </p:sp>
      <p:sp>
        <p:nvSpPr>
          <p:cNvPr id="214" name="Shape 214"/>
          <p:cNvSpPr txBox="1"/>
          <p:nvPr/>
        </p:nvSpPr>
        <p:spPr>
          <a:xfrm>
            <a:off x="520450" y="1721875"/>
            <a:ext cx="7989300" cy="2945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void DrawTexturedBackground()</a:t>
            </a:r>
          </a:p>
          <a:p>
            <a:pPr lvl="0" rtl="0">
              <a:spcBef>
                <a:spcPts val="0"/>
              </a:spcBef>
              <a:buClr>
                <a:schemeClr val="dk1"/>
              </a:buClr>
              <a:buSzPct val="78571"/>
              <a:buFont typeface="Arial"/>
              <a:buNone/>
            </a:pPr>
            <a:r>
              <a:rPr lang="en"/>
              <a:t>{</a:t>
            </a:r>
          </a:p>
          <a:p>
            <a:pPr lvl="0" rtl="0">
              <a:spcBef>
                <a:spcPts val="0"/>
              </a:spcBef>
              <a:buNone/>
            </a:pPr>
            <a:r>
              <a:rPr lang="en"/>
              <a:t>	auto background =</a:t>
            </a:r>
          </a:p>
          <a:p>
            <a:pPr indent="457200" lvl="0" marL="0" rtl="0">
              <a:spcBef>
                <a:spcPts val="0"/>
              </a:spcBef>
              <a:buClr>
                <a:schemeClr val="dk1"/>
              </a:buClr>
              <a:buSzPct val="78571"/>
              <a:buFont typeface="Arial"/>
              <a:buNone/>
            </a:pPr>
            <a:r>
              <a:rPr lang="en"/>
              <a:t>  std::make_shared&lt;Sprite&gt;(std::make_shared&lt;Texture&gt;("Background.png"), 2.0f, 1.0f);</a:t>
            </a:r>
          </a:p>
          <a:p>
            <a:pPr lvl="0" rtl="0">
              <a:spcBef>
                <a:spcPts val="0"/>
              </a:spcBef>
              <a:buClr>
                <a:schemeClr val="dk1"/>
              </a:buClr>
              <a:buSzPct val="78571"/>
              <a:buFont typeface="Arial"/>
              <a:buNone/>
            </a:pPr>
            <a:r>
              <a:rPr lang="en"/>
              <a:t>	Run([=]() { background-&gt;Draw(0, 0); });</a:t>
            </a:r>
          </a:p>
          <a:p>
            <a:pPr lvl="0" rtl="0">
              <a:spcBef>
                <a:spcPts val="0"/>
              </a:spcBef>
              <a:buClr>
                <a:schemeClr val="dk1"/>
              </a:buClr>
              <a:buSzPct val="78571"/>
              <a:buFont typeface="Arial"/>
              <a:buNone/>
            </a:pPr>
            <a:r>
              <a:rPr lang="en"/>
              <a:t>}</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void DrawShip()</a:t>
            </a:r>
          </a:p>
          <a:p>
            <a:pPr lvl="0" rtl="0">
              <a:spcBef>
                <a:spcPts val="0"/>
              </a:spcBef>
              <a:buClr>
                <a:schemeClr val="dk1"/>
              </a:buClr>
              <a:buSzPct val="78571"/>
              <a:buFont typeface="Arial"/>
              <a:buNone/>
            </a:pPr>
            <a:r>
              <a:rPr lang="en"/>
              <a:t>{</a:t>
            </a:r>
          </a:p>
          <a:p>
            <a:pPr lvl="0" rtl="0">
              <a:spcBef>
                <a:spcPts val="0"/>
              </a:spcBef>
              <a:buNone/>
            </a:pPr>
            <a:r>
              <a:rPr lang="en"/>
              <a:t>	auto sprite =</a:t>
            </a:r>
          </a:p>
          <a:p>
            <a:pPr indent="0" lvl="0" marL="457200" rtl="0">
              <a:spcBef>
                <a:spcPts val="0"/>
              </a:spcBef>
              <a:buClr>
                <a:schemeClr val="dk1"/>
              </a:buClr>
              <a:buSzPct val="78571"/>
              <a:buFont typeface="Arial"/>
              <a:buNone/>
            </a:pPr>
            <a:r>
              <a:rPr lang="en"/>
              <a:t>  std::make_shared&lt;Sprite&gt;(std::make_shared&lt;Texture&gt;("Ship.png"), 0.075f, 0.075f);</a:t>
            </a:r>
          </a:p>
          <a:p>
            <a:pPr lvl="0" rtl="0">
              <a:spcBef>
                <a:spcPts val="0"/>
              </a:spcBef>
              <a:buClr>
                <a:schemeClr val="dk1"/>
              </a:buClr>
              <a:buSzPct val="78571"/>
              <a:buFont typeface="Arial"/>
              <a:buNone/>
            </a:pPr>
            <a:r>
              <a:rPr lang="en"/>
              <a:t>	Run([=]() { sprite-&gt;Draw(0, 0); });</a:t>
            </a:r>
          </a:p>
          <a:p>
            <a:pPr lvl="0" rtl="0">
              <a:spcBef>
                <a:spcPts val="0"/>
              </a:spcBef>
              <a:buClr>
                <a:schemeClr val="dk1"/>
              </a:buClr>
              <a:buSzPct val="78571"/>
              <a:buFont typeface="Arial"/>
              <a:buNone/>
            </a:pPr>
            <a:r>
              <a:rPr lang="en"/>
              <a:t>}</a:t>
            </a: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Sprite class to reuse rendering code</a:t>
            </a:r>
          </a:p>
        </p:txBody>
      </p:sp>
      <p:sp>
        <p:nvSpPr>
          <p:cNvPr id="220" name="Shape 220"/>
          <p:cNvSpPr txBox="1"/>
          <p:nvPr>
            <p:ph idx="1" type="body"/>
          </p:nvPr>
        </p:nvSpPr>
        <p:spPr>
          <a:xfrm>
            <a:off x="457200" y="1200150"/>
            <a:ext cx="8417999" cy="3725699"/>
          </a:xfrm>
          <a:prstGeom prst="rect">
            <a:avLst/>
          </a:prstGeom>
        </p:spPr>
        <p:txBody>
          <a:bodyPr anchorCtr="0" anchor="t" bIns="91425" lIns="91425" rIns="91425" tIns="91425">
            <a:noAutofit/>
          </a:bodyPr>
          <a:lstStyle/>
          <a:p>
            <a:pPr lvl="0" rtl="0">
              <a:spcBef>
                <a:spcPts val="0"/>
              </a:spcBef>
              <a:buNone/>
            </a:pPr>
            <a:r>
              <a:rPr lang="en" sz="1800"/>
              <a:t>Next up, design Sprite.h (use empty implementation to get things to compile)</a:t>
            </a:r>
          </a:p>
        </p:txBody>
      </p:sp>
      <p:sp>
        <p:nvSpPr>
          <p:cNvPr id="221" name="Shape 221"/>
          <p:cNvSpPr txBox="1"/>
          <p:nvPr/>
        </p:nvSpPr>
        <p:spPr>
          <a:xfrm>
            <a:off x="520450" y="1721875"/>
            <a:ext cx="8316000" cy="33164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class Sprite</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public:</a:t>
            </a:r>
          </a:p>
          <a:p>
            <a:pPr lvl="0" rtl="0">
              <a:spcBef>
                <a:spcPts val="0"/>
              </a:spcBef>
              <a:buClr>
                <a:schemeClr val="dk1"/>
              </a:buClr>
              <a:buSzPct val="78571"/>
              <a:buFont typeface="Arial"/>
              <a:buNone/>
            </a:pPr>
            <a:r>
              <a:rPr lang="en"/>
              <a:t>	// Since we did not touch viewport matrices, the screen goes from -1 to +1, which is 2.0 and we</a:t>
            </a:r>
          </a:p>
          <a:p>
            <a:pPr lvl="0" rtl="0">
              <a:spcBef>
                <a:spcPts val="0"/>
              </a:spcBef>
              <a:buClr>
                <a:schemeClr val="dk1"/>
              </a:buClr>
              <a:buSzPct val="78571"/>
              <a:buFont typeface="Arial"/>
              <a:buNone/>
            </a:pPr>
            <a:r>
              <a:rPr lang="en"/>
              <a:t>	// multiply heights by 2, so 2, 1 is required to fill the whole screen with this code.</a:t>
            </a:r>
          </a:p>
          <a:p>
            <a:pPr lvl="0" rtl="0">
              <a:spcBef>
                <a:spcPts val="0"/>
              </a:spcBef>
              <a:buClr>
                <a:schemeClr val="dk1"/>
              </a:buClr>
              <a:buSzPct val="78571"/>
              <a:buFont typeface="Arial"/>
              <a:buNone/>
            </a:pPr>
            <a:r>
              <a:rPr lang="en"/>
              <a:t>	Sprite(std::shared_ptr&lt;Texture&gt; texture, float width, float height)</a:t>
            </a:r>
          </a:p>
          <a:p>
            <a:pPr lvl="0" rtl="0">
              <a:spcBef>
                <a:spcPts val="0"/>
              </a:spcBef>
              <a:buClr>
                <a:schemeClr val="dk1"/>
              </a:buClr>
              <a:buSzPct val="78571"/>
              <a:buFont typeface="Arial"/>
              <a:buNone/>
            </a:pPr>
            <a:r>
              <a:rPr lang="en"/>
              <a:t>		: texture(texture), width(width), height(height * 2.0f) {}</a:t>
            </a:r>
          </a:p>
          <a:p>
            <a:pPr lvl="0" rtl="0">
              <a:spcBef>
                <a:spcPts val="0"/>
              </a:spcBef>
              <a:buClr>
                <a:schemeClr val="dk1"/>
              </a:buClr>
              <a:buSzPct val="78571"/>
              <a:buFont typeface="Arial"/>
              <a:buNone/>
            </a:pPr>
            <a:r>
              <a:rPr lang="en"/>
              <a:t>	void Draw(float x, float y);</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private:</a:t>
            </a:r>
          </a:p>
          <a:p>
            <a:pPr lvl="0" rtl="0">
              <a:spcBef>
                <a:spcPts val="0"/>
              </a:spcBef>
              <a:buClr>
                <a:schemeClr val="dk1"/>
              </a:buClr>
              <a:buSzPct val="78571"/>
              <a:buFont typeface="Arial"/>
              <a:buNone/>
            </a:pPr>
            <a:r>
              <a:rPr lang="en"/>
              <a:t>	std::shared_ptr&lt;Texture&gt; texture;</a:t>
            </a:r>
          </a:p>
          <a:p>
            <a:pPr lvl="0" rtl="0">
              <a:spcBef>
                <a:spcPts val="0"/>
              </a:spcBef>
              <a:buClr>
                <a:schemeClr val="dk1"/>
              </a:buClr>
              <a:buSzPct val="78571"/>
              <a:buFont typeface="Arial"/>
              <a:buNone/>
            </a:pPr>
            <a:r>
              <a:rPr lang="en"/>
              <a:t>	float width;</a:t>
            </a:r>
          </a:p>
          <a:p>
            <a:pPr lvl="0" rtl="0">
              <a:spcBef>
                <a:spcPts val="0"/>
              </a:spcBef>
              <a:buClr>
                <a:schemeClr val="dk1"/>
              </a:buClr>
              <a:buSzPct val="78571"/>
              <a:buFont typeface="Arial"/>
              <a:buNone/>
            </a:pPr>
            <a:r>
              <a:rPr lang="en"/>
              <a:t>	float height;</a:t>
            </a:r>
          </a:p>
          <a:p>
            <a:pPr lvl="0" rtl="0">
              <a:spcBef>
                <a:spcPts val="0"/>
              </a:spcBef>
              <a:buClr>
                <a:schemeClr val="dk1"/>
              </a:buClr>
              <a:buSzPct val="78571"/>
              <a:buFont typeface="Arial"/>
              <a:buNone/>
            </a:pPr>
            <a:r>
              <a:rPr lang="en"/>
              <a:t>};</a:t>
            </a:r>
          </a:p>
          <a:p>
            <a:pPr lvl="0" rtl="0">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Sprite class to reuse rendering code</a:t>
            </a:r>
          </a:p>
        </p:txBody>
      </p:sp>
      <p:sp>
        <p:nvSpPr>
          <p:cNvPr id="227" name="Shape 227"/>
          <p:cNvSpPr txBox="1"/>
          <p:nvPr/>
        </p:nvSpPr>
        <p:spPr>
          <a:xfrm>
            <a:off x="509375" y="1417375"/>
            <a:ext cx="7933799" cy="3344099"/>
          </a:xfrm>
          <a:prstGeom prst="rect">
            <a:avLst/>
          </a:prstGeom>
          <a:noFill/>
          <a:ln>
            <a:noFill/>
          </a:ln>
        </p:spPr>
        <p:txBody>
          <a:bodyPr anchorCtr="0" anchor="t" bIns="91425" lIns="91425" rIns="91425" tIns="91425">
            <a:noAutofit/>
          </a:bodyPr>
          <a:lstStyle/>
          <a:p>
            <a:pPr lvl="0" rtl="0">
              <a:spcBef>
                <a:spcPts val="0"/>
              </a:spcBef>
              <a:buClr>
                <a:schemeClr val="dk1"/>
              </a:buClr>
              <a:buSzPct val="78571"/>
              <a:buFont typeface="Arial"/>
              <a:buNone/>
            </a:pPr>
            <a:r>
              <a:rPr lang="en"/>
              <a:t>void Sprite::Draw(float x, float y)</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glBindTexture(GL_TEXTURE_2D, texture-&gt;GetHandle());</a:t>
            </a:r>
          </a:p>
          <a:p>
            <a:pPr lvl="0" rtl="0">
              <a:spcBef>
                <a:spcPts val="0"/>
              </a:spcBef>
              <a:buClr>
                <a:schemeClr val="dk1"/>
              </a:buClr>
              <a:buSzPct val="78571"/>
              <a:buFont typeface="Arial"/>
              <a:buNone/>
            </a:pPr>
            <a:r>
              <a:rPr lang="en"/>
              <a:t>	glEnable(GL_TEXTURE_2D);</a:t>
            </a:r>
          </a:p>
          <a:p>
            <a:pPr lvl="0" rtl="0">
              <a:spcBef>
                <a:spcPts val="0"/>
              </a:spcBef>
              <a:buClr>
                <a:schemeClr val="dk1"/>
              </a:buClr>
              <a:buSzPct val="78571"/>
              <a:buFont typeface="Arial"/>
              <a:buNone/>
            </a:pPr>
            <a:r>
              <a:rPr lang="en"/>
              <a:t>	glBegin(GL_QUADS);</a:t>
            </a:r>
          </a:p>
          <a:p>
            <a:pPr lvl="0" rtl="0">
              <a:spcBef>
                <a:spcPts val="0"/>
              </a:spcBef>
              <a:buNone/>
            </a:pPr>
            <a:r>
              <a:rPr lang="en"/>
              <a:t>	glTexCoord2d(0, 0);</a:t>
            </a:r>
          </a:p>
          <a:p>
            <a:pPr lvl="0" rtl="0">
              <a:spcBef>
                <a:spcPts val="0"/>
              </a:spcBef>
              <a:buNone/>
            </a:pPr>
            <a:r>
              <a:rPr lang="en"/>
              <a:t>	glVertex3f(x - width, y - height, 0);</a:t>
            </a:r>
          </a:p>
          <a:p>
            <a:pPr lvl="0" rtl="0">
              <a:spcBef>
                <a:spcPts val="0"/>
              </a:spcBef>
              <a:buNone/>
            </a:pPr>
            <a:r>
              <a:rPr lang="en"/>
              <a:t>	glTexCoord2d(0, 1);</a:t>
            </a:r>
          </a:p>
          <a:p>
            <a:pPr lvl="0" rtl="0">
              <a:spcBef>
                <a:spcPts val="0"/>
              </a:spcBef>
              <a:buNone/>
            </a:pPr>
            <a:r>
              <a:rPr lang="en"/>
              <a:t>	glVertex3f(x - width, y + height, 0);</a:t>
            </a:r>
          </a:p>
          <a:p>
            <a:pPr lvl="0" rtl="0">
              <a:spcBef>
                <a:spcPts val="0"/>
              </a:spcBef>
              <a:buNone/>
            </a:pPr>
            <a:r>
              <a:rPr lang="en"/>
              <a:t>	glTexCoord2d(1, 1);</a:t>
            </a:r>
          </a:p>
          <a:p>
            <a:pPr lvl="0" rtl="0">
              <a:spcBef>
                <a:spcPts val="0"/>
              </a:spcBef>
              <a:buNone/>
            </a:pPr>
            <a:r>
              <a:rPr lang="en"/>
              <a:t>	glVertex3f(x + width, y + height, 0);</a:t>
            </a:r>
          </a:p>
          <a:p>
            <a:pPr lvl="0" rtl="0">
              <a:spcBef>
                <a:spcPts val="0"/>
              </a:spcBef>
              <a:buNone/>
            </a:pPr>
            <a:r>
              <a:rPr lang="en"/>
              <a:t>	glTexCoord2d(1, 0);</a:t>
            </a:r>
          </a:p>
          <a:p>
            <a:pPr lvl="0" rtl="0">
              <a:spcBef>
                <a:spcPts val="0"/>
              </a:spcBef>
              <a:buClr>
                <a:schemeClr val="dk1"/>
              </a:buClr>
              <a:buSzPct val="78571"/>
              <a:buFont typeface="Arial"/>
              <a:buNone/>
            </a:pPr>
            <a:r>
              <a:rPr lang="en"/>
              <a:t>	glVertex3f(x + width, y - height, 0);</a:t>
            </a:r>
          </a:p>
          <a:p>
            <a:pPr lvl="0" rtl="0">
              <a:spcBef>
                <a:spcPts val="0"/>
              </a:spcBef>
              <a:buClr>
                <a:schemeClr val="dk1"/>
              </a:buClr>
              <a:buSzPct val="78571"/>
              <a:buFont typeface="Arial"/>
              <a:buNone/>
            </a:pPr>
            <a:r>
              <a:rPr lang="en"/>
              <a:t>	glEnd();</a:t>
            </a:r>
          </a:p>
          <a:p>
            <a:pPr lvl="0">
              <a:spcBef>
                <a:spcPts val="0"/>
              </a:spcBef>
              <a:buNone/>
            </a:pPr>
            <a:r>
              <a:rPr lang="en"/>
              <a: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Input</a:t>
            </a:r>
          </a:p>
        </p:txBody>
      </p:sp>
      <p:sp>
        <p:nvSpPr>
          <p:cNvPr id="233" name="Shape 23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Let’s support Keyboard Cursors for now</a:t>
            </a:r>
          </a:p>
          <a:p>
            <a:pPr indent="-342900" lvl="1" marL="914400" rtl="0">
              <a:spcBef>
                <a:spcPts val="0"/>
              </a:spcBef>
              <a:buClr>
                <a:schemeClr val="dk1"/>
              </a:buClr>
              <a:buSzPct val="100000"/>
              <a:buFont typeface="Courier New"/>
              <a:buChar char="o"/>
            </a:pPr>
            <a:r>
              <a:rPr b="1" lang="en" sz="1800">
                <a:solidFill>
                  <a:srgbClr val="FF6600"/>
                </a:solidFill>
                <a:hlinkClick r:id="rId3"/>
              </a:rPr>
              <a:t>GLFW_KEY_LEFT</a:t>
            </a:r>
          </a:p>
          <a:p>
            <a:pPr indent="-342900" lvl="1" marL="914400" rtl="0">
              <a:spcBef>
                <a:spcPts val="0"/>
              </a:spcBef>
              <a:buClr>
                <a:schemeClr val="dk1"/>
              </a:buClr>
              <a:buSzPct val="100000"/>
              <a:buFont typeface="Courier New"/>
              <a:buChar char="o"/>
            </a:pPr>
            <a:r>
              <a:rPr b="1" lang="en" sz="1800">
                <a:solidFill>
                  <a:srgbClr val="FF6600"/>
                </a:solidFill>
                <a:hlinkClick r:id="rId4"/>
              </a:rPr>
              <a:t>GLFW_KEY_RIGHT</a:t>
            </a:r>
          </a:p>
          <a:p>
            <a:pPr indent="-419100" lvl="0" marL="457200" rtl="0">
              <a:spcBef>
                <a:spcPts val="0"/>
              </a:spcBef>
              <a:buClr>
                <a:schemeClr val="dk1"/>
              </a:buClr>
              <a:buSzPct val="100000"/>
              <a:buFont typeface="Arial"/>
              <a:buChar char="●"/>
            </a:pPr>
            <a:r>
              <a:rPr lang="en"/>
              <a:t>Other possibilities (up to you)</a:t>
            </a:r>
          </a:p>
          <a:p>
            <a:pPr indent="-419100" lvl="0" marL="914400" rtl="0">
              <a:spcBef>
                <a:spcPts val="0"/>
              </a:spcBef>
              <a:buClr>
                <a:schemeClr val="dk1"/>
              </a:buClr>
              <a:buSzPct val="100000"/>
              <a:buFont typeface="Arial"/>
              <a:buChar char="●"/>
            </a:pPr>
            <a:r>
              <a:rPr lang="en"/>
              <a:t>GamePad</a:t>
            </a:r>
          </a:p>
          <a:p>
            <a:pPr indent="-419100" lvl="0" marL="914400" rtl="0">
              <a:spcBef>
                <a:spcPts val="0"/>
              </a:spcBef>
              <a:buClr>
                <a:schemeClr val="dk1"/>
              </a:buClr>
              <a:buSzPct val="100000"/>
              <a:buFont typeface="Arial"/>
              <a:buChar char="●"/>
            </a:pPr>
            <a:r>
              <a:rPr lang="en"/>
              <a:t>Mouse</a:t>
            </a:r>
          </a:p>
          <a:p>
            <a:pPr indent="-419100" lvl="0" marL="914400" rtl="0">
              <a:spcBef>
                <a:spcPts val="0"/>
              </a:spcBef>
              <a:buClr>
                <a:schemeClr val="dk1"/>
              </a:buClr>
              <a:buSzPct val="100000"/>
              <a:buFont typeface="Arial"/>
              <a:buChar char="●"/>
            </a:pPr>
            <a:r>
              <a:rPr lang="en"/>
              <a:t>Touch (if you have a touch device)</a:t>
            </a:r>
          </a:p>
          <a:p>
            <a:pPr indent="-419100" lvl="0" marL="914400">
              <a:spcBef>
                <a:spcPts val="0"/>
              </a:spcBef>
              <a:buClr>
                <a:schemeClr val="dk1"/>
              </a:buClr>
              <a:buSzPct val="100000"/>
              <a:buFont typeface="Arial"/>
              <a:buChar char="●"/>
            </a:pPr>
            <a:r>
              <a:rPr lang="en"/>
              <a:t>Gestures (Kinect, Intel RealSense, etc.)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Text Adventures are so 70ies</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Anyone can create a Text Adventure on a weekend</a:t>
            </a:r>
          </a:p>
          <a:p>
            <a:pPr indent="-381000" lvl="0" marL="457200" marR="0" rtl="0" algn="l">
              <a:lnSpc>
                <a:spcPct val="100000"/>
              </a:lnSpc>
              <a:spcBef>
                <a:spcPts val="600"/>
              </a:spcBef>
              <a:spcAft>
                <a:spcPts val="0"/>
              </a:spcAft>
              <a:buClr>
                <a:schemeClr val="dk1"/>
              </a:buClr>
              <a:buSzPct val="100000"/>
              <a:buFont typeface="Arial"/>
              <a:buChar char="●"/>
            </a:pPr>
            <a:r>
              <a:rPr lang="en" sz="2400"/>
              <a:t>Today’s Games are</a:t>
            </a:r>
          </a:p>
          <a:p>
            <a:pPr indent="-381000" lvl="1" marL="914400" marR="0" rtl="0" algn="l">
              <a:lnSpc>
                <a:spcPct val="100000"/>
              </a:lnSpc>
              <a:spcBef>
                <a:spcPts val="600"/>
              </a:spcBef>
              <a:spcAft>
                <a:spcPts val="0"/>
              </a:spcAft>
              <a:buClr>
                <a:schemeClr val="dk1"/>
              </a:buClr>
              <a:buSzPct val="100000"/>
              <a:buFont typeface="Courier New"/>
              <a:buChar char="o"/>
            </a:pPr>
            <a:r>
              <a:rPr lang="en" sz="2400"/>
              <a:t>mostly 3D, some are 2D, 30+ or 60+fps</a:t>
            </a:r>
          </a:p>
          <a:p>
            <a:pPr indent="-381000" lvl="1" marL="914400" marR="0" rtl="0" algn="l">
              <a:lnSpc>
                <a:spcPct val="100000"/>
              </a:lnSpc>
              <a:spcBef>
                <a:spcPts val="600"/>
              </a:spcBef>
              <a:spcAft>
                <a:spcPts val="0"/>
              </a:spcAft>
              <a:buClr>
                <a:schemeClr val="dk1"/>
              </a:buClr>
              <a:buSzPct val="80000"/>
              <a:buFont typeface="Courier New"/>
              <a:buChar char="o"/>
            </a:pPr>
            <a:r>
              <a:rPr lang="en"/>
              <a:t>often using huge complex game engines with hundreds of man years of effort put into it</a:t>
            </a:r>
          </a:p>
          <a:p>
            <a:pPr indent="-381000" lvl="1" marL="914400" marR="0" rtl="0" algn="l">
              <a:lnSpc>
                <a:spcPct val="100000"/>
              </a:lnSpc>
              <a:spcBef>
                <a:spcPts val="600"/>
              </a:spcBef>
              <a:spcAft>
                <a:spcPts val="0"/>
              </a:spcAft>
              <a:buClr>
                <a:schemeClr val="dk1"/>
              </a:buClr>
              <a:buSzPct val="80000"/>
              <a:buFont typeface="Courier New"/>
              <a:buChar char="o"/>
            </a:pPr>
            <a:r>
              <a:rPr lang="en"/>
              <a:t>built by teams with hundreds or even thousands of people (GTA, Assassins Creed, Halo, WoW)</a:t>
            </a:r>
          </a:p>
          <a:p>
            <a:pPr indent="-381000" lvl="0" marL="457200" marR="0" rtl="0" algn="l">
              <a:lnSpc>
                <a:spcPct val="100000"/>
              </a:lnSpc>
              <a:spcBef>
                <a:spcPts val="600"/>
              </a:spcBef>
              <a:spcAft>
                <a:spcPts val="0"/>
              </a:spcAft>
              <a:buClr>
                <a:schemeClr val="dk1"/>
              </a:buClr>
              <a:buSzPct val="100000"/>
              <a:buFont typeface="Arial"/>
              <a:buChar char="●"/>
            </a:pPr>
            <a:r>
              <a:rPr lang="en" sz="2400"/>
              <a:t>But small teams (indies) have a resurgence</a:t>
            </a:r>
          </a:p>
          <a:p>
            <a:pPr indent="-381000" lvl="1" marL="914400" marR="0" rtl="0" algn="l">
              <a:lnSpc>
                <a:spcPct val="100000"/>
              </a:lnSpc>
              <a:spcBef>
                <a:spcPts val="600"/>
              </a:spcBef>
              <a:spcAft>
                <a:spcPts val="0"/>
              </a:spcAft>
              <a:buClr>
                <a:schemeClr val="dk1"/>
              </a:buClr>
              <a:buSzPct val="80000"/>
              <a:buFont typeface="Courier New"/>
              <a:buChar char="o"/>
            </a:pPr>
            <a:r>
              <a:rPr lang="en"/>
              <a:t>casual games are popular again</a:t>
            </a:r>
          </a:p>
          <a:p>
            <a:pPr indent="-381000" lvl="1" marL="914400" marR="0" rtl="0" algn="l">
              <a:lnSpc>
                <a:spcPct val="100000"/>
              </a:lnSpc>
              <a:spcBef>
                <a:spcPts val="600"/>
              </a:spcBef>
              <a:spcAft>
                <a:spcPts val="0"/>
              </a:spcAft>
              <a:buClr>
                <a:schemeClr val="dk1"/>
              </a:buClr>
              <a:buSzPct val="80000"/>
              <a:buFont typeface="Courier New"/>
              <a:buChar char="o"/>
            </a:pPr>
            <a:r>
              <a:rPr lang="en"/>
              <a:t>better tools, engines, frameworks &amp; languages today</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ControlShip</a:t>
            </a:r>
          </a:p>
        </p:txBody>
      </p:sp>
      <p:sp>
        <p:nvSpPr>
          <p:cNvPr id="239" name="Shape 23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Let’s move our ship around</a:t>
            </a:r>
          </a:p>
        </p:txBody>
      </p:sp>
      <p:sp>
        <p:nvSpPr>
          <p:cNvPr id="240" name="Shape 240"/>
          <p:cNvSpPr txBox="1"/>
          <p:nvPr/>
        </p:nvSpPr>
        <p:spPr>
          <a:xfrm>
            <a:off x="449375" y="1765025"/>
            <a:ext cx="8169899" cy="29238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void ControlShip()</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auto ship = std::make_shared&lt;Sprite&gt;(std::make_shared&lt;Texture&gt;("Ship.png"), 0.075f, 0.075f);</a:t>
            </a:r>
          </a:p>
          <a:p>
            <a:pPr lvl="0" rtl="0">
              <a:spcBef>
                <a:spcPts val="0"/>
              </a:spcBef>
              <a:buClr>
                <a:schemeClr val="dk1"/>
              </a:buClr>
              <a:buSzPct val="78571"/>
              <a:buFont typeface="Arial"/>
              <a:buNone/>
            </a:pPr>
            <a:r>
              <a:rPr lang="en"/>
              <a:t>    float shipPosition = 0;</a:t>
            </a:r>
          </a:p>
          <a:p>
            <a:pPr lvl="0" rtl="0">
              <a:spcBef>
                <a:spcPts val="0"/>
              </a:spcBef>
              <a:buClr>
                <a:schemeClr val="dk1"/>
              </a:buClr>
              <a:buSzPct val="78571"/>
              <a:buFont typeface="Arial"/>
              <a:buNone/>
            </a:pPr>
            <a:r>
              <a:rPr lang="en"/>
              <a:t>    Run([=, &amp;shipPosition]()</a:t>
            </a:r>
          </a:p>
          <a:p>
            <a:pPr lvl="0" rtl="0">
              <a:spcBef>
                <a:spcPts val="0"/>
              </a:spcBef>
              <a:buClr>
                <a:schemeClr val="dk1"/>
              </a:buClr>
              <a:buSzPct val="78571"/>
              <a:buFont typeface="Arial"/>
              <a:buNone/>
            </a:pPr>
            <a:r>
              <a:rPr lang="en"/>
              <a:t>    {</a:t>
            </a:r>
          </a:p>
          <a:p>
            <a:pPr indent="457200" lvl="0" rtl="0">
              <a:spcBef>
                <a:spcPts val="0"/>
              </a:spcBef>
              <a:buClr>
                <a:schemeClr val="dk1"/>
              </a:buClr>
              <a:buSzPct val="78571"/>
              <a:buFont typeface="Arial"/>
              <a:buNone/>
            </a:pPr>
            <a:r>
              <a:rPr lang="en"/>
              <a:t>if (leftPressed &amp;&amp; shipPosition &gt; -1.0f + ship-&gt;GetWidth())</a:t>
            </a:r>
          </a:p>
          <a:p>
            <a:pPr lvl="0" rtl="0">
              <a:spcBef>
                <a:spcPts val="0"/>
              </a:spcBef>
              <a:buClr>
                <a:schemeClr val="dk1"/>
              </a:buClr>
              <a:buSzPct val="78571"/>
              <a:buFont typeface="Arial"/>
              <a:buNone/>
            </a:pPr>
            <a:r>
              <a:rPr lang="en"/>
              <a:t>		shipPosition -= GetTimeDelta();</a:t>
            </a:r>
          </a:p>
          <a:p>
            <a:pPr lvl="0" rtl="0">
              <a:spcBef>
                <a:spcPts val="0"/>
              </a:spcBef>
              <a:buClr>
                <a:schemeClr val="dk1"/>
              </a:buClr>
              <a:buSzPct val="78571"/>
              <a:buFont typeface="Arial"/>
              <a:buNone/>
            </a:pPr>
            <a:r>
              <a:rPr lang="en"/>
              <a:t>	if (rightPressed &amp;&amp; shipPosition &lt; 1.0f - ship-&gt;GetWidth())</a:t>
            </a:r>
          </a:p>
          <a:p>
            <a:pPr lvl="0" rtl="0">
              <a:spcBef>
                <a:spcPts val="0"/>
              </a:spcBef>
              <a:buClr>
                <a:schemeClr val="dk1"/>
              </a:buClr>
              <a:buSzPct val="78571"/>
              <a:buFont typeface="Arial"/>
              <a:buNone/>
            </a:pPr>
            <a:r>
              <a:rPr lang="en"/>
              <a:t>		shipPosition += GetTimeDelta();</a:t>
            </a:r>
          </a:p>
          <a:p>
            <a:pPr lvl="0" rtl="0">
              <a:spcBef>
                <a:spcPts val="0"/>
              </a:spcBef>
              <a:buClr>
                <a:schemeClr val="dk1"/>
              </a:buClr>
              <a:buSzPct val="78571"/>
              <a:buFont typeface="Arial"/>
              <a:buNone/>
            </a:pPr>
            <a:r>
              <a:rPr lang="en"/>
              <a:t>	ship-&gt;Draw(shipPosition, -0.8f);</a:t>
            </a:r>
          </a:p>
          <a:p>
            <a:pPr lvl="0" rtl="0">
              <a:spcBef>
                <a:spcPts val="0"/>
              </a:spcBef>
              <a:buClr>
                <a:schemeClr val="dk1"/>
              </a:buClr>
              <a:buSzPct val="78571"/>
              <a:buFont typeface="Arial"/>
              <a:buNone/>
            </a:pPr>
            <a:r>
              <a:rPr lang="en"/>
              <a:t>    });</a:t>
            </a:r>
          </a:p>
          <a:p>
            <a:pPr lvl="0">
              <a:spcBef>
                <a:spcPts val="0"/>
              </a:spcBef>
              <a:buNone/>
            </a:pPr>
            <a:r>
              <a:rPr lang="en"/>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ControlShip</a:t>
            </a:r>
          </a:p>
        </p:txBody>
      </p:sp>
      <p:sp>
        <p:nvSpPr>
          <p:cNvPr id="246" name="Shape 24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Where is this leftPressed and rightPressed coming from?</a:t>
            </a:r>
          </a:p>
        </p:txBody>
      </p:sp>
      <p:sp>
        <p:nvSpPr>
          <p:cNvPr id="247" name="Shape 247"/>
          <p:cNvSpPr txBox="1"/>
          <p:nvPr/>
        </p:nvSpPr>
        <p:spPr>
          <a:xfrm>
            <a:off x="449375" y="1765025"/>
            <a:ext cx="8169899" cy="31131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bool Game::leftPressed;</a:t>
            </a:r>
          </a:p>
          <a:p>
            <a:pPr lvl="0" rtl="0">
              <a:spcBef>
                <a:spcPts val="0"/>
              </a:spcBef>
              <a:buNone/>
            </a:pPr>
            <a:r>
              <a:rPr lang="en" sz="1200"/>
              <a:t>bool Game::rightPressed;</a:t>
            </a:r>
          </a:p>
          <a:p>
            <a:pPr lvl="0" rtl="0">
              <a:spcBef>
                <a:spcPts val="0"/>
              </a:spcBef>
              <a:buNone/>
            </a:pPr>
            <a:r>
              <a:t/>
            </a:r>
            <a:endParaRPr sz="1200"/>
          </a:p>
          <a:p>
            <a:pPr lvl="0" rtl="0">
              <a:spcBef>
                <a:spcPts val="0"/>
              </a:spcBef>
              <a:buNone/>
            </a:pPr>
            <a:r>
              <a:rPr lang="en" sz="1200"/>
              <a:t>void OnKeyPressed(GLFWwindow* window, int key, int scancode, int action, int mods)</a:t>
            </a:r>
          </a:p>
          <a:p>
            <a:pPr lvl="0" rtl="0">
              <a:spcBef>
                <a:spcPts val="0"/>
              </a:spcBef>
              <a:buNone/>
            </a:pPr>
            <a:r>
              <a:rPr lang="en" sz="1200"/>
              <a:t>{</a:t>
            </a:r>
          </a:p>
          <a:p>
            <a:pPr lvl="0" rtl="0">
              <a:spcBef>
                <a:spcPts val="0"/>
              </a:spcBef>
              <a:buNone/>
            </a:pPr>
            <a:r>
              <a:rPr lang="en" sz="1200"/>
              <a:t>	if (key == GLFW_KEY_LEFT)</a:t>
            </a:r>
          </a:p>
          <a:p>
            <a:pPr lvl="0" rtl="0">
              <a:spcBef>
                <a:spcPts val="0"/>
              </a:spcBef>
              <a:buNone/>
            </a:pPr>
            <a:r>
              <a:rPr lang="en" sz="1200"/>
              <a:t>		Game::leftPressed = action != GLFW_RELEASE;</a:t>
            </a:r>
          </a:p>
          <a:p>
            <a:pPr lvl="0" rtl="0">
              <a:spcBef>
                <a:spcPts val="0"/>
              </a:spcBef>
              <a:buNone/>
            </a:pPr>
            <a:r>
              <a:rPr lang="en" sz="1200"/>
              <a:t>	else if (key == GLFW_KEY_RIGHT)</a:t>
            </a:r>
          </a:p>
          <a:p>
            <a:pPr lvl="0" rtl="0">
              <a:spcBef>
                <a:spcPts val="0"/>
              </a:spcBef>
              <a:buNone/>
            </a:pPr>
            <a:r>
              <a:rPr lang="en" sz="1200"/>
              <a:t>		Game::rightPressed = action != GLFW_RELEASE;</a:t>
            </a:r>
          </a:p>
          <a:p>
            <a:pPr lvl="0" rtl="0">
              <a:spcBef>
                <a:spcPts val="0"/>
              </a:spcBef>
              <a:buNone/>
            </a:pPr>
            <a:r>
              <a:rPr lang="en" sz="1200"/>
              <a:t>}</a:t>
            </a:r>
          </a:p>
          <a:p>
            <a:pPr lvl="0" rtl="0">
              <a:spcBef>
                <a:spcPts val="0"/>
              </a:spcBef>
              <a:buNone/>
            </a:pPr>
            <a:r>
              <a:t/>
            </a:r>
            <a:endParaRPr sz="1200"/>
          </a:p>
          <a:p>
            <a:pPr lvl="0" rtl="0">
              <a:spcBef>
                <a:spcPts val="0"/>
              </a:spcBef>
              <a:buNone/>
            </a:pPr>
            <a:r>
              <a:rPr lang="en" sz="1200"/>
              <a:t>Game::Game()</a:t>
            </a:r>
          </a:p>
          <a:p>
            <a:pPr lvl="0" rtl="0">
              <a:spcBef>
                <a:spcPts val="0"/>
              </a:spcBef>
              <a:buNone/>
            </a:pPr>
            <a:r>
              <a:rPr lang="en" sz="1200"/>
              <a:t>{</a:t>
            </a:r>
          </a:p>
          <a:p>
            <a:pPr lvl="0" rtl="0">
              <a:spcBef>
                <a:spcPts val="0"/>
              </a:spcBef>
              <a:buNone/>
            </a:pPr>
            <a:r>
              <a:rPr lang="en" sz="1200"/>
              <a:t>...</a:t>
            </a:r>
          </a:p>
          <a:p>
            <a:pPr lvl="0" rtl="0">
              <a:spcBef>
                <a:spcPts val="0"/>
              </a:spcBef>
              <a:buNone/>
            </a:pPr>
            <a:r>
              <a:rPr lang="en" sz="1200"/>
              <a:t>	glfwSetKeyCallback(window, OnKeyPressed);</a:t>
            </a:r>
          </a:p>
          <a:p>
            <a:pPr lvl="0" rtl="0">
              <a:spcBef>
                <a:spcPts val="0"/>
              </a:spcBef>
              <a:buNone/>
            </a:pPr>
            <a:r>
              <a:rPr lang="en" sz="1200"/>
              <a:t>}</a:t>
            </a:r>
          </a:p>
          <a:p>
            <a:pPr lvl="0" rtl="0">
              <a:spcBef>
                <a:spcPts val="0"/>
              </a:spcBef>
              <a:buNone/>
            </a:pPr>
            <a:r>
              <a:t/>
            </a:r>
            <a:endParaRPr sz="12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ControlShip: Timing</a:t>
            </a:r>
          </a:p>
        </p:txBody>
      </p:sp>
      <p:sp>
        <p:nvSpPr>
          <p:cNvPr id="253" name="Shape 253"/>
          <p:cNvSpPr txBox="1"/>
          <p:nvPr>
            <p:ph idx="1" type="body"/>
          </p:nvPr>
        </p:nvSpPr>
        <p:spPr>
          <a:xfrm>
            <a:off x="232800" y="1205550"/>
            <a:ext cx="8229600" cy="3725699"/>
          </a:xfrm>
          <a:prstGeom prst="rect">
            <a:avLst/>
          </a:prstGeom>
        </p:spPr>
        <p:txBody>
          <a:bodyPr anchorCtr="0" anchor="t" bIns="91425" lIns="91425" rIns="91425" tIns="91425">
            <a:noAutofit/>
          </a:bodyPr>
          <a:lstStyle/>
          <a:p>
            <a:pPr lvl="0" rtl="0">
              <a:spcBef>
                <a:spcPts val="0"/>
              </a:spcBef>
              <a:buNone/>
            </a:pPr>
            <a:r>
              <a:rPr lang="en" sz="2400"/>
              <a:t>Game.h                             Game.cpp</a:t>
            </a:r>
          </a:p>
        </p:txBody>
      </p:sp>
      <p:sp>
        <p:nvSpPr>
          <p:cNvPr id="254" name="Shape 254"/>
          <p:cNvSpPr txBox="1"/>
          <p:nvPr/>
        </p:nvSpPr>
        <p:spPr>
          <a:xfrm>
            <a:off x="232800" y="1770450"/>
            <a:ext cx="3606000" cy="32540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class Game</a:t>
            </a:r>
          </a:p>
          <a:p>
            <a:pPr lvl="0" rtl="0">
              <a:spcBef>
                <a:spcPts val="0"/>
              </a:spcBef>
              <a:buNone/>
            </a:pPr>
            <a:r>
              <a:rPr lang="en" sz="1200"/>
              <a:t>{</a:t>
            </a:r>
          </a:p>
          <a:p>
            <a:pPr lvl="0" rtl="0">
              <a:spcBef>
                <a:spcPts val="0"/>
              </a:spcBef>
              <a:buNone/>
            </a:pPr>
            <a:r>
              <a:rPr lang="en" sz="1200"/>
              <a:t>public:</a:t>
            </a:r>
          </a:p>
          <a:p>
            <a:pPr lvl="0" rtl="0">
              <a:spcBef>
                <a:spcPts val="0"/>
              </a:spcBef>
              <a:buNone/>
            </a:pPr>
            <a:r>
              <a:rPr lang="en" sz="1200"/>
              <a:t>	Game();</a:t>
            </a:r>
          </a:p>
          <a:p>
            <a:pPr lvl="0" rtl="0">
              <a:spcBef>
                <a:spcPts val="0"/>
              </a:spcBef>
              <a:buNone/>
            </a:pPr>
            <a:r>
              <a:rPr lang="en" sz="1200"/>
              <a:t>	~Game();</a:t>
            </a:r>
          </a:p>
          <a:p>
            <a:pPr lvl="0" rtl="0">
              <a:spcBef>
                <a:spcPts val="0"/>
              </a:spcBef>
              <a:buNone/>
            </a:pPr>
            <a:r>
              <a:rPr lang="en" sz="1200"/>
              <a:t>	void Run(std::function&lt;void()&gt; tickMethod);</a:t>
            </a:r>
          </a:p>
          <a:p>
            <a:pPr lvl="0" rtl="0">
              <a:spcBef>
                <a:spcPts val="0"/>
              </a:spcBef>
              <a:buNone/>
            </a:pPr>
            <a:r>
              <a:rPr lang="en" sz="1200"/>
              <a:t>	void PlayGame();</a:t>
            </a:r>
          </a:p>
          <a:p>
            <a:pPr lvl="0" rtl="0">
              <a:spcBef>
                <a:spcPts val="0"/>
              </a:spcBef>
              <a:buNone/>
            </a:pPr>
            <a:r>
              <a:rPr lang="en" sz="1200"/>
              <a:t>	static bool leftPressed;</a:t>
            </a:r>
          </a:p>
          <a:p>
            <a:pPr lvl="0" rtl="0">
              <a:spcBef>
                <a:spcPts val="0"/>
              </a:spcBef>
              <a:buNone/>
            </a:pPr>
            <a:r>
              <a:rPr lang="en" sz="1200"/>
              <a:t>	static bool rightPressed;</a:t>
            </a:r>
          </a:p>
          <a:p>
            <a:pPr lvl="0" rtl="0">
              <a:spcBef>
                <a:spcPts val="0"/>
              </a:spcBef>
              <a:buNone/>
            </a:pPr>
            <a:r>
              <a:rPr b="1" lang="en" sz="1200"/>
              <a:t>	float GetTimeDelta()</a:t>
            </a:r>
          </a:p>
          <a:p>
            <a:pPr indent="0" lvl="0" marL="457200" rtl="0">
              <a:spcBef>
                <a:spcPts val="0"/>
              </a:spcBef>
              <a:buNone/>
            </a:pPr>
            <a:r>
              <a:rPr lang="en" sz="1200"/>
              <a:t>{ return static_cast&lt;float&gt;(</a:t>
            </a:r>
            <a:r>
              <a:rPr b="1" lang="en" sz="1200"/>
              <a:t>timeThisTick</a:t>
            </a:r>
            <a:r>
              <a:rPr lang="en" sz="1200"/>
              <a:t>); }</a:t>
            </a:r>
          </a:p>
          <a:p>
            <a:pPr lvl="0" rtl="0">
              <a:spcBef>
                <a:spcPts val="0"/>
              </a:spcBef>
              <a:buNone/>
            </a:pPr>
            <a:r>
              <a:rPr lang="en" sz="1200"/>
              <a:t>private:</a:t>
            </a:r>
          </a:p>
          <a:p>
            <a:pPr lvl="0" rtl="0">
              <a:spcBef>
                <a:spcPts val="0"/>
              </a:spcBef>
              <a:buNone/>
            </a:pPr>
            <a:r>
              <a:rPr lang="en" sz="1200"/>
              <a:t>	GLFWwindow* window;</a:t>
            </a:r>
          </a:p>
          <a:p>
            <a:pPr lvl="0" rtl="0">
              <a:spcBef>
                <a:spcPts val="0"/>
              </a:spcBef>
              <a:buNone/>
            </a:pPr>
            <a:r>
              <a:rPr lang="en" sz="1200"/>
              <a:t>	</a:t>
            </a:r>
            <a:r>
              <a:rPr b="1" lang="en" sz="1200"/>
              <a:t>double time;</a:t>
            </a:r>
          </a:p>
          <a:p>
            <a:pPr lvl="0" rtl="0">
              <a:spcBef>
                <a:spcPts val="0"/>
              </a:spcBef>
              <a:buNone/>
            </a:pPr>
            <a:r>
              <a:rPr b="1" lang="en" sz="1200"/>
              <a:t>	double timeThisTick;</a:t>
            </a:r>
          </a:p>
          <a:p>
            <a:pPr lvl="0" rtl="0">
              <a:spcBef>
                <a:spcPts val="0"/>
              </a:spcBef>
              <a:buNone/>
            </a:pPr>
            <a:r>
              <a:rPr b="1" lang="en" sz="1200"/>
              <a:t>	double lastTime;</a:t>
            </a:r>
          </a:p>
          <a:p>
            <a:pPr lvl="0" rtl="0">
              <a:spcBef>
                <a:spcPts val="0"/>
              </a:spcBef>
              <a:buNone/>
            </a:pPr>
            <a:r>
              <a:rPr lang="en" sz="1200"/>
              <a:t>};</a:t>
            </a:r>
          </a:p>
          <a:p>
            <a:pPr lvl="0" rtl="0">
              <a:spcBef>
                <a:spcPts val="0"/>
              </a:spcBef>
              <a:buNone/>
            </a:pPr>
            <a:r>
              <a:t/>
            </a:r>
            <a:endParaRPr sz="1200"/>
          </a:p>
        </p:txBody>
      </p:sp>
      <p:sp>
        <p:nvSpPr>
          <p:cNvPr id="255" name="Shape 255"/>
          <p:cNvSpPr txBox="1"/>
          <p:nvPr/>
        </p:nvSpPr>
        <p:spPr>
          <a:xfrm>
            <a:off x="3898250" y="1770450"/>
            <a:ext cx="5023800" cy="32540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void Game::Run(std::function&lt;void()&gt; tickMethod)</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int viewportWidth, viewportHeight;</a:t>
            </a:r>
          </a:p>
          <a:p>
            <a:pPr lvl="0" rtl="0">
              <a:spcBef>
                <a:spcPts val="0"/>
              </a:spcBef>
              <a:buClr>
                <a:schemeClr val="dk1"/>
              </a:buClr>
              <a:buSzPct val="91666"/>
              <a:buFont typeface="Arial"/>
              <a:buNone/>
            </a:pPr>
            <a:r>
              <a:rPr lang="en" sz="1200"/>
              <a:t>    lastTime = glfwGetTime();</a:t>
            </a:r>
          </a:p>
          <a:p>
            <a:pPr lvl="0" rtl="0">
              <a:spcBef>
                <a:spcPts val="0"/>
              </a:spcBef>
              <a:buClr>
                <a:schemeClr val="dk1"/>
              </a:buClr>
              <a:buSzPct val="91666"/>
              <a:buFont typeface="Arial"/>
              <a:buNone/>
            </a:pPr>
            <a:r>
              <a:rPr lang="en" sz="1200"/>
              <a:t>    while (!glfwWindowShouldClose(window))</a:t>
            </a:r>
          </a:p>
          <a:p>
            <a:pPr lvl="0" rtl="0">
              <a:spcBef>
                <a:spcPts val="0"/>
              </a:spcBef>
              <a:buNone/>
            </a:pPr>
            <a:r>
              <a:rPr lang="en" sz="1200"/>
              <a:t>    {</a:t>
            </a:r>
          </a:p>
          <a:p>
            <a:pPr indent="457200" lvl="0" rtl="0">
              <a:spcBef>
                <a:spcPts val="0"/>
              </a:spcBef>
              <a:buClr>
                <a:schemeClr val="dk1"/>
              </a:buClr>
              <a:buSzPct val="91666"/>
              <a:buFont typeface="Arial"/>
              <a:buNone/>
            </a:pPr>
            <a:r>
              <a:rPr lang="en" sz="1200"/>
              <a:t>glfwGetWindowSize(window, &amp;viewportWidth, &amp;viewportHeight);</a:t>
            </a:r>
          </a:p>
          <a:p>
            <a:pPr lvl="0" rtl="0">
              <a:spcBef>
                <a:spcPts val="0"/>
              </a:spcBef>
              <a:buClr>
                <a:schemeClr val="dk1"/>
              </a:buClr>
              <a:buSzPct val="91666"/>
              <a:buFont typeface="Arial"/>
              <a:buNone/>
            </a:pPr>
            <a:r>
              <a:rPr lang="en" sz="1200"/>
              <a:t>	glViewport(0, 0, viewportWidth, viewportHeight);</a:t>
            </a:r>
          </a:p>
          <a:p>
            <a:pPr lvl="0" rtl="0">
              <a:spcBef>
                <a:spcPts val="0"/>
              </a:spcBef>
              <a:buClr>
                <a:schemeClr val="dk1"/>
              </a:buClr>
              <a:buSzPct val="91666"/>
              <a:buFont typeface="Arial"/>
              <a:buNone/>
            </a:pPr>
            <a:r>
              <a:rPr lang="en" sz="1200"/>
              <a:t>	glClear(GL_COLOR_BUFFER_BIT);</a:t>
            </a:r>
          </a:p>
          <a:p>
            <a:pPr lvl="0" rtl="0">
              <a:spcBef>
                <a:spcPts val="0"/>
              </a:spcBef>
              <a:buClr>
                <a:schemeClr val="dk1"/>
              </a:buClr>
              <a:buSzPct val="91666"/>
              <a:buFont typeface="Arial"/>
              <a:buNone/>
            </a:pPr>
            <a:r>
              <a:rPr lang="en" sz="1200"/>
              <a:t>	</a:t>
            </a:r>
            <a:r>
              <a:rPr b="1" lang="en" sz="1200"/>
              <a:t>time = glfwGetTime();</a:t>
            </a:r>
          </a:p>
          <a:p>
            <a:pPr lvl="0" rtl="0">
              <a:spcBef>
                <a:spcPts val="0"/>
              </a:spcBef>
              <a:buClr>
                <a:schemeClr val="dk1"/>
              </a:buClr>
              <a:buSzPct val="91666"/>
              <a:buFont typeface="Arial"/>
              <a:buNone/>
            </a:pPr>
            <a:r>
              <a:rPr b="1" lang="en" sz="1200"/>
              <a:t>	timeThisTick = time - lastTime;</a:t>
            </a:r>
          </a:p>
          <a:p>
            <a:pPr lvl="0" rtl="0">
              <a:spcBef>
                <a:spcPts val="0"/>
              </a:spcBef>
              <a:buClr>
                <a:schemeClr val="dk1"/>
              </a:buClr>
              <a:buSzPct val="91666"/>
              <a:buFont typeface="Arial"/>
              <a:buNone/>
            </a:pPr>
            <a:r>
              <a:rPr b="1" lang="en" sz="1200"/>
              <a:t>	lastTime = time;</a:t>
            </a:r>
          </a:p>
          <a:p>
            <a:pPr lvl="0" rtl="0">
              <a:spcBef>
                <a:spcPts val="0"/>
              </a:spcBef>
              <a:buClr>
                <a:schemeClr val="dk1"/>
              </a:buClr>
              <a:buSzPct val="91666"/>
              <a:buFont typeface="Arial"/>
              <a:buNone/>
            </a:pPr>
            <a:r>
              <a:rPr lang="en" sz="1200"/>
              <a:t>	tickMethod();</a:t>
            </a:r>
          </a:p>
          <a:p>
            <a:pPr lvl="0" rtl="0">
              <a:spcBef>
                <a:spcPts val="0"/>
              </a:spcBef>
              <a:buClr>
                <a:schemeClr val="dk1"/>
              </a:buClr>
              <a:buSzPct val="91666"/>
              <a:buFont typeface="Arial"/>
              <a:buNone/>
            </a:pPr>
            <a:r>
              <a:rPr lang="en" sz="1200"/>
              <a:t>	glfwSwapBuffers(window);</a:t>
            </a:r>
          </a:p>
          <a:p>
            <a:pPr lvl="0" rtl="0">
              <a:spcBef>
                <a:spcPts val="0"/>
              </a:spcBef>
              <a:buClr>
                <a:schemeClr val="dk1"/>
              </a:buClr>
              <a:buSzPct val="91666"/>
              <a:buFont typeface="Arial"/>
              <a:buNone/>
            </a:pPr>
            <a:r>
              <a:rPr lang="en" sz="1200"/>
              <a:t>	glfwPollEvents();</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a:t>
            </a:r>
          </a:p>
          <a:p>
            <a:pPr>
              <a:spcBef>
                <a:spcPts val="0"/>
              </a:spcBef>
              <a:buNone/>
            </a:pPr>
            <a:r>
              <a:t/>
            </a:r>
            <a:endParaRPr sz="120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DrawEnemies</a:t>
            </a:r>
          </a:p>
        </p:txBody>
      </p:sp>
      <p:sp>
        <p:nvSpPr>
          <p:cNvPr id="261" name="Shape 26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2400"/>
              <a:t>Let’s create a list of enemies (with initial positions)</a:t>
            </a:r>
          </a:p>
        </p:txBody>
      </p:sp>
      <p:sp>
        <p:nvSpPr>
          <p:cNvPr id="262" name="Shape 262"/>
          <p:cNvSpPr txBox="1"/>
          <p:nvPr/>
        </p:nvSpPr>
        <p:spPr>
          <a:xfrm>
            <a:off x="443975" y="1759625"/>
            <a:ext cx="7899300" cy="29346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void DrawEnemies()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auto enemyTexture = std::make_shared&lt;Texture&gt;("Enemy.png");</a:t>
            </a:r>
          </a:p>
          <a:p>
            <a:pPr lvl="0" rtl="0">
              <a:spcBef>
                <a:spcPts val="0"/>
              </a:spcBef>
              <a:buClr>
                <a:schemeClr val="dk1"/>
              </a:buClr>
              <a:buSzPct val="78571"/>
              <a:buFont typeface="Arial"/>
              <a:buNone/>
            </a:pPr>
            <a:r>
              <a:rPr lang="en"/>
              <a:t>	std::vector&lt;Sprite&gt; enemies;</a:t>
            </a:r>
          </a:p>
          <a:p>
            <a:pPr lvl="0" rtl="0">
              <a:spcBef>
                <a:spcPts val="0"/>
              </a:spcBef>
              <a:buClr>
                <a:schemeClr val="dk1"/>
              </a:buClr>
              <a:buSzPct val="78571"/>
              <a:buFont typeface="Arial"/>
              <a:buNone/>
            </a:pPr>
            <a:r>
              <a:rPr lang="en"/>
              <a:t>	for (float y = 0.7f; y &gt; 0.3f; y -= 0.3f)</a:t>
            </a:r>
          </a:p>
          <a:p>
            <a:pPr lvl="0" rtl="0">
              <a:spcBef>
                <a:spcPts val="0"/>
              </a:spcBef>
              <a:buClr>
                <a:schemeClr val="dk1"/>
              </a:buClr>
              <a:buSzPct val="78571"/>
              <a:buFont typeface="Arial"/>
              <a:buNone/>
            </a:pPr>
            <a:r>
              <a:rPr lang="en"/>
              <a:t>		for (float x = -0.8f; x &lt;= 0.8f; x += 0.2f)</a:t>
            </a:r>
          </a:p>
          <a:p>
            <a:pPr lvl="0" rtl="0">
              <a:spcBef>
                <a:spcPts val="0"/>
              </a:spcBef>
              <a:buClr>
                <a:schemeClr val="dk1"/>
              </a:buClr>
              <a:buSzPct val="78571"/>
              <a:buFont typeface="Arial"/>
              <a:buNone/>
            </a:pPr>
            <a:r>
              <a:rPr lang="en"/>
              <a:t>			enemies.push_back(Sprite(enemyTexture, x, y, 0.05f, 0.05f));</a:t>
            </a:r>
          </a:p>
          <a:p>
            <a:pPr lvl="0" rtl="0">
              <a:spcBef>
                <a:spcPts val="0"/>
              </a:spcBef>
              <a:buClr>
                <a:schemeClr val="dk1"/>
              </a:buClr>
              <a:buSzPct val="78571"/>
              <a:buFont typeface="Arial"/>
              <a:buNone/>
            </a:pPr>
            <a:r>
              <a:rPr lang="en"/>
              <a:t>	Run([=]()</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for (auto enemy : enemies)</a:t>
            </a:r>
          </a:p>
          <a:p>
            <a:pPr lvl="0" rtl="0">
              <a:spcBef>
                <a:spcPts val="0"/>
              </a:spcBef>
              <a:buClr>
                <a:schemeClr val="dk1"/>
              </a:buClr>
              <a:buSzPct val="78571"/>
              <a:buFont typeface="Arial"/>
              <a:buNone/>
            </a:pPr>
            <a:r>
              <a:rPr lang="en"/>
              <a:t>			enemy.Draw();</a:t>
            </a:r>
          </a:p>
          <a:p>
            <a:pPr lvl="0" rtl="0">
              <a:spcBef>
                <a:spcPts val="0"/>
              </a:spcBef>
              <a:buClr>
                <a:schemeClr val="dk1"/>
              </a:buClr>
              <a:buSzPct val="78571"/>
              <a:buFont typeface="Arial"/>
              <a:buNone/>
            </a:pPr>
            <a:r>
              <a:rPr lang="en"/>
              <a:t>	});</a:t>
            </a:r>
          </a:p>
          <a:p>
            <a:pPr lvl="0">
              <a:spcBef>
                <a:spcPts val="0"/>
              </a:spcBef>
              <a:buClr>
                <a:schemeClr val="dk1"/>
              </a:buClr>
              <a:buSzPct val="78571"/>
              <a:buFont typeface="Arial"/>
              <a:buNone/>
            </a:pPr>
            <a:r>
              <a:rPr lang="en"/>
              <a: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MoveEnemies</a:t>
            </a:r>
          </a:p>
        </p:txBody>
      </p:sp>
      <p:sp>
        <p:nvSpPr>
          <p:cNvPr id="268" name="Shape 268"/>
          <p:cNvSpPr txBox="1"/>
          <p:nvPr/>
        </p:nvSpPr>
        <p:spPr>
          <a:xfrm>
            <a:off x="457200" y="1700050"/>
            <a:ext cx="7899300" cy="31023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void MoveEnemies()</a:t>
            </a:r>
          </a:p>
          <a:p>
            <a:pPr lvl="0" rtl="0">
              <a:spcBef>
                <a:spcPts val="0"/>
              </a:spcBef>
              <a:buNone/>
            </a:pPr>
            <a:r>
              <a:rPr lang="en"/>
              <a:t>{</a:t>
            </a:r>
          </a:p>
          <a:p>
            <a:pPr lvl="0" rtl="0">
              <a:spcBef>
                <a:spcPts val="0"/>
              </a:spcBef>
              <a:buNone/>
            </a:pPr>
            <a:r>
              <a:rPr lang="en"/>
              <a:t>	auto enemies = CreateEnemies();</a:t>
            </a:r>
          </a:p>
          <a:p>
            <a:pPr lvl="0" rtl="0">
              <a:spcBef>
                <a:spcPts val="0"/>
              </a:spcBef>
              <a:buNone/>
            </a:pPr>
            <a:r>
              <a:rPr lang="en"/>
              <a:t>	float enemiesPosition = 0;</a:t>
            </a:r>
          </a:p>
          <a:p>
            <a:pPr lvl="0" rtl="0">
              <a:spcBef>
                <a:spcPts val="0"/>
              </a:spcBef>
              <a:buNone/>
            </a:pPr>
            <a:r>
              <a:rPr lang="en"/>
              <a:t>	bool enemiesMovingRight = true;</a:t>
            </a:r>
          </a:p>
          <a:p>
            <a:pPr lvl="0" rtl="0">
              <a:spcBef>
                <a:spcPts val="0"/>
              </a:spcBef>
              <a:buNone/>
            </a:pPr>
            <a:r>
              <a:rPr lang="en"/>
              <a:t>	Run([=, &amp;enemiesPosition, &amp;enemiesMovingRight]()</a:t>
            </a:r>
          </a:p>
          <a:p>
            <a:pPr lvl="0" rtl="0">
              <a:spcBef>
                <a:spcPts val="0"/>
              </a:spcBef>
              <a:buNone/>
            </a:pPr>
            <a:r>
              <a:rPr lang="en"/>
              <a:t>	{</a:t>
            </a:r>
          </a:p>
          <a:p>
            <a:pPr lvl="0" rtl="0">
              <a:spcBef>
                <a:spcPts val="0"/>
              </a:spcBef>
              <a:buNone/>
            </a:pPr>
            <a:r>
              <a:rPr lang="en"/>
              <a:t>		enemiesPosition += (enemiesMovingRight ? 0.2f : -0.2f) * GetTimeDelta();</a:t>
            </a:r>
          </a:p>
          <a:p>
            <a:pPr lvl="0" rtl="0">
              <a:spcBef>
                <a:spcPts val="0"/>
              </a:spcBef>
              <a:buNone/>
            </a:pPr>
            <a:r>
              <a:rPr lang="en"/>
              <a:t>		if (enemiesPosition &lt; -0.1f || enemiesPosition &gt; 0.1f)</a:t>
            </a:r>
          </a:p>
          <a:p>
            <a:pPr indent="457200" lvl="0" marL="457200" rtl="0">
              <a:spcBef>
                <a:spcPts val="0"/>
              </a:spcBef>
              <a:buNone/>
            </a:pPr>
            <a:r>
              <a:rPr lang="en"/>
              <a:t>	enemiesMovingRight = !enemiesMovingRight;</a:t>
            </a:r>
          </a:p>
          <a:p>
            <a:pPr lvl="0" rtl="0">
              <a:spcBef>
                <a:spcPts val="0"/>
              </a:spcBef>
              <a:buNone/>
            </a:pPr>
            <a:r>
              <a:rPr lang="en"/>
              <a:t>		for (auto enemy : enemies)</a:t>
            </a:r>
          </a:p>
          <a:p>
            <a:pPr lvl="0" rtl="0">
              <a:spcBef>
                <a:spcPts val="0"/>
              </a:spcBef>
              <a:buNone/>
            </a:pPr>
            <a:r>
              <a:rPr lang="en"/>
              <a:t>			enemy.Draw(enemiesPosition);</a:t>
            </a:r>
          </a:p>
          <a:p>
            <a:pPr lvl="0" rtl="0">
              <a:spcBef>
                <a:spcPts val="0"/>
              </a:spcBef>
              <a:buNone/>
            </a:pPr>
            <a:r>
              <a:rPr lang="en"/>
              <a:t>	});</a:t>
            </a:r>
          </a:p>
          <a:p>
            <a:pPr lvl="0" rtl="0">
              <a:spcBef>
                <a:spcPts val="0"/>
              </a:spcBef>
              <a:buNone/>
            </a:pPr>
            <a:r>
              <a:rPr lang="en"/>
              <a:t>}</a:t>
            </a:r>
          </a:p>
          <a:p>
            <a:pPr lvl="0" rtl="0">
              <a:spcBef>
                <a:spcPts val="0"/>
              </a:spcBef>
              <a:buNone/>
            </a:pPr>
            <a:r>
              <a:t/>
            </a:r>
            <a:endParaRPr/>
          </a:p>
        </p:txBody>
      </p:sp>
      <p:sp>
        <p:nvSpPr>
          <p:cNvPr id="269" name="Shape 269"/>
          <p:cNvSpPr txBox="1"/>
          <p:nvPr/>
        </p:nvSpPr>
        <p:spPr>
          <a:xfrm>
            <a:off x="457200" y="1294000"/>
            <a:ext cx="8527499" cy="427799"/>
          </a:xfrm>
          <a:prstGeom prst="rect">
            <a:avLst/>
          </a:prstGeom>
          <a:noFill/>
          <a:ln>
            <a:noFill/>
          </a:ln>
        </p:spPr>
        <p:txBody>
          <a:bodyPr anchorCtr="0" anchor="t" bIns="91425" lIns="91425" rIns="91425" tIns="91425">
            <a:noAutofit/>
          </a:bodyPr>
          <a:lstStyle/>
          <a:p>
            <a:pPr>
              <a:spcBef>
                <a:spcPts val="0"/>
              </a:spcBef>
              <a:buNone/>
            </a:pPr>
            <a:r>
              <a:rPr lang="en" sz="1800"/>
              <a:t>Move enemies creation into an extra reusable CreateEnemies method!</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Move reusable code into Game.h</a:t>
            </a:r>
          </a:p>
        </p:txBody>
      </p:sp>
      <p:sp>
        <p:nvSpPr>
          <p:cNvPr id="275" name="Shape 275"/>
          <p:cNvSpPr txBox="1"/>
          <p:nvPr/>
        </p:nvSpPr>
        <p:spPr>
          <a:xfrm>
            <a:off x="541425" y="1331875"/>
            <a:ext cx="7801800" cy="36600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class Game</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void CreateBackground();</a:t>
            </a:r>
          </a:p>
          <a:p>
            <a:pPr lvl="0" rtl="0">
              <a:spcBef>
                <a:spcPts val="0"/>
              </a:spcBef>
              <a:buClr>
                <a:schemeClr val="dk1"/>
              </a:buClr>
              <a:buSzPct val="91666"/>
              <a:buFont typeface="Arial"/>
              <a:buNone/>
            </a:pPr>
            <a:r>
              <a:rPr lang="en" sz="1200"/>
              <a:t>	void CreateShip();</a:t>
            </a:r>
          </a:p>
          <a:p>
            <a:pPr lvl="0" rtl="0">
              <a:spcBef>
                <a:spcPts val="0"/>
              </a:spcBef>
              <a:buClr>
                <a:schemeClr val="dk1"/>
              </a:buClr>
              <a:buSzPct val="91666"/>
              <a:buFont typeface="Arial"/>
              <a:buNone/>
            </a:pPr>
            <a:r>
              <a:rPr lang="en" sz="1200"/>
              <a:t>	void ControlShip();</a:t>
            </a:r>
          </a:p>
          <a:p>
            <a:pPr lvl="0" rtl="0">
              <a:spcBef>
                <a:spcPts val="0"/>
              </a:spcBef>
              <a:buClr>
                <a:schemeClr val="dk1"/>
              </a:buClr>
              <a:buSzPct val="91666"/>
              <a:buFont typeface="Arial"/>
              <a:buNone/>
            </a:pPr>
            <a:r>
              <a:rPr lang="en" sz="1200"/>
              <a:t>	void CreateEnemies();</a:t>
            </a:r>
          </a:p>
          <a:p>
            <a:pPr lvl="0" rtl="0">
              <a:spcBef>
                <a:spcPts val="0"/>
              </a:spcBef>
              <a:buClr>
                <a:schemeClr val="dk1"/>
              </a:buClr>
              <a:buSzPct val="91666"/>
              <a:buFont typeface="Arial"/>
              <a:buNone/>
            </a:pPr>
            <a:r>
              <a:rPr lang="en" sz="1200"/>
              <a:t>	void MoveEnemies();</a:t>
            </a:r>
          </a:p>
          <a:p>
            <a:pPr lvl="0" rtl="0">
              <a:spcBef>
                <a:spcPts val="0"/>
              </a:spcBef>
              <a:buNone/>
            </a:pPr>
            <a:r>
              <a:rPr lang="en" sz="1200"/>
              <a:t>	void DrawAll();</a:t>
            </a:r>
          </a:p>
          <a:p>
            <a:pPr lvl="0" rtl="0">
              <a:spcBef>
                <a:spcPts val="0"/>
              </a:spcBef>
              <a:buClr>
                <a:schemeClr val="dk1"/>
              </a:buClr>
              <a:buSzPct val="91666"/>
              <a:buFont typeface="Arial"/>
              <a:buNone/>
            </a:pPr>
            <a:r>
              <a:rPr lang="en" sz="1200"/>
              <a:t>private:</a:t>
            </a:r>
          </a:p>
          <a:p>
            <a:pPr lvl="0" rtl="0">
              <a:spcBef>
                <a:spcPts val="0"/>
              </a:spcBef>
              <a:buClr>
                <a:schemeClr val="dk1"/>
              </a:buClr>
              <a:buSzPct val="91666"/>
              <a:buFont typeface="Arial"/>
              <a:buNone/>
            </a:pPr>
            <a:r>
              <a:rPr lang="en" sz="1200"/>
              <a:t>	GLFWwindow* window;</a:t>
            </a:r>
          </a:p>
          <a:p>
            <a:pPr lvl="0" rtl="0">
              <a:spcBef>
                <a:spcPts val="0"/>
              </a:spcBef>
              <a:buClr>
                <a:schemeClr val="dk1"/>
              </a:buClr>
              <a:buSzPct val="91666"/>
              <a:buFont typeface="Arial"/>
              <a:buNone/>
            </a:pPr>
            <a:r>
              <a:rPr lang="en" sz="1200"/>
              <a:t>	double time;</a:t>
            </a:r>
          </a:p>
          <a:p>
            <a:pPr lvl="0" rtl="0">
              <a:spcBef>
                <a:spcPts val="0"/>
              </a:spcBef>
              <a:buClr>
                <a:schemeClr val="dk1"/>
              </a:buClr>
              <a:buSzPct val="91666"/>
              <a:buFont typeface="Arial"/>
              <a:buNone/>
            </a:pPr>
            <a:r>
              <a:rPr lang="en" sz="1200"/>
              <a:t>	double timeThisTick;</a:t>
            </a:r>
          </a:p>
          <a:p>
            <a:pPr lvl="0" rtl="0">
              <a:spcBef>
                <a:spcPts val="0"/>
              </a:spcBef>
              <a:buClr>
                <a:schemeClr val="dk1"/>
              </a:buClr>
              <a:buSzPct val="91666"/>
              <a:buFont typeface="Arial"/>
              <a:buNone/>
            </a:pPr>
            <a:r>
              <a:rPr lang="en" sz="1200"/>
              <a:t>	double lastTime;</a:t>
            </a:r>
          </a:p>
          <a:p>
            <a:pPr lvl="0" rtl="0">
              <a:spcBef>
                <a:spcPts val="0"/>
              </a:spcBef>
              <a:buClr>
                <a:schemeClr val="dk1"/>
              </a:buClr>
              <a:buSzPct val="91666"/>
              <a:buFont typeface="Arial"/>
              <a:buNone/>
            </a:pPr>
            <a:r>
              <a:rPr lang="en" sz="1200"/>
              <a:t>	std::shared_ptr&lt;Sprite&gt; background;</a:t>
            </a:r>
          </a:p>
          <a:p>
            <a:pPr lvl="0" rtl="0">
              <a:spcBef>
                <a:spcPts val="0"/>
              </a:spcBef>
              <a:buClr>
                <a:schemeClr val="dk1"/>
              </a:buClr>
              <a:buSzPct val="91666"/>
              <a:buFont typeface="Arial"/>
              <a:buNone/>
            </a:pPr>
            <a:r>
              <a:rPr lang="en" sz="1200"/>
              <a:t>	std::shared_ptr&lt;Sprite&gt; ship;</a:t>
            </a:r>
          </a:p>
          <a:p>
            <a:pPr lvl="0" rtl="0">
              <a:spcBef>
                <a:spcPts val="0"/>
              </a:spcBef>
              <a:buClr>
                <a:schemeClr val="dk1"/>
              </a:buClr>
              <a:buSzPct val="91666"/>
              <a:buFont typeface="Arial"/>
              <a:buNone/>
            </a:pPr>
            <a:r>
              <a:rPr lang="en" sz="1200"/>
              <a:t>	float shipPosition = 0;</a:t>
            </a:r>
          </a:p>
          <a:p>
            <a:pPr lvl="0" rtl="0">
              <a:spcBef>
                <a:spcPts val="0"/>
              </a:spcBef>
              <a:buClr>
                <a:schemeClr val="dk1"/>
              </a:buClr>
              <a:buSzPct val="91666"/>
              <a:buFont typeface="Arial"/>
              <a:buNone/>
            </a:pPr>
            <a:r>
              <a:rPr lang="en" sz="1200"/>
              <a:t>	std::vector&lt;</a:t>
            </a:r>
            <a:r>
              <a:rPr lang="en" sz="1200">
                <a:solidFill>
                  <a:schemeClr val="dk1"/>
                </a:solidFill>
              </a:rPr>
              <a:t>std::shared_ptr&lt;</a:t>
            </a:r>
            <a:r>
              <a:rPr lang="en" sz="1200"/>
              <a:t>Sprite&gt;&gt; enemies;</a:t>
            </a:r>
          </a:p>
          <a:p>
            <a:pPr lvl="0" rtl="0">
              <a:spcBef>
                <a:spcPts val="0"/>
              </a:spcBef>
              <a:buClr>
                <a:schemeClr val="dk1"/>
              </a:buClr>
              <a:buSzPct val="91666"/>
              <a:buFont typeface="Arial"/>
              <a:buNone/>
            </a:pPr>
            <a:r>
              <a:rPr lang="en" sz="1200"/>
              <a:t>	float enemiesPosition = 0;</a:t>
            </a:r>
          </a:p>
          <a:p>
            <a:pPr lvl="0" rtl="0">
              <a:spcBef>
                <a:spcPts val="0"/>
              </a:spcBef>
              <a:buClr>
                <a:schemeClr val="dk1"/>
              </a:buClr>
              <a:buSzPct val="91666"/>
              <a:buFont typeface="Arial"/>
              <a:buNone/>
            </a:pPr>
            <a:r>
              <a:rPr lang="en" sz="1200"/>
              <a:t>	bool enemiesMovingRight = true;</a:t>
            </a:r>
          </a:p>
          <a:p>
            <a:pPr>
              <a:spcBef>
                <a:spcPts val="0"/>
              </a:spcBef>
              <a:buNone/>
            </a:pPr>
            <a:r>
              <a:t/>
            </a:r>
            <a:endParaRPr sz="1200"/>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Move reusable code into Game.cpp</a:t>
            </a:r>
          </a:p>
        </p:txBody>
      </p:sp>
      <p:sp>
        <p:nvSpPr>
          <p:cNvPr id="281" name="Shape 281"/>
          <p:cNvSpPr txBox="1"/>
          <p:nvPr/>
        </p:nvSpPr>
        <p:spPr>
          <a:xfrm>
            <a:off x="546825" y="1266900"/>
            <a:ext cx="7801800" cy="37736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void Game::CreateBackground()</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background = std::make_shared&lt;Sprite&gt;(std::make_shared&lt;Texture&gt;("Background.png"),</a:t>
            </a:r>
          </a:p>
          <a:p>
            <a:pPr lvl="0" rtl="0">
              <a:spcBef>
                <a:spcPts val="0"/>
              </a:spcBef>
              <a:buClr>
                <a:schemeClr val="dk1"/>
              </a:buClr>
              <a:buSzPct val="91666"/>
              <a:buFont typeface="Arial"/>
              <a:buNone/>
            </a:pPr>
            <a:r>
              <a:rPr lang="en" sz="1200"/>
              <a:t>		0.0f, 0.0f, 2.0f, 1.0f);</a:t>
            </a:r>
          </a:p>
          <a:p>
            <a:pPr lvl="0" rtl="0">
              <a:spcBef>
                <a:spcPts val="0"/>
              </a:spcBef>
              <a:buClr>
                <a:schemeClr val="dk1"/>
              </a:buClr>
              <a:buSzPct val="91666"/>
              <a:buFont typeface="Arial"/>
              <a:buNone/>
            </a:pPr>
            <a:r>
              <a:rPr lang="en" sz="1200"/>
              <a:t>}</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void Game::CreateShip()</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ship = std::make_shared&lt;Sprite&gt;(std::make_shared&lt;Texture&gt;("Ship.png"),</a:t>
            </a:r>
          </a:p>
          <a:p>
            <a:pPr lvl="0" rtl="0">
              <a:spcBef>
                <a:spcPts val="0"/>
              </a:spcBef>
              <a:buClr>
                <a:schemeClr val="dk1"/>
              </a:buClr>
              <a:buSzPct val="91666"/>
              <a:buFont typeface="Arial"/>
              <a:buNone/>
            </a:pPr>
            <a:r>
              <a:rPr lang="en" sz="1200"/>
              <a:t>		0.0f, -0.8f, 0.075f, 0.075f);</a:t>
            </a:r>
          </a:p>
          <a:p>
            <a:pPr lvl="0" rtl="0">
              <a:spcBef>
                <a:spcPts val="0"/>
              </a:spcBef>
              <a:buClr>
                <a:schemeClr val="dk1"/>
              </a:buClr>
              <a:buSzPct val="91666"/>
              <a:buFont typeface="Arial"/>
              <a:buNone/>
            </a:pPr>
            <a:r>
              <a:rPr lang="en" sz="1200"/>
              <a:t>}</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void Game::ControlShip()</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if (leftPressed &amp;&amp; shipPosition &gt; -1.0f + ship-&gt;GetWidth())</a:t>
            </a:r>
          </a:p>
          <a:p>
            <a:pPr lvl="0" rtl="0">
              <a:spcBef>
                <a:spcPts val="0"/>
              </a:spcBef>
              <a:buClr>
                <a:schemeClr val="dk1"/>
              </a:buClr>
              <a:buSzPct val="91666"/>
              <a:buFont typeface="Arial"/>
              <a:buNone/>
            </a:pPr>
            <a:r>
              <a:rPr lang="en" sz="1200"/>
              <a:t>		shipPosition -= GetTimeDelta();</a:t>
            </a:r>
          </a:p>
          <a:p>
            <a:pPr lvl="0" rtl="0">
              <a:spcBef>
                <a:spcPts val="0"/>
              </a:spcBef>
              <a:buClr>
                <a:schemeClr val="dk1"/>
              </a:buClr>
              <a:buSzPct val="91666"/>
              <a:buFont typeface="Arial"/>
              <a:buNone/>
            </a:pPr>
            <a:r>
              <a:rPr lang="en" sz="1200"/>
              <a:t>	if (rightPressed &amp;&amp; shipPosition &lt; 1.0f - ship-&gt;GetWidth())</a:t>
            </a:r>
          </a:p>
          <a:p>
            <a:pPr lvl="0" rtl="0">
              <a:spcBef>
                <a:spcPts val="0"/>
              </a:spcBef>
              <a:buClr>
                <a:schemeClr val="dk1"/>
              </a:buClr>
              <a:buSzPct val="91666"/>
              <a:buFont typeface="Arial"/>
              <a:buNone/>
            </a:pPr>
            <a:r>
              <a:rPr lang="en" sz="1200"/>
              <a:t>		shipPosition += GetTimeDelta();</a:t>
            </a:r>
          </a:p>
          <a:p>
            <a:pPr lvl="0" rtl="0">
              <a:spcBef>
                <a:spcPts val="0"/>
              </a:spcBef>
              <a:buClr>
                <a:schemeClr val="dk1"/>
              </a:buClr>
              <a:buSzPct val="91666"/>
              <a:buFont typeface="Arial"/>
              <a:buNone/>
            </a:pPr>
            <a:r>
              <a:rPr lang="en" sz="1200"/>
              <a:t>}</a:t>
            </a:r>
          </a:p>
          <a:p>
            <a:pPr lvl="0" rtl="0">
              <a:spcBef>
                <a:spcPts val="0"/>
              </a:spcBef>
              <a:buNone/>
            </a:pPr>
            <a:r>
              <a:rPr lang="en" sz="1200"/>
              <a:t>.. continued</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Move reusable code into Game.cpp</a:t>
            </a:r>
          </a:p>
        </p:txBody>
      </p:sp>
      <p:sp>
        <p:nvSpPr>
          <p:cNvPr id="287" name="Shape 287"/>
          <p:cNvSpPr txBox="1"/>
          <p:nvPr/>
        </p:nvSpPr>
        <p:spPr>
          <a:xfrm>
            <a:off x="563075" y="1402250"/>
            <a:ext cx="7801800" cy="31404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 continued</a:t>
            </a:r>
          </a:p>
          <a:p>
            <a:pPr lvl="0" rtl="0">
              <a:spcBef>
                <a:spcPts val="0"/>
              </a:spcBef>
              <a:buNone/>
            </a:pPr>
            <a:r>
              <a:rPr lang="en" sz="1200"/>
              <a:t>void Game::CreateEnemies()</a:t>
            </a:r>
          </a:p>
          <a:p>
            <a:pPr lvl="0" rtl="0">
              <a:spcBef>
                <a:spcPts val="0"/>
              </a:spcBef>
              <a:buNone/>
            </a:pPr>
            <a:r>
              <a:rPr lang="en" sz="1200"/>
              <a:t>{</a:t>
            </a:r>
          </a:p>
          <a:p>
            <a:pPr lvl="0" rtl="0">
              <a:spcBef>
                <a:spcPts val="0"/>
              </a:spcBef>
              <a:buNone/>
            </a:pPr>
            <a:r>
              <a:rPr lang="en" sz="1200"/>
              <a:t>	auto enemyTexture = std::make_shared&lt;Texture&gt;("Enemy.png");</a:t>
            </a:r>
          </a:p>
          <a:p>
            <a:pPr lvl="0" rtl="0">
              <a:spcBef>
                <a:spcPts val="0"/>
              </a:spcBef>
              <a:buNone/>
            </a:pPr>
            <a:r>
              <a:rPr lang="en" sz="1200"/>
              <a:t>	for (float y = 0.7f; y &gt; 0.3f; y -= 0.3f)</a:t>
            </a:r>
          </a:p>
          <a:p>
            <a:pPr lvl="0" rtl="0">
              <a:spcBef>
                <a:spcPts val="0"/>
              </a:spcBef>
              <a:buNone/>
            </a:pPr>
            <a:r>
              <a:rPr lang="en" sz="1200"/>
              <a:t>		for (float x = -0.8f; x &lt;= 0.8f; x += 0.2f)</a:t>
            </a:r>
          </a:p>
          <a:p>
            <a:pPr lvl="0" rtl="0">
              <a:spcBef>
                <a:spcPts val="0"/>
              </a:spcBef>
              <a:buNone/>
            </a:pPr>
            <a:r>
              <a:rPr lang="en" sz="1200"/>
              <a:t>			enemies.push_back(std::make_shared&lt;Sprite&gt;(enemyTexture, x, y, 0.05f, 0.05f));</a:t>
            </a:r>
          </a:p>
          <a:p>
            <a:pPr lvl="0" rtl="0">
              <a:spcBef>
                <a:spcPts val="0"/>
              </a:spcBef>
              <a:buNone/>
            </a:pPr>
            <a:r>
              <a:rPr lang="en" sz="1200"/>
              <a:t>}</a:t>
            </a:r>
          </a:p>
          <a:p>
            <a:pPr lvl="0" rtl="0">
              <a:spcBef>
                <a:spcPts val="0"/>
              </a:spcBef>
              <a:buNone/>
            </a:pPr>
            <a:r>
              <a:t/>
            </a:r>
            <a:endParaRPr sz="1200"/>
          </a:p>
          <a:p>
            <a:pPr lvl="0" rtl="0">
              <a:spcBef>
                <a:spcPts val="0"/>
              </a:spcBef>
              <a:buNone/>
            </a:pPr>
            <a:r>
              <a:rPr lang="en" sz="1200"/>
              <a:t>void Game::MoveEnemies()</a:t>
            </a:r>
          </a:p>
          <a:p>
            <a:pPr lvl="0" rtl="0">
              <a:spcBef>
                <a:spcPts val="0"/>
              </a:spcBef>
              <a:buNone/>
            </a:pPr>
            <a:r>
              <a:rPr lang="en" sz="1200"/>
              <a:t>{</a:t>
            </a:r>
          </a:p>
          <a:p>
            <a:pPr lvl="0" rtl="0">
              <a:spcBef>
                <a:spcPts val="0"/>
              </a:spcBef>
              <a:buNone/>
            </a:pPr>
            <a:r>
              <a:rPr lang="en" sz="1200"/>
              <a:t>	enemiesPosition += (enemiesMovingRight ? 0.2f : -0.2f) * GetTimeDelta();</a:t>
            </a:r>
          </a:p>
          <a:p>
            <a:pPr lvl="0" rtl="0">
              <a:spcBef>
                <a:spcPts val="0"/>
              </a:spcBef>
              <a:buNone/>
            </a:pPr>
            <a:r>
              <a:rPr lang="en" sz="1200"/>
              <a:t>	if (enemiesPosition &lt; -0.1f || enemiesPosition &gt; 0.1f)</a:t>
            </a:r>
          </a:p>
          <a:p>
            <a:pPr lvl="0" rtl="0">
              <a:spcBef>
                <a:spcPts val="0"/>
              </a:spcBef>
              <a:buNone/>
            </a:pPr>
            <a:r>
              <a:rPr lang="en" sz="1200"/>
              <a:t>		enemiesMovingRight = !enemiesMovingRight;</a:t>
            </a:r>
          </a:p>
          <a:p>
            <a:pPr lvl="0" rtl="0">
              <a:spcBef>
                <a:spcPts val="0"/>
              </a:spcBef>
              <a:buNone/>
            </a:pPr>
            <a:r>
              <a:rPr lang="en" sz="1200"/>
              <a:t>}</a:t>
            </a:r>
          </a:p>
          <a:p>
            <a:pPr lvl="0" rtl="0">
              <a:spcBef>
                <a:spcPts val="0"/>
              </a:spcBef>
              <a:buNone/>
            </a:pPr>
            <a:r>
              <a:rPr lang="en" sz="1200">
                <a:solidFill>
                  <a:schemeClr val="dk1"/>
                </a:solidFill>
              </a:rPr>
              <a:t>.. continued</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Move reusable code into Game.cpp</a:t>
            </a:r>
          </a:p>
        </p:txBody>
      </p:sp>
      <p:sp>
        <p:nvSpPr>
          <p:cNvPr id="293" name="Shape 293"/>
          <p:cNvSpPr txBox="1"/>
          <p:nvPr/>
        </p:nvSpPr>
        <p:spPr>
          <a:xfrm>
            <a:off x="563075" y="1402250"/>
            <a:ext cx="7801800" cy="20358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 continued</a:t>
            </a:r>
          </a:p>
          <a:p>
            <a:pPr lvl="0" rtl="0">
              <a:spcBef>
                <a:spcPts val="0"/>
              </a:spcBef>
              <a:buNone/>
            </a:pPr>
            <a:r>
              <a:rPr lang="en" sz="1200"/>
              <a:t>void Game::DrawAll()</a:t>
            </a:r>
          </a:p>
          <a:p>
            <a:pPr lvl="0" rtl="0">
              <a:spcBef>
                <a:spcPts val="0"/>
              </a:spcBef>
              <a:buNone/>
            </a:pPr>
            <a:r>
              <a:rPr lang="en" sz="1200"/>
              <a:t>{</a:t>
            </a:r>
          </a:p>
          <a:p>
            <a:pPr lvl="0" rtl="0">
              <a:spcBef>
                <a:spcPts val="0"/>
              </a:spcBef>
              <a:buNone/>
            </a:pPr>
            <a:r>
              <a:rPr lang="en" sz="1200"/>
              <a:t>	if (background)</a:t>
            </a:r>
          </a:p>
          <a:p>
            <a:pPr lvl="0" rtl="0">
              <a:spcBef>
                <a:spcPts val="0"/>
              </a:spcBef>
              <a:buNone/>
            </a:pPr>
            <a:r>
              <a:rPr lang="en" sz="1200"/>
              <a:t>		background-&gt;Draw();</a:t>
            </a:r>
          </a:p>
          <a:p>
            <a:pPr lvl="0" rtl="0">
              <a:spcBef>
                <a:spcPts val="0"/>
              </a:spcBef>
              <a:buNone/>
            </a:pPr>
            <a:r>
              <a:rPr lang="en" sz="1200"/>
              <a:t>	if (ship)</a:t>
            </a:r>
          </a:p>
          <a:p>
            <a:pPr lvl="0" rtl="0">
              <a:spcBef>
                <a:spcPts val="0"/>
              </a:spcBef>
              <a:buNone/>
            </a:pPr>
            <a:r>
              <a:rPr lang="en" sz="1200"/>
              <a:t>		ship-&gt;Draw(shipPosition);</a:t>
            </a:r>
          </a:p>
          <a:p>
            <a:pPr lvl="0" rtl="0">
              <a:spcBef>
                <a:spcPts val="0"/>
              </a:spcBef>
              <a:buNone/>
            </a:pPr>
            <a:r>
              <a:rPr lang="en" sz="1200"/>
              <a:t>	for (auto enemy : enemies)</a:t>
            </a:r>
          </a:p>
          <a:p>
            <a:pPr lvl="0" rtl="0">
              <a:spcBef>
                <a:spcPts val="0"/>
              </a:spcBef>
              <a:buNone/>
            </a:pPr>
            <a:r>
              <a:rPr lang="en" sz="1200"/>
              <a:t>		enemy-&gt;Draw(enemiesPosition);</a:t>
            </a:r>
          </a:p>
          <a:p>
            <a:pPr lvl="0" rtl="0">
              <a:spcBef>
                <a:spcPts val="0"/>
              </a:spcBef>
              <a:buNone/>
            </a:pPr>
            <a:r>
              <a:rPr lang="en" sz="1200"/>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Shoot missiles</a:t>
            </a:r>
          </a:p>
        </p:txBody>
      </p:sp>
      <p:sp>
        <p:nvSpPr>
          <p:cNvPr id="299" name="Shape 299"/>
          <p:cNvSpPr txBox="1"/>
          <p:nvPr/>
        </p:nvSpPr>
        <p:spPr>
          <a:xfrm>
            <a:off x="633475" y="1853725"/>
            <a:ext cx="7742400" cy="18138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void ShootMissiles()</a:t>
            </a:r>
          </a:p>
          <a:p>
            <a:pPr lvl="0" rtl="0">
              <a:spcBef>
                <a:spcPts val="0"/>
              </a:spcBef>
              <a:buNone/>
            </a:pPr>
            <a:r>
              <a:rPr lang="en" sz="1200"/>
              <a:t>{</a:t>
            </a:r>
          </a:p>
          <a:p>
            <a:pPr lvl="0" rtl="0">
              <a:spcBef>
                <a:spcPts val="0"/>
              </a:spcBef>
              <a:buNone/>
            </a:pPr>
            <a:r>
              <a:rPr lang="en" sz="1200"/>
              <a:t>	CreateShip();</a:t>
            </a:r>
          </a:p>
          <a:p>
            <a:pPr lvl="0" rtl="0">
              <a:spcBef>
                <a:spcPts val="0"/>
              </a:spcBef>
              <a:buNone/>
            </a:pPr>
            <a:r>
              <a:rPr lang="en" sz="1200"/>
              <a:t>	Run([=]()</a:t>
            </a:r>
          </a:p>
          <a:p>
            <a:pPr lvl="0" rtl="0">
              <a:spcBef>
                <a:spcPts val="0"/>
              </a:spcBef>
              <a:buNone/>
            </a:pPr>
            <a:r>
              <a:rPr lang="en" sz="1200"/>
              <a:t>	{</a:t>
            </a:r>
          </a:p>
          <a:p>
            <a:pPr lvl="0" rtl="0">
              <a:spcBef>
                <a:spcPts val="0"/>
              </a:spcBef>
              <a:buNone/>
            </a:pPr>
            <a:r>
              <a:rPr lang="en" sz="1200"/>
              <a:t>		ControlShip();</a:t>
            </a:r>
          </a:p>
          <a:p>
            <a:pPr lvl="0" rtl="0">
              <a:spcBef>
                <a:spcPts val="0"/>
              </a:spcBef>
              <a:buNone/>
            </a:pPr>
            <a:r>
              <a:rPr lang="en" sz="1200"/>
              <a:t>		DrawAll();</a:t>
            </a:r>
          </a:p>
          <a:p>
            <a:pPr lvl="0" rtl="0">
              <a:spcBef>
                <a:spcPts val="0"/>
              </a:spcBef>
              <a:buNone/>
            </a:pPr>
            <a:r>
              <a:rPr lang="en" sz="1200"/>
              <a:t>	});</a:t>
            </a:r>
          </a:p>
          <a:p>
            <a:pPr lvl="0" rtl="0">
              <a:spcBef>
                <a:spcPts val="0"/>
              </a:spcBef>
              <a:buNone/>
            </a:pPr>
            <a:r>
              <a:rPr lang="en" sz="1200"/>
              <a:t>}</a:t>
            </a:r>
          </a:p>
          <a:p>
            <a:pPr lvl="0" rtl="0">
              <a:spcBef>
                <a:spcPts val="0"/>
              </a:spcBef>
              <a:buNone/>
            </a:pPr>
            <a:r>
              <a:t/>
            </a:r>
            <a:endParaRPr sz="1200"/>
          </a:p>
        </p:txBody>
      </p:sp>
      <p:sp>
        <p:nvSpPr>
          <p:cNvPr id="300" name="Shape 300"/>
          <p:cNvSpPr txBox="1"/>
          <p:nvPr/>
        </p:nvSpPr>
        <p:spPr>
          <a:xfrm>
            <a:off x="633475" y="1276600"/>
            <a:ext cx="7471499" cy="363899"/>
          </a:xfrm>
          <a:prstGeom prst="rect">
            <a:avLst/>
          </a:prstGeom>
          <a:noFill/>
          <a:ln>
            <a:noFill/>
          </a:ln>
        </p:spPr>
        <p:txBody>
          <a:bodyPr anchorCtr="0" anchor="t" bIns="91425" lIns="91425" rIns="91425" tIns="91425">
            <a:noAutofit/>
          </a:bodyPr>
          <a:lstStyle/>
          <a:p>
            <a:pPr>
              <a:spcBef>
                <a:spcPts val="0"/>
              </a:spcBef>
              <a:buNone/>
            </a:pPr>
            <a:r>
              <a:rPr lang="en"/>
              <a:t>We are almost done, we just need to shoot those pesky enemies, we can test shooting missiles via the existing ControlPlayerShip method and by extending ControlShip next: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 what are our choices?</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Do everything yourself (impossible, need a base)</a:t>
            </a:r>
          </a:p>
          <a:p>
            <a:pPr indent="-381000" lvl="0" marL="457200" rtl="0">
              <a:spcBef>
                <a:spcPts val="0"/>
              </a:spcBef>
              <a:buClr>
                <a:schemeClr val="dk1"/>
              </a:buClr>
              <a:buSzPct val="100000"/>
              <a:buFont typeface="Arial"/>
              <a:buChar char="●"/>
            </a:pPr>
            <a:r>
              <a:rPr lang="en" sz="2400"/>
              <a:t>Use low level libraries (OpenGL, possible, but limited)</a:t>
            </a:r>
          </a:p>
          <a:p>
            <a:pPr indent="-381000" lvl="0" marL="457200" rtl="0">
              <a:spcBef>
                <a:spcPts val="0"/>
              </a:spcBef>
              <a:buClr>
                <a:schemeClr val="dk1"/>
              </a:buClr>
              <a:buSzPct val="100000"/>
              <a:buFont typeface="Arial"/>
              <a:buChar char="●"/>
            </a:pPr>
            <a:r>
              <a:rPr lang="en" sz="2400"/>
              <a:t>Use a framework (XNA, open source engine, etc.)</a:t>
            </a:r>
          </a:p>
          <a:p>
            <a:pPr indent="-381000" lvl="0" marL="457200" rtl="0">
              <a:spcBef>
                <a:spcPts val="0"/>
              </a:spcBef>
              <a:buClr>
                <a:schemeClr val="dk1"/>
              </a:buClr>
              <a:buSzPct val="100000"/>
              <a:buFont typeface="Arial"/>
              <a:buChar char="●"/>
            </a:pPr>
            <a:r>
              <a:rPr lang="en" sz="2400"/>
              <a:t>Use an engine like Unity3D or Unreal</a:t>
            </a:r>
          </a:p>
          <a:p>
            <a:pPr indent="-381000" lvl="1" marL="914400" rtl="0">
              <a:spcBef>
                <a:spcPts val="0"/>
              </a:spcBef>
              <a:buClr>
                <a:schemeClr val="dk1"/>
              </a:buClr>
              <a:buSzPct val="80000"/>
              <a:buFont typeface="Courier New"/>
              <a:buChar char="o"/>
            </a:pPr>
            <a:r>
              <a:rPr lang="en"/>
              <a:t>Simple scripting (C#, Lua, Blueprint)</a:t>
            </a:r>
          </a:p>
          <a:p>
            <a:pPr indent="-381000" lvl="2" marL="1371600" rtl="0">
              <a:spcBef>
                <a:spcPts val="0"/>
              </a:spcBef>
              <a:buClr>
                <a:schemeClr val="dk1"/>
              </a:buClr>
              <a:buSzPct val="80000"/>
              <a:buFont typeface="Wingdings"/>
              <a:buChar char="§"/>
            </a:pPr>
            <a:r>
              <a:rPr lang="en"/>
              <a:t>can work out if you have everything you need</a:t>
            </a:r>
          </a:p>
          <a:p>
            <a:pPr indent="-381000" lvl="2" marL="1371600" rtl="0">
              <a:spcBef>
                <a:spcPts val="0"/>
              </a:spcBef>
              <a:buClr>
                <a:schemeClr val="dk1"/>
              </a:buClr>
              <a:buSzPct val="80000"/>
              <a:buFont typeface="Wingdings"/>
              <a:buChar char="§"/>
            </a:pPr>
            <a:r>
              <a:rPr lang="en"/>
              <a:t>but can also be too limiting (performance, flexibility, early Unreal games looked all similar)</a:t>
            </a:r>
          </a:p>
          <a:p>
            <a:pPr indent="-381000" lvl="1" marL="914400" rtl="0">
              <a:spcBef>
                <a:spcPts val="0"/>
              </a:spcBef>
              <a:buClr>
                <a:schemeClr val="dk1"/>
              </a:buClr>
              <a:buSzPct val="80000"/>
              <a:buFont typeface="Courier New"/>
              <a:buChar char="o"/>
            </a:pPr>
            <a:r>
              <a:rPr lang="en"/>
              <a:t>Customization (C++, C#, Java)</a:t>
            </a:r>
          </a:p>
          <a:p>
            <a:pPr indent="-381000" lvl="2" marL="1371600" rtl="0">
              <a:spcBef>
                <a:spcPts val="0"/>
              </a:spcBef>
              <a:buClr>
                <a:schemeClr val="dk1"/>
              </a:buClr>
              <a:buSzPct val="80000"/>
              <a:buFont typeface="Wingdings"/>
              <a:buChar char="§"/>
            </a:pPr>
            <a:r>
              <a:rPr lang="en"/>
              <a:t>Flexible, but harder, this is what big teams do</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Shoot missiles</a:t>
            </a:r>
          </a:p>
        </p:txBody>
      </p:sp>
      <p:sp>
        <p:nvSpPr>
          <p:cNvPr id="306" name="Shape 306"/>
          <p:cNvSpPr txBox="1"/>
          <p:nvPr/>
        </p:nvSpPr>
        <p:spPr>
          <a:xfrm>
            <a:off x="633475" y="1529500"/>
            <a:ext cx="7742400" cy="18138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void Game::ControlShip()</a:t>
            </a:r>
          </a:p>
          <a:p>
            <a:pPr lvl="0" rtl="0">
              <a:spcBef>
                <a:spcPts val="0"/>
              </a:spcBef>
              <a:buNone/>
            </a:pPr>
            <a:r>
              <a:rPr lang="en" sz="1200"/>
              <a:t>{</a:t>
            </a:r>
          </a:p>
          <a:p>
            <a:pPr lvl="0" rtl="0">
              <a:spcBef>
                <a:spcPts val="0"/>
              </a:spcBef>
              <a:buNone/>
            </a:pPr>
            <a:r>
              <a:rPr lang="en" sz="1200"/>
              <a:t>	if (leftPressed &amp;&amp; shipPosition &gt; -1.0f + ship-&gt;GetWidth())</a:t>
            </a:r>
          </a:p>
          <a:p>
            <a:pPr lvl="0" rtl="0">
              <a:spcBef>
                <a:spcPts val="0"/>
              </a:spcBef>
              <a:buNone/>
            </a:pPr>
            <a:r>
              <a:rPr lang="en" sz="1200"/>
              <a:t>		shipPosition -= GetTimeDelta();</a:t>
            </a:r>
          </a:p>
          <a:p>
            <a:pPr lvl="0" rtl="0">
              <a:spcBef>
                <a:spcPts val="0"/>
              </a:spcBef>
              <a:buNone/>
            </a:pPr>
            <a:r>
              <a:rPr lang="en" sz="1200"/>
              <a:t>	if (rightPressed &amp;&amp; shipPosition &lt; 1.0f - ship-&gt;GetWidth())</a:t>
            </a:r>
          </a:p>
          <a:p>
            <a:pPr lvl="0" rtl="0">
              <a:spcBef>
                <a:spcPts val="0"/>
              </a:spcBef>
              <a:buNone/>
            </a:pPr>
            <a:r>
              <a:rPr lang="en" sz="1200"/>
              <a:t>		shipPosition += GetTimeDelta();</a:t>
            </a:r>
          </a:p>
          <a:p>
            <a:pPr lvl="0" rtl="0">
              <a:spcBef>
                <a:spcPts val="0"/>
              </a:spcBef>
              <a:buNone/>
            </a:pPr>
            <a:r>
              <a:rPr lang="en" sz="1200"/>
              <a:t>	if (spacePressed &amp;&amp; lastTimeShot &lt; time - 0.5f)</a:t>
            </a:r>
          </a:p>
          <a:p>
            <a:pPr lvl="0" rtl="0">
              <a:spcBef>
                <a:spcPts val="0"/>
              </a:spcBef>
              <a:buNone/>
            </a:pPr>
            <a:r>
              <a:rPr lang="en" sz="1200"/>
              <a:t>		FireMissile();</a:t>
            </a:r>
          </a:p>
          <a:p>
            <a:pPr lvl="0" rtl="0">
              <a:spcBef>
                <a:spcPts val="0"/>
              </a:spcBef>
              <a:buNone/>
            </a:pPr>
            <a:r>
              <a:rPr lang="en" sz="1200"/>
              <a:t>}</a:t>
            </a:r>
          </a:p>
          <a:p>
            <a:pPr lvl="0" rtl="0">
              <a:spcBef>
                <a:spcPts val="0"/>
              </a:spcBef>
              <a:buNone/>
            </a:pPr>
            <a:r>
              <a:t/>
            </a:r>
            <a:endParaRPr sz="1200"/>
          </a:p>
        </p:txBody>
      </p:sp>
      <p:sp>
        <p:nvSpPr>
          <p:cNvPr id="307" name="Shape 307"/>
          <p:cNvSpPr txBox="1"/>
          <p:nvPr/>
        </p:nvSpPr>
        <p:spPr>
          <a:xfrm>
            <a:off x="633475" y="1217050"/>
            <a:ext cx="7471499" cy="363899"/>
          </a:xfrm>
          <a:prstGeom prst="rect">
            <a:avLst/>
          </a:prstGeom>
          <a:noFill/>
          <a:ln>
            <a:noFill/>
          </a:ln>
        </p:spPr>
        <p:txBody>
          <a:bodyPr anchorCtr="0" anchor="t" bIns="91425" lIns="91425" rIns="91425" tIns="91425">
            <a:noAutofit/>
          </a:bodyPr>
          <a:lstStyle/>
          <a:p>
            <a:pPr lvl="0" rtl="0">
              <a:spcBef>
                <a:spcPts val="0"/>
              </a:spcBef>
              <a:buNone/>
            </a:pPr>
            <a:r>
              <a:rPr lang="en"/>
              <a:t>Some methods have to be extended, let’s start with input (compile and test each change!)</a:t>
            </a:r>
          </a:p>
        </p:txBody>
      </p:sp>
      <p:sp>
        <p:nvSpPr>
          <p:cNvPr id="308" name="Shape 308"/>
          <p:cNvSpPr txBox="1"/>
          <p:nvPr/>
        </p:nvSpPr>
        <p:spPr>
          <a:xfrm>
            <a:off x="633475" y="3427200"/>
            <a:ext cx="7742400" cy="15810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bool Game::spacePressed;</a:t>
            </a:r>
          </a:p>
          <a:p>
            <a:pPr lvl="0" rtl="0">
              <a:spcBef>
                <a:spcPts val="0"/>
              </a:spcBef>
              <a:buNone/>
            </a:pPr>
            <a:r>
              <a:rPr lang="en" sz="1200"/>
              <a:t>void OnKeyPressed(GLFWwindow* window, int key, int scancode, int action, int mods)</a:t>
            </a:r>
          </a:p>
          <a:p>
            <a:pPr lvl="0" rtl="0">
              <a:spcBef>
                <a:spcPts val="0"/>
              </a:spcBef>
              <a:buNone/>
            </a:pPr>
            <a:r>
              <a:rPr lang="en" sz="1200"/>
              <a:t>{ ...</a:t>
            </a:r>
          </a:p>
          <a:p>
            <a:pPr lvl="0" rtl="0">
              <a:spcBef>
                <a:spcPts val="0"/>
              </a:spcBef>
              <a:buNone/>
            </a:pPr>
            <a:r>
              <a:rPr lang="en" sz="1200"/>
              <a:t>	else if (key == GLFW_KEY_SPACE)</a:t>
            </a:r>
          </a:p>
          <a:p>
            <a:pPr lvl="0" rtl="0">
              <a:spcBef>
                <a:spcPts val="0"/>
              </a:spcBef>
              <a:buNone/>
            </a:pPr>
            <a:r>
              <a:rPr lang="en" sz="1200"/>
              <a:t>		Game::spacePressed = action != GLFW_RELEASE;</a:t>
            </a:r>
          </a:p>
          <a:p>
            <a:pPr lvl="0" rtl="0">
              <a:spcBef>
                <a:spcPts val="0"/>
              </a:spcBef>
              <a:buNone/>
            </a:pPr>
            <a:r>
              <a:rPr lang="en" sz="1200"/>
              <a:t>	else if (key == GLFW_KEY_ESCAPE)</a:t>
            </a:r>
          </a:p>
          <a:p>
            <a:pPr lvl="0" rtl="0">
              <a:spcBef>
                <a:spcPts val="0"/>
              </a:spcBef>
              <a:buNone/>
            </a:pPr>
            <a:r>
              <a:rPr lang="en" sz="1200"/>
              <a:t>		glfwSetWindowShouldClose(window, true);</a:t>
            </a:r>
          </a:p>
          <a:p>
            <a:pPr lvl="0" rtl="0">
              <a:spcBef>
                <a:spcPts val="0"/>
              </a:spcBef>
              <a:buNone/>
            </a:pPr>
            <a:r>
              <a:rPr lang="en" sz="1200"/>
              <a:t>}</a:t>
            </a:r>
          </a:p>
          <a:p>
            <a:pPr lvl="0" rtl="0">
              <a:spcBef>
                <a:spcPts val="0"/>
              </a:spcBef>
              <a:buNone/>
            </a:pPr>
            <a:r>
              <a:t/>
            </a:r>
            <a:endParaRPr sz="1200"/>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Shoot missiles</a:t>
            </a:r>
          </a:p>
        </p:txBody>
      </p:sp>
      <p:sp>
        <p:nvSpPr>
          <p:cNvPr id="314" name="Shape 314"/>
          <p:cNvSpPr txBox="1"/>
          <p:nvPr/>
        </p:nvSpPr>
        <p:spPr>
          <a:xfrm>
            <a:off x="633475" y="1529500"/>
            <a:ext cx="7742400" cy="10857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void Game::FireMissile()</a:t>
            </a:r>
          </a:p>
          <a:p>
            <a:pPr lvl="0" rtl="0">
              <a:spcBef>
                <a:spcPts val="0"/>
              </a:spcBef>
              <a:buNone/>
            </a:pPr>
            <a:r>
              <a:rPr lang="en" sz="1200"/>
              <a:t>{</a:t>
            </a:r>
          </a:p>
          <a:p>
            <a:pPr lvl="0" rtl="0">
              <a:spcBef>
                <a:spcPts val="0"/>
              </a:spcBef>
              <a:buNone/>
            </a:pPr>
            <a:r>
              <a:rPr lang="en" sz="1200"/>
              <a:t>	lastTimeShot = time;</a:t>
            </a:r>
          </a:p>
          <a:p>
            <a:pPr lvl="0" rtl="0">
              <a:spcBef>
                <a:spcPts val="0"/>
              </a:spcBef>
              <a:buNone/>
            </a:pPr>
            <a:r>
              <a:rPr lang="en" sz="1200"/>
              <a:t>	activeMissiles.push_back(std::make_shared&lt;Sprite&gt;(missileTexture, shipPosition, -0.67f, 0.02f, 0.02f));</a:t>
            </a:r>
          </a:p>
          <a:p>
            <a:pPr lvl="0" rtl="0">
              <a:spcBef>
                <a:spcPts val="0"/>
              </a:spcBef>
              <a:buNone/>
            </a:pPr>
            <a:r>
              <a:rPr lang="en" sz="1200"/>
              <a:t>}</a:t>
            </a:r>
          </a:p>
        </p:txBody>
      </p:sp>
      <p:sp>
        <p:nvSpPr>
          <p:cNvPr id="315" name="Shape 315"/>
          <p:cNvSpPr txBox="1"/>
          <p:nvPr/>
        </p:nvSpPr>
        <p:spPr>
          <a:xfrm>
            <a:off x="633475" y="1217050"/>
            <a:ext cx="7471499" cy="363899"/>
          </a:xfrm>
          <a:prstGeom prst="rect">
            <a:avLst/>
          </a:prstGeom>
          <a:noFill/>
          <a:ln>
            <a:noFill/>
          </a:ln>
        </p:spPr>
        <p:txBody>
          <a:bodyPr anchorCtr="0" anchor="t" bIns="91425" lIns="91425" rIns="91425" tIns="91425">
            <a:noAutofit/>
          </a:bodyPr>
          <a:lstStyle/>
          <a:p>
            <a:pPr lvl="0" rtl="0">
              <a:spcBef>
                <a:spcPts val="0"/>
              </a:spcBef>
              <a:buNone/>
            </a:pPr>
            <a:r>
              <a:rPr lang="en"/>
              <a:t>Add a list of active missiles to Game.h and create missile in the new FireMissile method</a:t>
            </a:r>
          </a:p>
        </p:txBody>
      </p:sp>
      <p:sp>
        <p:nvSpPr>
          <p:cNvPr id="316" name="Shape 316"/>
          <p:cNvSpPr txBox="1"/>
          <p:nvPr/>
        </p:nvSpPr>
        <p:spPr>
          <a:xfrm>
            <a:off x="633475" y="2957300"/>
            <a:ext cx="7742400" cy="21428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void Game::DrawAll()</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if (background)</a:t>
            </a:r>
          </a:p>
          <a:p>
            <a:pPr lvl="0" rtl="0">
              <a:spcBef>
                <a:spcPts val="0"/>
              </a:spcBef>
              <a:buClr>
                <a:schemeClr val="dk1"/>
              </a:buClr>
              <a:buSzPct val="91666"/>
              <a:buFont typeface="Arial"/>
              <a:buNone/>
            </a:pPr>
            <a:r>
              <a:rPr lang="en" sz="1200"/>
              <a:t>		background-&gt;Draw();</a:t>
            </a:r>
          </a:p>
          <a:p>
            <a:pPr lvl="0" rtl="0">
              <a:spcBef>
                <a:spcPts val="0"/>
              </a:spcBef>
              <a:buClr>
                <a:schemeClr val="dk1"/>
              </a:buClr>
              <a:buSzPct val="91666"/>
              <a:buFont typeface="Arial"/>
              <a:buNone/>
            </a:pPr>
            <a:r>
              <a:rPr lang="en" sz="1200"/>
              <a:t>	for (auto missile : activeMissiles)</a:t>
            </a:r>
          </a:p>
          <a:p>
            <a:pPr lvl="0" rtl="0">
              <a:spcBef>
                <a:spcPts val="0"/>
              </a:spcBef>
              <a:buClr>
                <a:schemeClr val="dk1"/>
              </a:buClr>
              <a:buSzPct val="91666"/>
              <a:buFont typeface="Arial"/>
              <a:buNone/>
            </a:pPr>
            <a:r>
              <a:rPr lang="en" sz="1200"/>
              <a:t>		missile.Draw();</a:t>
            </a:r>
          </a:p>
          <a:p>
            <a:pPr lvl="0" rtl="0">
              <a:spcBef>
                <a:spcPts val="0"/>
              </a:spcBef>
              <a:buClr>
                <a:schemeClr val="dk1"/>
              </a:buClr>
              <a:buSzPct val="91666"/>
              <a:buFont typeface="Arial"/>
              <a:buNone/>
            </a:pPr>
            <a:r>
              <a:rPr lang="en" sz="1200"/>
              <a:t>	if (ship)</a:t>
            </a:r>
          </a:p>
          <a:p>
            <a:pPr lvl="0" rtl="0">
              <a:spcBef>
                <a:spcPts val="0"/>
              </a:spcBef>
              <a:buClr>
                <a:schemeClr val="dk1"/>
              </a:buClr>
              <a:buSzPct val="91666"/>
              <a:buFont typeface="Arial"/>
              <a:buNone/>
            </a:pPr>
            <a:r>
              <a:rPr lang="en" sz="1200"/>
              <a:t>		ship-&gt;Draw(shipPosition);</a:t>
            </a:r>
          </a:p>
          <a:p>
            <a:pPr lvl="0" rtl="0">
              <a:spcBef>
                <a:spcPts val="0"/>
              </a:spcBef>
              <a:buClr>
                <a:schemeClr val="dk1"/>
              </a:buClr>
              <a:buSzPct val="91666"/>
              <a:buFont typeface="Arial"/>
              <a:buNone/>
            </a:pPr>
            <a:r>
              <a:rPr lang="en" sz="1200"/>
              <a:t>	for (auto enemy : enemies)</a:t>
            </a:r>
          </a:p>
          <a:p>
            <a:pPr lvl="0" rtl="0">
              <a:spcBef>
                <a:spcPts val="0"/>
              </a:spcBef>
              <a:buClr>
                <a:schemeClr val="dk1"/>
              </a:buClr>
              <a:buSzPct val="91666"/>
              <a:buFont typeface="Arial"/>
              <a:buNone/>
            </a:pPr>
            <a:r>
              <a:rPr lang="en" sz="1200"/>
              <a:t>		enemy-&gt;Draw(enemiesPosition);</a:t>
            </a:r>
          </a:p>
          <a:p>
            <a:pPr lvl="0" rtl="0">
              <a:spcBef>
                <a:spcPts val="0"/>
              </a:spcBef>
              <a:buClr>
                <a:schemeClr val="dk1"/>
              </a:buClr>
              <a:buSzPct val="91666"/>
              <a:buFont typeface="Arial"/>
              <a:buNone/>
            </a:pPr>
            <a:r>
              <a:rPr lang="en" sz="1200"/>
              <a:t>}</a:t>
            </a:r>
          </a:p>
          <a:p>
            <a:pPr lvl="0" rtl="0">
              <a:spcBef>
                <a:spcPts val="0"/>
              </a:spcBef>
              <a:buNone/>
            </a:pPr>
            <a:r>
              <a:t/>
            </a:r>
            <a:endParaRPr sz="1200"/>
          </a:p>
        </p:txBody>
      </p:sp>
      <p:sp>
        <p:nvSpPr>
          <p:cNvPr id="317" name="Shape 317"/>
          <p:cNvSpPr txBox="1"/>
          <p:nvPr/>
        </p:nvSpPr>
        <p:spPr>
          <a:xfrm>
            <a:off x="633475" y="2647550"/>
            <a:ext cx="6670200" cy="363899"/>
          </a:xfrm>
          <a:prstGeom prst="rect">
            <a:avLst/>
          </a:prstGeom>
          <a:noFill/>
          <a:ln>
            <a:noFill/>
          </a:ln>
        </p:spPr>
        <p:txBody>
          <a:bodyPr anchorCtr="0" anchor="t" bIns="91425" lIns="91425" rIns="91425" tIns="91425">
            <a:noAutofit/>
          </a:bodyPr>
          <a:lstStyle/>
          <a:p>
            <a:pPr>
              <a:spcBef>
                <a:spcPts val="0"/>
              </a:spcBef>
              <a:buNone/>
            </a:pPr>
            <a:r>
              <a:rPr lang="en"/>
              <a:t>And draw them before the player ship and enemies in the DrawAll method:</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Fly missile fly</a:t>
            </a:r>
          </a:p>
        </p:txBody>
      </p:sp>
      <p:sp>
        <p:nvSpPr>
          <p:cNvPr id="323" name="Shape 323"/>
          <p:cNvSpPr txBox="1"/>
          <p:nvPr/>
        </p:nvSpPr>
        <p:spPr>
          <a:xfrm>
            <a:off x="633475" y="1529500"/>
            <a:ext cx="7742400" cy="10857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void Game::HandleMissiles()</a:t>
            </a:r>
          </a:p>
          <a:p>
            <a:pPr lvl="0" rtl="0">
              <a:spcBef>
                <a:spcPts val="0"/>
              </a:spcBef>
              <a:buNone/>
            </a:pPr>
            <a:r>
              <a:rPr lang="en" sz="1200"/>
              <a:t>{</a:t>
            </a:r>
          </a:p>
          <a:p>
            <a:pPr lvl="0" rtl="0">
              <a:spcBef>
                <a:spcPts val="0"/>
              </a:spcBef>
              <a:buNone/>
            </a:pPr>
            <a:r>
              <a:rPr lang="en" sz="1200"/>
              <a:t>	activeMissiles.erase(std::remove_if(activeMissiles.begin(), activeMissiles.end(),</a:t>
            </a:r>
          </a:p>
          <a:p>
            <a:pPr lvl="0" rtl="0">
              <a:spcBef>
                <a:spcPts val="0"/>
              </a:spcBef>
              <a:buNone/>
            </a:pPr>
            <a:r>
              <a:rPr lang="en" sz="1200"/>
              <a:t>		[=](Sprite missile) { return missile.IncreaseY(GetTimeDelta() * 3); }), activeMissiles.end());</a:t>
            </a:r>
          </a:p>
          <a:p>
            <a:pPr lvl="0" rtl="0">
              <a:spcBef>
                <a:spcPts val="0"/>
              </a:spcBef>
              <a:buNone/>
            </a:pPr>
            <a:r>
              <a:rPr lang="en" sz="1200"/>
              <a:t>}</a:t>
            </a:r>
          </a:p>
        </p:txBody>
      </p:sp>
      <p:sp>
        <p:nvSpPr>
          <p:cNvPr id="324" name="Shape 324"/>
          <p:cNvSpPr txBox="1"/>
          <p:nvPr/>
        </p:nvSpPr>
        <p:spPr>
          <a:xfrm>
            <a:off x="633475" y="1217050"/>
            <a:ext cx="7866899" cy="363899"/>
          </a:xfrm>
          <a:prstGeom prst="rect">
            <a:avLst/>
          </a:prstGeom>
          <a:noFill/>
          <a:ln>
            <a:noFill/>
          </a:ln>
        </p:spPr>
        <p:txBody>
          <a:bodyPr anchorCtr="0" anchor="t" bIns="91425" lIns="91425" rIns="91425" tIns="91425">
            <a:noAutofit/>
          </a:bodyPr>
          <a:lstStyle/>
          <a:p>
            <a:pPr lvl="0" rtl="0">
              <a:spcBef>
                <a:spcPts val="0"/>
              </a:spcBef>
              <a:buNone/>
            </a:pPr>
            <a:r>
              <a:rPr lang="en"/>
              <a:t>Add a HandleMissiles method, which just moves them up (and does collision detection next)</a:t>
            </a:r>
          </a:p>
        </p:txBody>
      </p:sp>
      <p:sp>
        <p:nvSpPr>
          <p:cNvPr id="325" name="Shape 325"/>
          <p:cNvSpPr txBox="1"/>
          <p:nvPr/>
        </p:nvSpPr>
        <p:spPr>
          <a:xfrm>
            <a:off x="633475" y="3038525"/>
            <a:ext cx="7742400" cy="20346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void Game::ControlShip()</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if (leftPressed &amp;&amp; shipPosition &gt; -1.0f + ship-&gt;GetWidth())</a:t>
            </a:r>
          </a:p>
          <a:p>
            <a:pPr lvl="0" rtl="0">
              <a:spcBef>
                <a:spcPts val="0"/>
              </a:spcBef>
              <a:buClr>
                <a:schemeClr val="dk1"/>
              </a:buClr>
              <a:buSzPct val="91666"/>
              <a:buFont typeface="Arial"/>
              <a:buNone/>
            </a:pPr>
            <a:r>
              <a:rPr lang="en" sz="1200"/>
              <a:t>		shipPosition -= GetTimeDelta();</a:t>
            </a:r>
          </a:p>
          <a:p>
            <a:pPr lvl="0" rtl="0">
              <a:spcBef>
                <a:spcPts val="0"/>
              </a:spcBef>
              <a:buClr>
                <a:schemeClr val="dk1"/>
              </a:buClr>
              <a:buSzPct val="91666"/>
              <a:buFont typeface="Arial"/>
              <a:buNone/>
            </a:pPr>
            <a:r>
              <a:rPr lang="en" sz="1200"/>
              <a:t>	if (rightPressed &amp;&amp; shipPosition &lt; 1.0f - ship-&gt;GetWidth())</a:t>
            </a:r>
          </a:p>
          <a:p>
            <a:pPr lvl="0" rtl="0">
              <a:spcBef>
                <a:spcPts val="0"/>
              </a:spcBef>
              <a:buClr>
                <a:schemeClr val="dk1"/>
              </a:buClr>
              <a:buSzPct val="91666"/>
              <a:buFont typeface="Arial"/>
              <a:buNone/>
            </a:pPr>
            <a:r>
              <a:rPr lang="en" sz="1200"/>
              <a:t>		shipPosition += GetTimeDelta();</a:t>
            </a:r>
          </a:p>
          <a:p>
            <a:pPr lvl="0" rtl="0">
              <a:spcBef>
                <a:spcPts val="0"/>
              </a:spcBef>
              <a:buClr>
                <a:schemeClr val="dk1"/>
              </a:buClr>
              <a:buSzPct val="91666"/>
              <a:buFont typeface="Arial"/>
              <a:buNone/>
            </a:pPr>
            <a:r>
              <a:rPr lang="en" sz="1200"/>
              <a:t>	if (spacePressed &amp;&amp; lastTimeShot &lt; time - 0.5f)</a:t>
            </a:r>
          </a:p>
          <a:p>
            <a:pPr lvl="0" rtl="0">
              <a:spcBef>
                <a:spcPts val="0"/>
              </a:spcBef>
              <a:buClr>
                <a:schemeClr val="dk1"/>
              </a:buClr>
              <a:buSzPct val="91666"/>
              <a:buFont typeface="Arial"/>
              <a:buNone/>
            </a:pPr>
            <a:r>
              <a:rPr lang="en" sz="1200"/>
              <a:t>		FireMissile();</a:t>
            </a:r>
          </a:p>
          <a:p>
            <a:pPr lvl="0" rtl="0">
              <a:spcBef>
                <a:spcPts val="0"/>
              </a:spcBef>
              <a:buClr>
                <a:schemeClr val="dk1"/>
              </a:buClr>
              <a:buSzPct val="91666"/>
              <a:buFont typeface="Arial"/>
              <a:buNone/>
            </a:pPr>
            <a:r>
              <a:rPr lang="en" sz="1200"/>
              <a:t>	HandleMissiles();</a:t>
            </a:r>
          </a:p>
          <a:p>
            <a:pPr lvl="0" rtl="0">
              <a:spcBef>
                <a:spcPts val="0"/>
              </a:spcBef>
              <a:buClr>
                <a:schemeClr val="dk1"/>
              </a:buClr>
              <a:buSzPct val="91666"/>
              <a:buFont typeface="Arial"/>
              <a:buNone/>
            </a:pPr>
            <a:r>
              <a:rPr lang="en" sz="1200"/>
              <a:t>}</a:t>
            </a:r>
          </a:p>
          <a:p>
            <a:pPr lvl="0" rtl="0">
              <a:spcBef>
                <a:spcPts val="0"/>
              </a:spcBef>
              <a:buNone/>
            </a:pPr>
            <a:r>
              <a:t/>
            </a:r>
            <a:endParaRPr sz="1200"/>
          </a:p>
        </p:txBody>
      </p:sp>
      <p:sp>
        <p:nvSpPr>
          <p:cNvPr id="326" name="Shape 326"/>
          <p:cNvSpPr txBox="1"/>
          <p:nvPr/>
        </p:nvSpPr>
        <p:spPr>
          <a:xfrm>
            <a:off x="633475" y="2712525"/>
            <a:ext cx="6670200" cy="363899"/>
          </a:xfrm>
          <a:prstGeom prst="rect">
            <a:avLst/>
          </a:prstGeom>
          <a:noFill/>
          <a:ln>
            <a:noFill/>
          </a:ln>
        </p:spPr>
        <p:txBody>
          <a:bodyPr anchorCtr="0" anchor="t" bIns="91425" lIns="91425" rIns="91425" tIns="91425">
            <a:noAutofit/>
          </a:bodyPr>
          <a:lstStyle/>
          <a:p>
            <a:pPr lvl="0" rtl="0">
              <a:spcBef>
                <a:spcPts val="0"/>
              </a:spcBef>
              <a:buNone/>
            </a:pPr>
            <a:r>
              <a:rPr lang="en"/>
              <a:t>And call it from the ControlShip method (they kind of belong to our ship)</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nvSpPr>
        <p:spPr>
          <a:xfrm>
            <a:off x="557650" y="1332275"/>
            <a:ext cx="3416400" cy="10503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void DrawTexturedBackground()</a:t>
            </a:r>
          </a:p>
          <a:p>
            <a:pPr lvl="0" rtl="0">
              <a:spcBef>
                <a:spcPts val="0"/>
              </a:spcBef>
              <a:buNone/>
            </a:pPr>
            <a:r>
              <a:rPr lang="en" sz="1200"/>
              <a:t>{</a:t>
            </a:r>
          </a:p>
          <a:p>
            <a:pPr lvl="0" rtl="0">
              <a:spcBef>
                <a:spcPts val="0"/>
              </a:spcBef>
              <a:buNone/>
            </a:pPr>
            <a:r>
              <a:rPr lang="en" sz="1200"/>
              <a:t>	CreateBackground();</a:t>
            </a:r>
          </a:p>
          <a:p>
            <a:pPr lvl="0" rtl="0">
              <a:spcBef>
                <a:spcPts val="0"/>
              </a:spcBef>
              <a:buNone/>
            </a:pPr>
            <a:r>
              <a:rPr lang="en" sz="1200"/>
              <a:t>	Run([=]() { DrawAll(); });</a:t>
            </a:r>
          </a:p>
          <a:p>
            <a:pPr lvl="0" rtl="0">
              <a:spcBef>
                <a:spcPts val="0"/>
              </a:spcBef>
              <a:buNone/>
            </a:pPr>
            <a:r>
              <a:rPr lang="en" sz="1200"/>
              <a:t>}</a:t>
            </a:r>
          </a:p>
        </p:txBody>
      </p:sp>
      <p:sp>
        <p:nvSpPr>
          <p:cNvPr id="332" name="Shape 33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Put it all together in PlayGame</a:t>
            </a:r>
          </a:p>
        </p:txBody>
      </p:sp>
      <p:sp>
        <p:nvSpPr>
          <p:cNvPr id="333" name="Shape 333"/>
          <p:cNvSpPr txBox="1"/>
          <p:nvPr/>
        </p:nvSpPr>
        <p:spPr>
          <a:xfrm>
            <a:off x="5045950" y="1657525"/>
            <a:ext cx="3762899" cy="26528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void Game::PlayGame()</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CreateBackground();</a:t>
            </a:r>
          </a:p>
          <a:p>
            <a:pPr lvl="0" rtl="0">
              <a:spcBef>
                <a:spcPts val="0"/>
              </a:spcBef>
              <a:buClr>
                <a:schemeClr val="dk1"/>
              </a:buClr>
              <a:buSzPct val="78571"/>
              <a:buFont typeface="Arial"/>
              <a:buNone/>
            </a:pPr>
            <a:r>
              <a:rPr lang="en"/>
              <a:t>	CreateShip();</a:t>
            </a:r>
          </a:p>
          <a:p>
            <a:pPr lvl="0" rtl="0">
              <a:spcBef>
                <a:spcPts val="0"/>
              </a:spcBef>
              <a:buClr>
                <a:schemeClr val="dk1"/>
              </a:buClr>
              <a:buSzPct val="78571"/>
              <a:buFont typeface="Arial"/>
              <a:buNone/>
            </a:pPr>
            <a:r>
              <a:rPr lang="en"/>
              <a:t>	CreateEnemies();</a:t>
            </a:r>
          </a:p>
          <a:p>
            <a:pPr lvl="0" rtl="0">
              <a:spcBef>
                <a:spcPts val="0"/>
              </a:spcBef>
              <a:buClr>
                <a:schemeClr val="dk1"/>
              </a:buClr>
              <a:buSzPct val="78571"/>
              <a:buFont typeface="Arial"/>
              <a:buNone/>
            </a:pPr>
            <a:r>
              <a:rPr lang="en"/>
              <a:t>	Run([=]()</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ControlShip();</a:t>
            </a:r>
          </a:p>
          <a:p>
            <a:pPr lvl="0" rtl="0">
              <a:spcBef>
                <a:spcPts val="0"/>
              </a:spcBef>
              <a:buClr>
                <a:schemeClr val="dk1"/>
              </a:buClr>
              <a:buSzPct val="78571"/>
              <a:buFont typeface="Arial"/>
              <a:buNone/>
            </a:pPr>
            <a:r>
              <a:rPr lang="en"/>
              <a:t>		MoveEnemies();</a:t>
            </a:r>
          </a:p>
          <a:p>
            <a:pPr lvl="0" rtl="0">
              <a:spcBef>
                <a:spcPts val="0"/>
              </a:spcBef>
              <a:buClr>
                <a:schemeClr val="dk1"/>
              </a:buClr>
              <a:buSzPct val="78571"/>
              <a:buFont typeface="Arial"/>
              <a:buNone/>
            </a:pPr>
            <a:r>
              <a:rPr lang="en"/>
              <a:t>		DrawAll();</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r>
              <a:t/>
            </a:r>
            <a:endParaRPr/>
          </a:p>
        </p:txBody>
      </p:sp>
      <p:cxnSp>
        <p:nvCxnSpPr>
          <p:cNvPr id="334" name="Shape 334"/>
          <p:cNvCxnSpPr>
            <a:stCxn id="331" idx="3"/>
            <a:endCxn id="333" idx="1"/>
          </p:cNvCxnSpPr>
          <p:nvPr/>
        </p:nvCxnSpPr>
        <p:spPr>
          <a:xfrm>
            <a:off x="3974050" y="1857425"/>
            <a:ext cx="1071900" cy="1126500"/>
          </a:xfrm>
          <a:prstGeom prst="straightConnector1">
            <a:avLst/>
          </a:prstGeom>
          <a:noFill/>
          <a:ln cap="flat" w="19050">
            <a:solidFill>
              <a:schemeClr val="dk2"/>
            </a:solidFill>
            <a:prstDash val="solid"/>
            <a:round/>
            <a:headEnd len="lg" w="lg" type="none"/>
            <a:tailEnd len="lg" w="lg" type="triangle"/>
          </a:ln>
        </p:spPr>
      </p:cxnSp>
      <p:sp>
        <p:nvSpPr>
          <p:cNvPr id="335" name="Shape 335"/>
          <p:cNvSpPr txBox="1"/>
          <p:nvPr/>
        </p:nvSpPr>
        <p:spPr>
          <a:xfrm>
            <a:off x="557525" y="3580750"/>
            <a:ext cx="3416400" cy="10503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1"/>
                </a:solidFill>
              </a:rPr>
              <a:t>void MoveAllEnemies()</a:t>
            </a:r>
          </a:p>
          <a:p>
            <a:pPr lvl="0" rtl="0">
              <a:spcBef>
                <a:spcPts val="0"/>
              </a:spcBef>
              <a:buNone/>
            </a:pPr>
            <a:r>
              <a:rPr lang="en" sz="1200">
                <a:solidFill>
                  <a:schemeClr val="dk1"/>
                </a:solidFill>
              </a:rPr>
              <a:t>{</a:t>
            </a:r>
          </a:p>
          <a:p>
            <a:pPr lvl="0" rtl="0">
              <a:spcBef>
                <a:spcPts val="0"/>
              </a:spcBef>
              <a:buNone/>
            </a:pPr>
            <a:r>
              <a:rPr lang="en" sz="1200">
                <a:solidFill>
                  <a:schemeClr val="dk1"/>
                </a:solidFill>
              </a:rPr>
              <a:t>	CreateEnemies();</a:t>
            </a:r>
          </a:p>
          <a:p>
            <a:pPr lvl="0" rtl="0">
              <a:spcBef>
                <a:spcPts val="0"/>
              </a:spcBef>
              <a:buNone/>
            </a:pPr>
            <a:r>
              <a:rPr lang="en" sz="1200">
                <a:solidFill>
                  <a:schemeClr val="dk1"/>
                </a:solidFill>
              </a:rPr>
              <a:t>	Run([=]() { MoveEnemies(); DrawAll(); });</a:t>
            </a:r>
          </a:p>
          <a:p>
            <a:pPr lvl="0">
              <a:spcBef>
                <a:spcPts val="0"/>
              </a:spcBef>
              <a:buClr>
                <a:schemeClr val="dk1"/>
              </a:buClr>
              <a:buSzPct val="91666"/>
              <a:buFont typeface="Arial"/>
              <a:buNone/>
            </a:pPr>
            <a:r>
              <a:rPr lang="en" sz="1200">
                <a:solidFill>
                  <a:schemeClr val="dk1"/>
                </a:solidFill>
              </a:rPr>
              <a:t>}</a:t>
            </a:r>
          </a:p>
        </p:txBody>
      </p:sp>
      <p:sp>
        <p:nvSpPr>
          <p:cNvPr id="336" name="Shape 336"/>
          <p:cNvSpPr txBox="1"/>
          <p:nvPr/>
        </p:nvSpPr>
        <p:spPr>
          <a:xfrm>
            <a:off x="4954000" y="4288450"/>
            <a:ext cx="4239300" cy="541500"/>
          </a:xfrm>
          <a:prstGeom prst="rect">
            <a:avLst/>
          </a:prstGeom>
          <a:noFill/>
          <a:ln>
            <a:noFill/>
          </a:ln>
        </p:spPr>
        <p:txBody>
          <a:bodyPr anchorCtr="0" anchor="t" bIns="91425" lIns="91425" rIns="91425" tIns="91425">
            <a:noAutofit/>
          </a:bodyPr>
          <a:lstStyle/>
          <a:p>
            <a:pPr>
              <a:spcBef>
                <a:spcPts val="0"/>
              </a:spcBef>
              <a:buNone/>
            </a:pPr>
            <a:r>
              <a:rPr lang="en"/>
              <a:t>Wow, our game is done! Just start the SpaceInvaders project, you will see the full game.</a:t>
            </a:r>
          </a:p>
        </p:txBody>
      </p:sp>
      <p:sp>
        <p:nvSpPr>
          <p:cNvPr id="337" name="Shape 337"/>
          <p:cNvSpPr txBox="1"/>
          <p:nvPr/>
        </p:nvSpPr>
        <p:spPr>
          <a:xfrm>
            <a:off x="557525" y="2456525"/>
            <a:ext cx="3416400" cy="10503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void ControlPlayerShip()</a:t>
            </a:r>
          </a:p>
          <a:p>
            <a:pPr lvl="0" rtl="0">
              <a:spcBef>
                <a:spcPts val="0"/>
              </a:spcBef>
              <a:buNone/>
            </a:pPr>
            <a:r>
              <a:rPr lang="en" sz="1200"/>
              <a:t>{</a:t>
            </a:r>
          </a:p>
          <a:p>
            <a:pPr lvl="0" rtl="0">
              <a:spcBef>
                <a:spcPts val="0"/>
              </a:spcBef>
              <a:buNone/>
            </a:pPr>
            <a:r>
              <a:rPr lang="en" sz="1200"/>
              <a:t>	CreateShip();</a:t>
            </a:r>
          </a:p>
          <a:p>
            <a:pPr lvl="0" rtl="0">
              <a:spcBef>
                <a:spcPts val="0"/>
              </a:spcBef>
              <a:buNone/>
            </a:pPr>
            <a:r>
              <a:rPr lang="en" sz="1200"/>
              <a:t>	Run([=]() { ControlShip(); DrawAll(); });</a:t>
            </a:r>
          </a:p>
          <a:p>
            <a:pPr lvl="0" rtl="0">
              <a:spcBef>
                <a:spcPts val="0"/>
              </a:spcBef>
              <a:buNone/>
            </a:pPr>
            <a:r>
              <a:rPr lang="en" sz="1200"/>
              <a:t>}</a:t>
            </a:r>
          </a:p>
        </p:txBody>
      </p:sp>
      <p:cxnSp>
        <p:nvCxnSpPr>
          <p:cNvPr id="338" name="Shape 338"/>
          <p:cNvCxnSpPr>
            <a:stCxn id="337" idx="3"/>
            <a:endCxn id="333" idx="1"/>
          </p:cNvCxnSpPr>
          <p:nvPr/>
        </p:nvCxnSpPr>
        <p:spPr>
          <a:xfrm>
            <a:off x="3973925" y="2981675"/>
            <a:ext cx="1071900" cy="2400"/>
          </a:xfrm>
          <a:prstGeom prst="straightConnector1">
            <a:avLst/>
          </a:prstGeom>
          <a:noFill/>
          <a:ln cap="flat" w="19050">
            <a:solidFill>
              <a:schemeClr val="dk2"/>
            </a:solidFill>
            <a:prstDash val="solid"/>
            <a:round/>
            <a:headEnd len="lg" w="lg" type="none"/>
            <a:tailEnd len="lg" w="lg" type="triangle"/>
          </a:ln>
        </p:spPr>
      </p:cxnSp>
      <p:cxnSp>
        <p:nvCxnSpPr>
          <p:cNvPr id="339" name="Shape 339"/>
          <p:cNvCxnSpPr>
            <a:stCxn id="335" idx="3"/>
            <a:endCxn id="333" idx="1"/>
          </p:cNvCxnSpPr>
          <p:nvPr/>
        </p:nvCxnSpPr>
        <p:spPr>
          <a:xfrm flipH="1" rot="10800000">
            <a:off x="3973925" y="2983900"/>
            <a:ext cx="1071900" cy="112200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The finished game so far</a:t>
            </a:r>
          </a:p>
        </p:txBody>
      </p:sp>
      <p:pic>
        <p:nvPicPr>
          <p:cNvPr id="345" name="Shape 345"/>
          <p:cNvPicPr preferRelativeResize="0"/>
          <p:nvPr/>
        </p:nvPicPr>
        <p:blipFill>
          <a:blip r:embed="rId3">
            <a:alphaModFix/>
          </a:blip>
          <a:stretch>
            <a:fillRect/>
          </a:stretch>
        </p:blipFill>
        <p:spPr>
          <a:xfrm>
            <a:off x="457199" y="1261700"/>
            <a:ext cx="6451326" cy="3778199"/>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Collision detection</a:t>
            </a:r>
          </a:p>
        </p:txBody>
      </p:sp>
      <p:sp>
        <p:nvSpPr>
          <p:cNvPr id="351" name="Shape 351"/>
          <p:cNvSpPr txBox="1"/>
          <p:nvPr/>
        </p:nvSpPr>
        <p:spPr>
          <a:xfrm>
            <a:off x="633475" y="1529500"/>
            <a:ext cx="7742400" cy="32403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000"/>
              <a:t>void Game::HandleMissiles()</a:t>
            </a:r>
          </a:p>
          <a:p>
            <a:pPr lvl="0" rtl="0">
              <a:spcBef>
                <a:spcPts val="0"/>
              </a:spcBef>
              <a:buNone/>
            </a:pPr>
            <a:r>
              <a:rPr lang="en" sz="1000"/>
              <a:t>{</a:t>
            </a:r>
          </a:p>
          <a:p>
            <a:pPr lvl="0" rtl="0">
              <a:spcBef>
                <a:spcPts val="0"/>
              </a:spcBef>
              <a:buNone/>
            </a:pPr>
            <a:r>
              <a:rPr lang="en" sz="1000"/>
              <a:t>	activeMissiles.erase(std::remove_if(activeMissiles.begin(), activeMissiles.end(),</a:t>
            </a:r>
          </a:p>
          <a:p>
            <a:pPr lvl="0" rtl="0">
              <a:spcBef>
                <a:spcPts val="0"/>
              </a:spcBef>
              <a:buNone/>
            </a:pPr>
            <a:r>
              <a:rPr lang="en" sz="1000"/>
              <a:t>		[=](std::shared_ptr&lt;Sprite&gt; missile)</a:t>
            </a:r>
          </a:p>
          <a:p>
            <a:pPr lvl="0" rtl="0">
              <a:spcBef>
                <a:spcPts val="0"/>
              </a:spcBef>
              <a:buNone/>
            </a:pPr>
            <a:r>
              <a:rPr lang="en" sz="1000"/>
              <a:t>		{</a:t>
            </a:r>
          </a:p>
          <a:p>
            <a:pPr lvl="0" rtl="0">
              <a:spcBef>
                <a:spcPts val="0"/>
              </a:spcBef>
              <a:buNone/>
            </a:pPr>
            <a:r>
              <a:rPr lang="en" sz="1000"/>
              <a:t>			return missile-&gt;IncreaseY(GetTimeDelta() * 3) || CollidingWithEnemyAndKilledIt(missile);</a:t>
            </a:r>
          </a:p>
          <a:p>
            <a:pPr lvl="0" rtl="0">
              <a:spcBef>
                <a:spcPts val="0"/>
              </a:spcBef>
              <a:buNone/>
            </a:pPr>
            <a:r>
              <a:rPr lang="en" sz="1000"/>
              <a:t>		}),</a:t>
            </a:r>
          </a:p>
          <a:p>
            <a:pPr lvl="0" rtl="0">
              <a:spcBef>
                <a:spcPts val="0"/>
              </a:spcBef>
              <a:buNone/>
            </a:pPr>
            <a:r>
              <a:rPr lang="en" sz="1000"/>
              <a:t>		activeMissiles.end());</a:t>
            </a:r>
          </a:p>
          <a:p>
            <a:pPr lvl="0" rtl="0">
              <a:spcBef>
                <a:spcPts val="0"/>
              </a:spcBef>
              <a:buNone/>
            </a:pPr>
            <a:r>
              <a:rPr lang="en" sz="1000"/>
              <a:t>}</a:t>
            </a:r>
          </a:p>
          <a:p>
            <a:pPr lvl="0" rtl="0">
              <a:spcBef>
                <a:spcPts val="0"/>
              </a:spcBef>
              <a:buNone/>
            </a:pPr>
            <a:r>
              <a:t/>
            </a:r>
            <a:endParaRPr sz="1000"/>
          </a:p>
          <a:p>
            <a:pPr lvl="0" rtl="0">
              <a:spcBef>
                <a:spcPts val="0"/>
              </a:spcBef>
              <a:buNone/>
            </a:pPr>
            <a:r>
              <a:rPr lang="en" sz="1000"/>
              <a:t>bool Game::CollidingWithEnemyAndKilledIt(std::shared_ptr&lt;Sprite&gt; missile)</a:t>
            </a:r>
          </a:p>
          <a:p>
            <a:pPr lvl="0" rtl="0">
              <a:spcBef>
                <a:spcPts val="0"/>
              </a:spcBef>
              <a:buNone/>
            </a:pPr>
            <a:r>
              <a:rPr lang="en" sz="1000"/>
              <a:t>{</a:t>
            </a:r>
          </a:p>
          <a:p>
            <a:pPr lvl="0" rtl="0">
              <a:spcBef>
                <a:spcPts val="0"/>
              </a:spcBef>
              <a:buNone/>
            </a:pPr>
            <a:r>
              <a:rPr lang="en" sz="1000"/>
              <a:t>	for (auto enemy : enemies)</a:t>
            </a:r>
          </a:p>
          <a:p>
            <a:pPr lvl="0" rtl="0">
              <a:spcBef>
                <a:spcPts val="0"/>
              </a:spcBef>
              <a:buNone/>
            </a:pPr>
            <a:r>
              <a:rPr lang="en" sz="1000"/>
              <a:t>		if (enemy-&gt;DistanceTo(missile, enemiesPosition) &lt; 0.05f)</a:t>
            </a:r>
          </a:p>
          <a:p>
            <a:pPr lvl="0" rtl="0">
              <a:spcBef>
                <a:spcPts val="0"/>
              </a:spcBef>
              <a:buNone/>
            </a:pPr>
            <a:r>
              <a:rPr lang="en" sz="1000"/>
              <a:t>		{</a:t>
            </a:r>
          </a:p>
          <a:p>
            <a:pPr lvl="0" rtl="0">
              <a:spcBef>
                <a:spcPts val="0"/>
              </a:spcBef>
              <a:buNone/>
            </a:pPr>
            <a:r>
              <a:rPr lang="en" sz="1000"/>
              <a:t>			enemy-&gt;IncreaseY(1.0f); // Move out of screen</a:t>
            </a:r>
          </a:p>
          <a:p>
            <a:pPr lvl="0" rtl="0">
              <a:spcBef>
                <a:spcPts val="0"/>
              </a:spcBef>
              <a:buNone/>
            </a:pPr>
            <a:r>
              <a:rPr lang="en" sz="1000"/>
              <a:t>			return true;</a:t>
            </a:r>
          </a:p>
          <a:p>
            <a:pPr lvl="0" rtl="0">
              <a:spcBef>
                <a:spcPts val="0"/>
              </a:spcBef>
              <a:buNone/>
            </a:pPr>
            <a:r>
              <a:rPr lang="en" sz="1000"/>
              <a:t>		}</a:t>
            </a:r>
          </a:p>
          <a:p>
            <a:pPr lvl="0" rtl="0">
              <a:spcBef>
                <a:spcPts val="0"/>
              </a:spcBef>
              <a:buNone/>
            </a:pPr>
            <a:r>
              <a:rPr lang="en" sz="1000"/>
              <a:t>	return false;</a:t>
            </a:r>
          </a:p>
          <a:p>
            <a:pPr lvl="0" rtl="0">
              <a:spcBef>
                <a:spcPts val="0"/>
              </a:spcBef>
              <a:buNone/>
            </a:pPr>
            <a:r>
              <a:rPr lang="en" sz="1000"/>
              <a:t>}</a:t>
            </a:r>
          </a:p>
          <a:p>
            <a:pPr lvl="0" rtl="0">
              <a:spcBef>
                <a:spcPts val="0"/>
              </a:spcBef>
              <a:buNone/>
            </a:pPr>
            <a:r>
              <a:t/>
            </a:r>
            <a:endParaRPr sz="1000"/>
          </a:p>
        </p:txBody>
      </p:sp>
      <p:sp>
        <p:nvSpPr>
          <p:cNvPr id="352" name="Shape 352"/>
          <p:cNvSpPr txBox="1"/>
          <p:nvPr/>
        </p:nvSpPr>
        <p:spPr>
          <a:xfrm>
            <a:off x="633475" y="1217050"/>
            <a:ext cx="7866899" cy="363899"/>
          </a:xfrm>
          <a:prstGeom prst="rect">
            <a:avLst/>
          </a:prstGeom>
          <a:noFill/>
          <a:ln>
            <a:noFill/>
          </a:ln>
        </p:spPr>
        <p:txBody>
          <a:bodyPr anchorCtr="0" anchor="t" bIns="91425" lIns="91425" rIns="91425" tIns="91425">
            <a:noAutofit/>
          </a:bodyPr>
          <a:lstStyle/>
          <a:p>
            <a:pPr lvl="0" rtl="0">
              <a:spcBef>
                <a:spcPts val="0"/>
              </a:spcBef>
              <a:buNone/>
            </a:pPr>
            <a:r>
              <a:rPr lang="en"/>
              <a:t>Let’s extend the HandleMissiles method and “kill” any enemy our missile gets close to</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Make it juicy</a:t>
            </a:r>
          </a:p>
        </p:txBody>
      </p:sp>
      <p:sp>
        <p:nvSpPr>
          <p:cNvPr id="358" name="Shape 358"/>
          <p:cNvSpPr txBox="1"/>
          <p:nvPr>
            <p:ph idx="1" type="body"/>
          </p:nvPr>
        </p:nvSpPr>
        <p:spPr>
          <a:xfrm>
            <a:off x="457200" y="1200150"/>
            <a:ext cx="8686800" cy="3725699"/>
          </a:xfrm>
          <a:prstGeom prst="rect">
            <a:avLst/>
          </a:prstGeom>
        </p:spPr>
        <p:txBody>
          <a:bodyPr anchorCtr="0" anchor="t" bIns="91425" lIns="91425" rIns="91425" tIns="91425">
            <a:noAutofit/>
          </a:bodyPr>
          <a:lstStyle/>
          <a:p>
            <a:pPr rtl="0">
              <a:spcBef>
                <a:spcPts val="0"/>
              </a:spcBef>
              <a:buNone/>
            </a:pPr>
            <a:r>
              <a:rPr lang="en" sz="2400" u="sng">
                <a:solidFill>
                  <a:schemeClr val="hlink"/>
                </a:solidFill>
                <a:hlinkClick r:id="rId3"/>
              </a:rPr>
              <a:t>https://www.youtube.com/watch?v=Fy0aCDmgnxg</a:t>
            </a:r>
          </a:p>
          <a:p>
            <a:pPr indent="-381000" lvl="0" marL="457200" rtl="0">
              <a:spcBef>
                <a:spcPts val="0"/>
              </a:spcBef>
              <a:buClr>
                <a:schemeClr val="dk1"/>
              </a:buClr>
              <a:buSzPct val="100000"/>
              <a:buFont typeface="Arial"/>
              <a:buChar char="●"/>
            </a:pPr>
            <a:r>
              <a:rPr lang="en" sz="2400"/>
              <a:t>Play your own game</a:t>
            </a:r>
          </a:p>
          <a:p>
            <a:pPr indent="-381000" lvl="1" marL="914400" rtl="0">
              <a:spcBef>
                <a:spcPts val="0"/>
              </a:spcBef>
              <a:buClr>
                <a:schemeClr val="dk1"/>
              </a:buClr>
              <a:buSzPct val="80000"/>
              <a:buFont typeface="Courier New"/>
              <a:buChar char="o"/>
            </a:pPr>
            <a:r>
              <a:rPr lang="en"/>
              <a:t>A lot!</a:t>
            </a:r>
          </a:p>
          <a:p>
            <a:pPr indent="-381000" lvl="0" marL="457200" rtl="0">
              <a:spcBef>
                <a:spcPts val="0"/>
              </a:spcBef>
              <a:buClr>
                <a:schemeClr val="dk1"/>
              </a:buClr>
              <a:buSzPct val="100000"/>
              <a:buFont typeface="Arial"/>
              <a:buChar char="●"/>
            </a:pPr>
            <a:r>
              <a:rPr lang="en" sz="2400"/>
              <a:t>Very similar to TDD</a:t>
            </a:r>
          </a:p>
          <a:p>
            <a:pPr indent="-381000" lvl="1" marL="914400" rtl="0">
              <a:spcBef>
                <a:spcPts val="0"/>
              </a:spcBef>
              <a:buClr>
                <a:schemeClr val="dk1"/>
              </a:buClr>
              <a:buSzPct val="80000"/>
              <a:buFont typeface="Courier New"/>
              <a:buChar char="o"/>
            </a:pPr>
            <a:r>
              <a:rPr lang="en"/>
              <a:t>test, then stop as you notice something</a:t>
            </a:r>
          </a:p>
          <a:p>
            <a:pPr indent="-381000" lvl="1" marL="914400" rtl="0">
              <a:spcBef>
                <a:spcPts val="0"/>
              </a:spcBef>
              <a:buClr>
                <a:schemeClr val="dk1"/>
              </a:buClr>
              <a:buSzPct val="80000"/>
              <a:buFont typeface="Courier New"/>
              <a:buChar char="o"/>
            </a:pPr>
            <a:r>
              <a:rPr lang="en"/>
              <a:t>fix &amp; improve</a:t>
            </a:r>
          </a:p>
          <a:p>
            <a:pPr indent="-381000" lvl="1" marL="914400" rtl="0">
              <a:spcBef>
                <a:spcPts val="0"/>
              </a:spcBef>
              <a:buClr>
                <a:schemeClr val="dk1"/>
              </a:buClr>
              <a:buSzPct val="80000"/>
              <a:buFont typeface="Courier New"/>
              <a:buChar char="o"/>
            </a:pPr>
            <a:r>
              <a:rPr lang="en"/>
              <a:t>repeat</a:t>
            </a:r>
          </a:p>
          <a:p>
            <a:pPr indent="-381000" lvl="0" marL="457200" rtl="0">
              <a:spcBef>
                <a:spcPts val="0"/>
              </a:spcBef>
              <a:buClr>
                <a:schemeClr val="dk1"/>
              </a:buClr>
              <a:buSzPct val="100000"/>
              <a:buFont typeface="Arial"/>
              <a:buChar char="●"/>
            </a:pPr>
            <a:r>
              <a:rPr lang="en" sz="2400"/>
              <a:t>Optimize as well</a:t>
            </a:r>
          </a:p>
          <a:p>
            <a:pPr indent="-381000" lvl="1" marL="914400" rtl="0">
              <a:spcBef>
                <a:spcPts val="0"/>
              </a:spcBef>
              <a:buClr>
                <a:schemeClr val="dk1"/>
              </a:buClr>
              <a:buSzPct val="80000"/>
              <a:buFont typeface="Courier New"/>
              <a:buChar char="o"/>
            </a:pPr>
            <a:r>
              <a:rPr lang="en"/>
              <a:t>we overuse shared_ptr</a:t>
            </a:r>
          </a:p>
          <a:p>
            <a:pPr indent="-381000" lvl="1" marL="914400" rtl="0">
              <a:spcBef>
                <a:spcPts val="0"/>
              </a:spcBef>
              <a:buClr>
                <a:schemeClr val="dk1"/>
              </a:buClr>
              <a:buSzPct val="80000"/>
              <a:buFont typeface="Courier New"/>
              <a:buChar char="o"/>
            </a:pPr>
            <a:r>
              <a:rPr lang="en"/>
              <a:t>use more const and &amp; references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364" name="Shape 36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https://github.com/BenjaminNitschke/CppCourse/Day2</a:t>
            </a:r>
          </a:p>
          <a:p>
            <a:pPr algn="ctr">
              <a:spcBef>
                <a:spcPts val="0"/>
              </a:spcBef>
              <a:buNone/>
            </a:pPr>
            <a:r>
              <a:t/>
            </a:r>
            <a:endParaRPr sz="2400"/>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OpenGL C++ Books</a:t>
            </a:r>
          </a:p>
        </p:txBody>
      </p:sp>
      <p:sp>
        <p:nvSpPr>
          <p:cNvPr id="370" name="Shape 370"/>
          <p:cNvSpPr txBox="1"/>
          <p:nvPr>
            <p:ph idx="1" type="body"/>
          </p:nvPr>
        </p:nvSpPr>
        <p:spPr>
          <a:xfrm>
            <a:off x="457200" y="1200150"/>
            <a:ext cx="84230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OpenGL SuperBible (Wright, Haemel, Sellers)</a:t>
            </a:r>
          </a:p>
          <a:p>
            <a:pPr indent="-419100" lvl="0" marL="457200" rtl="0">
              <a:spcBef>
                <a:spcPts val="0"/>
              </a:spcBef>
              <a:buClr>
                <a:schemeClr val="dk1"/>
              </a:buClr>
              <a:buSzPct val="100000"/>
              <a:buFont typeface="Arial"/>
              <a:buChar char="●"/>
            </a:pPr>
            <a:r>
              <a:rPr lang="en" u="sng">
                <a:solidFill>
                  <a:schemeClr val="hlink"/>
                </a:solidFill>
                <a:hlinkClick r:id="rId3"/>
              </a:rPr>
              <a:t>http://openglbook.com/</a:t>
            </a:r>
          </a:p>
          <a:p>
            <a:pPr indent="-419100" lvl="0" marL="457200" rtl="0">
              <a:spcBef>
                <a:spcPts val="0"/>
              </a:spcBef>
              <a:buClr>
                <a:schemeClr val="dk1"/>
              </a:buClr>
              <a:buSzPct val="100000"/>
              <a:buFont typeface="Arial"/>
              <a:buChar char="●"/>
            </a:pPr>
            <a:r>
              <a:rPr lang="en"/>
              <a:t>Essential 3D Game Programming: with C++ and OpenGL</a:t>
            </a:r>
          </a:p>
          <a:p>
            <a:pPr indent="-419100" lvl="0" marL="457200" rtl="0">
              <a:spcBef>
                <a:spcPts val="0"/>
              </a:spcBef>
              <a:buClr>
                <a:schemeClr val="dk1"/>
              </a:buClr>
              <a:buSzPct val="100000"/>
              <a:buFont typeface="Arial"/>
              <a:buChar char="●"/>
            </a:pPr>
            <a:r>
              <a:rPr lang="en"/>
              <a:t>The OpenGL Programming Guide:  The Official Guide to Learning OpenGL Version 3</a:t>
            </a:r>
          </a:p>
          <a:p>
            <a:pPr indent="-419100" lvl="0" marL="457200" rtl="0">
              <a:spcBef>
                <a:spcPts val="0"/>
              </a:spcBef>
              <a:buClr>
                <a:schemeClr val="dk1"/>
              </a:buClr>
              <a:buSzPct val="100000"/>
              <a:buFont typeface="Arial"/>
              <a:buChar char="●"/>
            </a:pPr>
            <a:r>
              <a:rPr lang="en"/>
              <a:t>OpenGL(R) ES 2.0 Programming Guide</a:t>
            </a:r>
          </a:p>
          <a:p>
            <a:pPr indent="-419100" lvl="0" marL="457200" rtl="0">
              <a:spcBef>
                <a:spcPts val="0"/>
              </a:spcBef>
              <a:buClr>
                <a:schemeClr val="dk1"/>
              </a:buClr>
              <a:buSzPct val="100000"/>
              <a:buFont typeface="Arial"/>
              <a:buChar char="●"/>
            </a:pPr>
            <a:r>
              <a:rPr lang="en"/>
              <a:t>Game Programming Gems 1-8</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OpenGL C++ Links</a:t>
            </a:r>
          </a:p>
        </p:txBody>
      </p:sp>
      <p:sp>
        <p:nvSpPr>
          <p:cNvPr id="376" name="Shape 3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http://www.glfw.org/</a:t>
            </a:r>
          </a:p>
          <a:p>
            <a:pPr indent="-419100" lvl="0" marL="457200" rtl="0">
              <a:spcBef>
                <a:spcPts val="0"/>
              </a:spcBef>
              <a:buClr>
                <a:schemeClr val="dk1"/>
              </a:buClr>
              <a:buSzPct val="100000"/>
              <a:buFont typeface="Arial"/>
              <a:buChar char="●"/>
            </a:pPr>
            <a:r>
              <a:rPr lang="en" u="sng">
                <a:solidFill>
                  <a:schemeClr val="hlink"/>
                </a:solidFill>
                <a:hlinkClick r:id="rId4"/>
              </a:rPr>
              <a:t>https://www.opengl.org/</a:t>
            </a:r>
          </a:p>
          <a:p>
            <a:pPr indent="-419100" lvl="0" marL="457200" rtl="0">
              <a:spcBef>
                <a:spcPts val="0"/>
              </a:spcBef>
              <a:buClr>
                <a:schemeClr val="dk1"/>
              </a:buClr>
              <a:buSzPct val="100000"/>
              <a:buFont typeface="Arial"/>
              <a:buChar char="●"/>
            </a:pPr>
            <a:r>
              <a:rPr lang="en" u="sng">
                <a:solidFill>
                  <a:schemeClr val="hlink"/>
                </a:solidFill>
                <a:hlinkClick r:id="rId5"/>
              </a:rPr>
              <a:t>http://glew.sourceforge.net/</a:t>
            </a:r>
          </a:p>
          <a:p>
            <a:pPr indent="-419100" lvl="0" marL="457200" rtl="0">
              <a:spcBef>
                <a:spcPts val="0"/>
              </a:spcBef>
              <a:buClr>
                <a:schemeClr val="dk1"/>
              </a:buClr>
              <a:buSzPct val="100000"/>
              <a:buFont typeface="Arial"/>
              <a:buChar char="●"/>
            </a:pPr>
            <a:r>
              <a:rPr lang="en" u="sng">
                <a:solidFill>
                  <a:schemeClr val="hlink"/>
                </a:solidFill>
                <a:hlinkClick r:id="rId6"/>
              </a:rPr>
              <a:t>http://nehe.gamedev.net/</a:t>
            </a:r>
          </a:p>
          <a:p>
            <a:pPr indent="-419100" lvl="0" marL="457200" rtl="0">
              <a:spcBef>
                <a:spcPts val="0"/>
              </a:spcBef>
              <a:buClr>
                <a:schemeClr val="dk1"/>
              </a:buClr>
              <a:buSzPct val="100000"/>
              <a:buFont typeface="Arial"/>
              <a:buChar char="●"/>
            </a:pPr>
            <a:r>
              <a:rPr lang="en" u="sng">
                <a:solidFill>
                  <a:schemeClr val="hlink"/>
                </a:solidFill>
                <a:hlinkClick r:id="rId7"/>
              </a:rPr>
              <a:t>http://www.opengl-tutorial.org/</a:t>
            </a:r>
          </a:p>
          <a:p>
            <a:pPr indent="-419100" lvl="0" marL="457200" rtl="0">
              <a:spcBef>
                <a:spcPts val="0"/>
              </a:spcBef>
              <a:buClr>
                <a:schemeClr val="dk1"/>
              </a:buClr>
              <a:buSzPct val="100000"/>
              <a:buFont typeface="Arial"/>
              <a:buChar char="●"/>
            </a:pPr>
            <a:r>
              <a:rPr lang="en" u="sng">
                <a:solidFill>
                  <a:schemeClr val="hlink"/>
                </a:solidFill>
                <a:hlinkClick r:id="rId8"/>
              </a:rPr>
              <a:t>https://www.opengl.org/sdk/docs/tutorials/</a:t>
            </a:r>
          </a:p>
          <a:p>
            <a:pPr indent="-419100" lvl="0" marL="457200" rtl="0">
              <a:spcBef>
                <a:spcPts val="0"/>
              </a:spcBef>
              <a:buClr>
                <a:schemeClr val="dk1"/>
              </a:buClr>
              <a:buSzPct val="100000"/>
              <a:buFont typeface="Arial"/>
              <a:buChar char="●"/>
            </a:pPr>
            <a:r>
              <a:rPr lang="en" u="sng">
                <a:solidFill>
                  <a:schemeClr val="hlink"/>
                </a:solidFill>
                <a:hlinkClick r:id="rId9"/>
              </a:rPr>
              <a:t>https://www.opengl.org/sdk/docs/</a:t>
            </a:r>
          </a:p>
          <a:p>
            <a:pPr indent="-419100" lvl="0" marL="457200" rtl="0">
              <a:spcBef>
                <a:spcPts val="0"/>
              </a:spcBef>
              <a:buClr>
                <a:schemeClr val="dk1"/>
              </a:buClr>
              <a:buSzPct val="100000"/>
              <a:buFont typeface="Arial"/>
              <a:buChar char="●"/>
            </a:pPr>
            <a:r>
              <a:rPr lang="en" u="sng">
                <a:solidFill>
                  <a:schemeClr val="hlink"/>
                </a:solidFill>
                <a:hlinkClick r:id="rId10"/>
              </a:rPr>
              <a:t>https://www.chromeexperiments.com/webgl</a:t>
            </a: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OpenGL</a:t>
            </a:r>
          </a:p>
        </p:txBody>
      </p:sp>
      <p:sp>
        <p:nvSpPr>
          <p:cNvPr id="65" name="Shape 65"/>
          <p:cNvSpPr txBox="1"/>
          <p:nvPr>
            <p:ph idx="1" type="body"/>
          </p:nvPr>
        </p:nvSpPr>
        <p:spPr>
          <a:xfrm>
            <a:off x="457200" y="1161075"/>
            <a:ext cx="8229600" cy="39384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Let’s use OpenGL for today, it is a C library</a:t>
            </a:r>
          </a:p>
          <a:p>
            <a:pPr indent="-419100" lvl="0" marL="457200" rtl="0">
              <a:spcBef>
                <a:spcPts val="0"/>
              </a:spcBef>
              <a:buClr>
                <a:schemeClr val="dk1"/>
              </a:buClr>
              <a:buSzPct val="100000"/>
              <a:buFont typeface="Arial"/>
              <a:buChar char="●"/>
            </a:pPr>
            <a:r>
              <a:rPr lang="en"/>
              <a:t>Build on what we have learned yesterday</a:t>
            </a:r>
          </a:p>
          <a:p>
            <a:pPr indent="-419100" lvl="0" marL="457200" rtl="0">
              <a:spcBef>
                <a:spcPts val="0"/>
              </a:spcBef>
              <a:buClr>
                <a:schemeClr val="dk1"/>
              </a:buClr>
              <a:buSzPct val="100000"/>
              <a:buFont typeface="Arial"/>
              <a:buChar char="●"/>
            </a:pPr>
            <a:r>
              <a:rPr lang="en"/>
              <a:t>Knowing OpenGL well is always good</a:t>
            </a:r>
          </a:p>
          <a:p>
            <a:pPr indent="-381000" lvl="1" marL="914400" rtl="0">
              <a:spcBef>
                <a:spcPts val="0"/>
              </a:spcBef>
              <a:buClr>
                <a:schemeClr val="dk1"/>
              </a:buClr>
              <a:buSzPct val="80000"/>
              <a:buFont typeface="Courier New"/>
              <a:buChar char="o"/>
            </a:pPr>
            <a:r>
              <a:rPr lang="en"/>
              <a:t>works on pretty much any platform (except xbox)</a:t>
            </a:r>
          </a:p>
          <a:p>
            <a:pPr indent="-381000" lvl="1" marL="914400" rtl="0">
              <a:spcBef>
                <a:spcPts val="0"/>
              </a:spcBef>
              <a:buClr>
                <a:schemeClr val="dk1"/>
              </a:buClr>
              <a:buSzPct val="80000"/>
              <a:buFont typeface="Courier New"/>
              <a:buChar char="o"/>
            </a:pPr>
            <a:r>
              <a:rPr lang="en"/>
              <a:t>extremely popular on mobile and recently on web</a:t>
            </a:r>
          </a:p>
          <a:p>
            <a:pPr indent="-381000" lvl="1" marL="914400" rtl="0">
              <a:spcBef>
                <a:spcPts val="0"/>
              </a:spcBef>
              <a:buClr>
                <a:schemeClr val="dk1"/>
              </a:buClr>
              <a:buSzPct val="80000"/>
              <a:buFont typeface="Courier New"/>
              <a:buChar char="o"/>
            </a:pPr>
            <a:r>
              <a:rPr lang="en"/>
              <a:t>old state machine like programming, no objects :(</a:t>
            </a:r>
          </a:p>
          <a:p>
            <a:pPr indent="-381000" lvl="1" marL="914400" rtl="0">
              <a:spcBef>
                <a:spcPts val="0"/>
              </a:spcBef>
              <a:buClr>
                <a:schemeClr val="dk1"/>
              </a:buClr>
              <a:buSzPct val="80000"/>
              <a:buFont typeface="Courier New"/>
              <a:buChar char="o"/>
            </a:pPr>
            <a:r>
              <a:rPr lang="en"/>
              <a:t>teaches all the basics: devices, shaders, textures</a:t>
            </a:r>
          </a:p>
          <a:p>
            <a:pPr indent="-419100" lvl="0" marL="457200" rtl="0">
              <a:spcBef>
                <a:spcPts val="0"/>
              </a:spcBef>
              <a:buClr>
                <a:schemeClr val="dk1"/>
              </a:buClr>
              <a:buSzPct val="100000"/>
              <a:buFont typeface="Arial"/>
              <a:buChar char="●"/>
            </a:pPr>
            <a:r>
              <a:rPr lang="en"/>
              <a:t>Our goal today: Create Space Invaders &amp; learn a lot more C++ by actually using it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Space Invaders</a:t>
            </a:r>
          </a:p>
        </p:txBody>
      </p:sp>
      <p:sp>
        <p:nvSpPr>
          <p:cNvPr id="71" name="Shape 71"/>
          <p:cNvSpPr txBox="1"/>
          <p:nvPr>
            <p:ph idx="1" type="body"/>
          </p:nvPr>
        </p:nvSpPr>
        <p:spPr>
          <a:xfrm>
            <a:off x="4190600" y="1200150"/>
            <a:ext cx="4637699" cy="3725699"/>
          </a:xfrm>
          <a:prstGeom prst="rect">
            <a:avLst/>
          </a:prstGeom>
        </p:spPr>
        <p:txBody>
          <a:bodyPr anchorCtr="0" anchor="t" bIns="91425" lIns="91425" rIns="91425" tIns="91425">
            <a:noAutofit/>
          </a:bodyPr>
          <a:lstStyle/>
          <a:p>
            <a:pPr lvl="0">
              <a:spcBef>
                <a:spcPts val="0"/>
              </a:spcBef>
              <a:buNone/>
            </a:pPr>
            <a:r>
              <a:rPr lang="en"/>
              <a:t>Space Invaders is one of the earliest shooting games and the aim is to defeat waves of aliens with a laser cannon to earn as many points as possible.</a:t>
            </a:r>
          </a:p>
        </p:txBody>
      </p:sp>
      <p:pic>
        <p:nvPicPr>
          <p:cNvPr id="72" name="Shape 72"/>
          <p:cNvPicPr preferRelativeResize="0"/>
          <p:nvPr/>
        </p:nvPicPr>
        <p:blipFill>
          <a:blip r:embed="rId3">
            <a:alphaModFix/>
          </a:blip>
          <a:stretch>
            <a:fillRect/>
          </a:stretch>
        </p:blipFill>
        <p:spPr>
          <a:xfrm>
            <a:off x="457200" y="1200150"/>
            <a:ext cx="3535974" cy="50092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Space Invaders</a:t>
            </a:r>
          </a:p>
        </p:txBody>
      </p:sp>
      <p:pic>
        <p:nvPicPr>
          <p:cNvPr id="78" name="Shape 78"/>
          <p:cNvPicPr preferRelativeResize="0"/>
          <p:nvPr/>
        </p:nvPicPr>
        <p:blipFill>
          <a:blip r:embed="rId3">
            <a:alphaModFix/>
          </a:blip>
          <a:stretch>
            <a:fillRect/>
          </a:stretch>
        </p:blipFill>
        <p:spPr>
          <a:xfrm>
            <a:off x="457199" y="1261700"/>
            <a:ext cx="6451326" cy="37781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Native OpenGL (Lesson 3 NeHe)</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About 400 lines of C code needed to just setup the window and device</a:t>
            </a:r>
          </a:p>
          <a:p>
            <a:pPr indent="-381000" lvl="1" marL="914400" rtl="0">
              <a:spcBef>
                <a:spcPts val="0"/>
              </a:spcBef>
              <a:buClr>
                <a:schemeClr val="dk1"/>
              </a:buClr>
              <a:buSzPct val="80000"/>
              <a:buFont typeface="Courier New"/>
              <a:buChar char="o"/>
            </a:pPr>
            <a:r>
              <a:rPr lang="en"/>
              <a:t>Which is not so bad, you would reuse this</a:t>
            </a:r>
          </a:p>
          <a:p>
            <a:pPr indent="-381000" lvl="1" marL="914400" rtl="0">
              <a:spcBef>
                <a:spcPts val="0"/>
              </a:spcBef>
              <a:buClr>
                <a:schemeClr val="dk1"/>
              </a:buClr>
              <a:buSzPct val="80000"/>
              <a:buFont typeface="Courier New"/>
              <a:buChar char="o"/>
            </a:pPr>
            <a:r>
              <a:rPr lang="en"/>
              <a:t>However understanding all this will take some time</a:t>
            </a:r>
          </a:p>
          <a:p>
            <a:pPr indent="-381000" lvl="1" marL="914400" rtl="0">
              <a:spcBef>
                <a:spcPts val="0"/>
              </a:spcBef>
              <a:buClr>
                <a:schemeClr val="dk1"/>
              </a:buClr>
              <a:buSzPct val="80000"/>
              <a:buFont typeface="Courier New"/>
              <a:buChar char="o"/>
            </a:pPr>
            <a:r>
              <a:rPr lang="en"/>
              <a:t>Let’s scroll through the code and see what is happening: </a:t>
            </a:r>
            <a:r>
              <a:rPr b="1" lang="en"/>
              <a:t>Lesson3.cpp</a:t>
            </a:r>
          </a:p>
          <a:p>
            <a:pPr indent="-419100" lvl="0" marL="457200" rtl="0">
              <a:spcBef>
                <a:spcPts val="0"/>
              </a:spcBef>
              <a:buClr>
                <a:schemeClr val="dk1"/>
              </a:buClr>
              <a:buSzPct val="100000"/>
              <a:buFont typeface="Arial"/>
              <a:buChar char="●"/>
            </a:pPr>
            <a:r>
              <a:rPr lang="en"/>
              <a:t>Getting it to compile can be tricky</a:t>
            </a:r>
          </a:p>
          <a:p>
            <a:pPr indent="-381000" lvl="1" marL="914400" rtl="0">
              <a:spcBef>
                <a:spcPts val="0"/>
              </a:spcBef>
              <a:buClr>
                <a:schemeClr val="dk1"/>
              </a:buClr>
              <a:buSzPct val="80000"/>
              <a:buFont typeface="Courier New"/>
              <a:buChar char="o"/>
            </a:pPr>
            <a:r>
              <a:rPr lang="en"/>
              <a:t>you need gl headers (available in VS) and</a:t>
            </a:r>
          </a:p>
          <a:p>
            <a:pPr indent="-381000" lvl="1" marL="914400" rtl="0">
              <a:spcBef>
                <a:spcPts val="0"/>
              </a:spcBef>
              <a:buClr>
                <a:schemeClr val="dk1"/>
              </a:buClr>
              <a:buSzPct val="80000"/>
              <a:buFont typeface="Courier New"/>
              <a:buChar char="o"/>
            </a:pPr>
            <a:r>
              <a:rPr lang="en"/>
              <a:t>glaux (outdated), better to use glew (a bit better)</a:t>
            </a:r>
          </a:p>
        </p:txBody>
      </p:sp>
      <p:sp>
        <p:nvSpPr>
          <p:cNvPr id="85" name="Shape 85"/>
          <p:cNvSpPr txBox="1"/>
          <p:nvPr/>
        </p:nvSpPr>
        <p:spPr>
          <a:xfrm>
            <a:off x="1279775" y="2515575"/>
            <a:ext cx="2813399" cy="328199"/>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5"/>
            <a:ext cx="8447399" cy="857400"/>
          </a:xfrm>
          <a:prstGeom prst="rect">
            <a:avLst/>
          </a:prstGeom>
        </p:spPr>
        <p:txBody>
          <a:bodyPr anchorCtr="0" anchor="b" bIns="91425" lIns="91425" rIns="91425" tIns="91425">
            <a:noAutofit/>
          </a:bodyPr>
          <a:lstStyle/>
          <a:p>
            <a:pPr>
              <a:spcBef>
                <a:spcPts val="0"/>
              </a:spcBef>
              <a:buNone/>
            </a:pPr>
            <a:r>
              <a:rPr lang="en"/>
              <a:t>Testing UI code, especially GL is hard</a:t>
            </a:r>
          </a:p>
        </p:txBody>
      </p:sp>
      <p:sp>
        <p:nvSpPr>
          <p:cNvPr id="91" name="Shape 91"/>
          <p:cNvSpPr txBox="1"/>
          <p:nvPr>
            <p:ph idx="1" type="body"/>
          </p:nvPr>
        </p:nvSpPr>
        <p:spPr>
          <a:xfrm>
            <a:off x="457200" y="1200150"/>
            <a:ext cx="83693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We do it at Delta Engine, but it requires a framework built from the ground up for testing</a:t>
            </a:r>
          </a:p>
          <a:p>
            <a:pPr indent="-419100" lvl="0" marL="457200" rtl="0">
              <a:spcBef>
                <a:spcPts val="0"/>
              </a:spcBef>
              <a:buClr>
                <a:schemeClr val="dk1"/>
              </a:buClr>
              <a:buSzPct val="100000"/>
              <a:buFont typeface="Arial"/>
              <a:buChar char="●"/>
            </a:pPr>
            <a:r>
              <a:rPr lang="en"/>
              <a:t>Easier is to just use a framework (like GLFW) and test manually by visually confirming</a:t>
            </a:r>
          </a:p>
          <a:p>
            <a:pPr indent="-419100" lvl="0" marL="457200">
              <a:spcBef>
                <a:spcPts val="0"/>
              </a:spcBef>
              <a:buClr>
                <a:schemeClr val="dk1"/>
              </a:buClr>
              <a:buSzPct val="100000"/>
              <a:buFont typeface="Arial"/>
              <a:buChar char="●"/>
            </a:pPr>
            <a:r>
              <a:rPr lang="en"/>
              <a:t>Like in TextAdventure let’s try to start with tests and logic and then add graphics when the basics work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