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hyperlink" Target="http://texturelib.com/" TargetMode="Externa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hyperlink" Target="http://www.3dgep.com/3d-math-primer-for-game-programmers-matrices/" TargetMode="External"/><Relationship Id="rId1" Type="http://schemas.openxmlformats.org/officeDocument/2006/relationships/notesMaster" Target="../notesMasters/notesMaster1.xml"/><Relationship Id="rId3" Type="http://schemas.openxmlformats.org/officeDocument/2006/relationships/hyperlink" Target="http://www.gamemath.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hyperlink" Target="http://www.falloutsoftware.com/tutorials/gl/gl0.htm" TargetMode="Externa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hyperlink" Target="http://gamedevelopment.tutsplus.com/articles/3d-primer-for-game-developers-an-overview-of-3d-modeling-in-games--gamedev-5704" TargetMode="Externa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PlayGame obviously has to be changed later to execute the whole game, but we will focus on visual tests next.</a:t>
            </a:r>
          </a:p>
          <a:p>
            <a:pPr>
              <a:spcBef>
                <a:spcPts val="0"/>
              </a:spcBef>
              <a:buNone/>
            </a:pPr>
            <a:r>
              <a:rPr lang="en"/>
              <a:t>Also notice the override for the PlayGame method, it is not required, but helps us to see immediately that this is a virtual method we are overriding.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If we have done everything correctly, we finally see our empty window again, this time with the FPS icon and the super creative title for this game: “Fps”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game will also be driven completely by visual tests, we won’t implement any game logic or any testable code.</a:t>
            </a:r>
          </a:p>
          <a:p>
            <a:pPr lvl="0" rtl="0">
              <a:spcBef>
                <a:spcPts val="0"/>
              </a:spcBef>
              <a:buNone/>
            </a:pPr>
            <a:r>
              <a:rPr lang="en"/>
              <a:t>We don’t have to repeat the tests from SpaceInvaders, we can always go back to them if we want to test something like ShowEmptyWindow.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Again, you are free to use whatever textures you like. Check out this site for cool textures: </a:t>
            </a:r>
            <a:r>
              <a:rPr lang="en" u="sng">
                <a:solidFill>
                  <a:schemeClr val="hlink"/>
                </a:solidFill>
                <a:hlinkClick r:id="rId2"/>
              </a:rPr>
              <a:t>http://texturelib.com/</a:t>
            </a:r>
            <a:r>
              <a:rPr lang="en"/>
              <a:t> (and there are many more on the internet)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solidFill>
                  <a:schemeClr val="dk1"/>
                </a:solidFill>
              </a:rPr>
              <a:t>However we do not need the sprites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400">
                <a:solidFill>
                  <a:schemeClr val="dk1"/>
                </a:solidFill>
              </a:rPr>
              <a:t>However we do not need the sprites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 quad is just 2 triangles, it is used a lot for 2D drawing and most flat surfaces are build out of quads usually. We will use quads as well, but not specify them explicitly, just 2 triangles are one quad.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Quick recap of Day 1, ask if there are any questions from what was discussed yesterday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http://www.3dgep.com/3d-math-primer-for-game-programmers-matrices/</a:t>
            </a:r>
          </a:p>
          <a:p>
            <a:pPr rtl="0">
              <a:spcBef>
                <a:spcPts val="0"/>
              </a:spcBef>
              <a:buNone/>
            </a:pPr>
            <a:r>
              <a:rPr lang="en" u="sng">
                <a:solidFill>
                  <a:schemeClr val="hlink"/>
                </a:solidFill>
                <a:hlinkClick r:id="rId3"/>
              </a:rPr>
              <a:t>http://www.gamemath.com/</a:t>
            </a: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Basically this just holds the 5 floats. We have also added a Draw method, which renders out this vertex if we previously enabled immediate mode triangle drawing with OpenGL.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http://www.falloutsoftware.com/tutorials/gl/gl0.htm</a:t>
            </a:r>
          </a:p>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http://gamedevelopment.tutsplus.com/articles/3d-primer-for-game-developers-an-overview-of-3d-modeling-in-games--gamedev-5704</a:t>
            </a:r>
          </a:p>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readstr(f, string) can stay unchanged, but you can delete the useless return statement.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FpsGame::DrawWorld is an empty method for now</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Ask if there are any questions from what was discussed so far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show different projection matrices, end up with the perspective above, in the past gluPerspective could be used, which is a bit simpler than having to setup all the nearplane, farplane, etc. ourselves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Obviously this needs to be extended with more operators the more things we need, this is just the beginning of creating a useful datatype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two most important high level methods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will focus on Learning 3D, Vertices, Geometry and Rendering &amp; Matrices.</a:t>
            </a:r>
          </a:p>
          <a:p>
            <a:pPr>
              <a:spcBef>
                <a:spcPts val="0"/>
              </a:spcBef>
              <a:buNone/>
            </a:pPr>
            <a:r>
              <a:rPr lang="en"/>
              <a:t>The game can be extended like yesterday, but 3D is a big topic and will eat up a lot of time. We will also create a FPS game tomorrow, but via Unreal Engine, which does a lot for us already.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If there is time, discuss what would be interesting next, probably there is no time, this is by far the hardest thing to do when just learning a new programming language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You will learn the most and the fastest if you have a topic (like graphics programming) that interests you, OpenGL is very closely tied to how C works, so if you know one well, you are likely also good at the other technology too.</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Also see C++ links from yesterday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keep the new Win32 static library project really simple, no precompiled header, no sdl checks, just create an empty project and move Game, Texture and Sprite classes into it. Setup the include paths (libraries do not have to be setup, never use them in a static library project).</a:t>
            </a:r>
          </a:p>
          <a:p>
            <a:pPr>
              <a:spcBef>
                <a:spcPts val="0"/>
              </a:spcBef>
              <a:buNone/>
            </a:pPr>
            <a:r>
              <a:rPr lang="en"/>
              <a:t>Then add a reference to it in our Fps game (we also will have to do the same for the SpaceInvaders project from yesterday soon)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keep the new Win32 static library project really simple, no precompiled header, no sdl checks, just create an empty project and move Game, Texture and Sprite classes into it. Setup the include paths (libraries do not have to be setup, never use them in a static library project).</a:t>
            </a:r>
          </a:p>
          <a:p>
            <a:pPr lvl="0" rtl="0">
              <a:spcBef>
                <a:spcPts val="0"/>
              </a:spcBef>
              <a:buNone/>
            </a:pPr>
            <a:r>
              <a:rPr lang="en"/>
              <a:t>Then add a reference to it in our Fps game (we also will have to do the same for the SpaceInvaders project from yesterday soon)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constructor now accepts a game name, which can be specified by a derived class.</a:t>
            </a:r>
          </a:p>
          <a:p>
            <a:pPr rtl="0">
              <a:spcBef>
                <a:spcPts val="0"/>
              </a:spcBef>
              <a:buNone/>
            </a:pPr>
            <a:r>
              <a:rPr lang="en"/>
              <a:t>Notice the virtual void PlayGame() = 0; method definition, this is an abstract method in C++ that must be implemented in a derived class.</a:t>
            </a:r>
          </a:p>
          <a:p>
            <a:pPr rtl="0">
              <a:spcBef>
                <a:spcPts val="0"/>
              </a:spcBef>
              <a:buNone/>
            </a:pPr>
            <a:r>
              <a:rPr lang="en"/>
              <a:t>We have also added up and down to the input handling (which is still very crappy and should go into its own class in a future refactoring).</a:t>
            </a:r>
          </a:p>
          <a:p>
            <a:pPr>
              <a:spcBef>
                <a:spcPts val="0"/>
              </a:spcBef>
              <a:buNone/>
            </a:pPr>
            <a:r>
              <a:rPr lang="en"/>
              <a:t>And finally time is available to derived classes, the other fields stay private.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7.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hyperlink" Target="http://www.3dgep.com/texturing-lighting-directx-11/#more-5761"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hyperlink" Target="http://nehe.gamedev.net/data/lessons/vs_net/lesson10.zip"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3" Type="http://schemas.openxmlformats.org/officeDocument/2006/relationships/hyperlink" Target="https://github.com/BenjaminNitschke/CppCourse/Day3"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 Id="rId3" Type="http://schemas.openxmlformats.org/officeDocument/2006/relationships/hyperlink" Target="http://openglbook.co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10" Type="http://schemas.openxmlformats.org/officeDocument/2006/relationships/hyperlink" Target="https://www.chromeexperiments.com/webgl" TargetMode="External"/><Relationship Id="rId4" Type="http://schemas.openxmlformats.org/officeDocument/2006/relationships/hyperlink" Target="https://www.opengl.org/" TargetMode="External"/><Relationship Id="rId3" Type="http://schemas.openxmlformats.org/officeDocument/2006/relationships/hyperlink" Target="http://www.glfw.org/" TargetMode="External"/><Relationship Id="rId9" Type="http://schemas.openxmlformats.org/officeDocument/2006/relationships/hyperlink" Target="https://www.opengl.org/sdk/docs/tutorials/" TargetMode="External"/><Relationship Id="rId6" Type="http://schemas.openxmlformats.org/officeDocument/2006/relationships/hyperlink" Target="http://fabiensanglard.net/quakeSource/index.php" TargetMode="External"/><Relationship Id="rId5" Type="http://schemas.openxmlformats.org/officeDocument/2006/relationships/hyperlink" Target="http://nehe.gamedev.net/" TargetMode="External"/><Relationship Id="rId8" Type="http://schemas.openxmlformats.org/officeDocument/2006/relationships/hyperlink" Target="http://www.opengl-tutorial.org/" TargetMode="External"/><Relationship Id="rId7" Type="http://schemas.openxmlformats.org/officeDocument/2006/relationships/hyperlink" Target="https://github.com/id-Softwar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C++ Course</a:t>
            </a:r>
          </a:p>
        </p:txBody>
      </p:sp>
      <p:sp>
        <p:nvSpPr>
          <p:cNvPr id="41" name="Shape 41"/>
          <p:cNvSpPr txBox="1"/>
          <p:nvPr>
            <p:ph idx="1" type="subTitle"/>
          </p:nvPr>
        </p:nvSpPr>
        <p:spPr>
          <a:xfrm>
            <a:off x="685800" y="3627025"/>
            <a:ext cx="7608299" cy="774300"/>
          </a:xfrm>
          <a:prstGeom prst="rect">
            <a:avLst/>
          </a:prstGeom>
        </p:spPr>
        <p:txBody>
          <a:bodyPr anchorCtr="0" anchor="t" bIns="91425" lIns="91425" rIns="91425" tIns="91425">
            <a:noAutofit/>
          </a:bodyPr>
          <a:lstStyle/>
          <a:p>
            <a:pPr rtl="0">
              <a:spcBef>
                <a:spcPts val="0"/>
              </a:spcBef>
              <a:buNone/>
            </a:pPr>
            <a:r>
              <a:rPr lang="en"/>
              <a:t>Games Academy Berlin 2015-05-21 - Day 3</a:t>
            </a:r>
          </a:p>
          <a:p>
            <a:pPr rtl="0">
              <a:spcBef>
                <a:spcPts val="0"/>
              </a:spcBef>
              <a:buNone/>
            </a:pPr>
            <a:r>
              <a:t/>
            </a:r>
            <a:endParaRPr sz="1800"/>
          </a:p>
          <a:p>
            <a:pPr algn="r">
              <a:spcBef>
                <a:spcPts val="0"/>
              </a:spcBef>
              <a:buNone/>
            </a:pPr>
            <a:r>
              <a:rPr lang="en" sz="1800"/>
              <a:t>Benjamin Nitschke - Delta Engine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Game class implementation</a:t>
            </a:r>
          </a:p>
        </p:txBody>
      </p:sp>
      <p:sp>
        <p:nvSpPr>
          <p:cNvPr id="98" name="Shape 98"/>
          <p:cNvSpPr txBox="1"/>
          <p:nvPr/>
        </p:nvSpPr>
        <p:spPr>
          <a:xfrm>
            <a:off x="346500" y="1185700"/>
            <a:ext cx="8797499" cy="39305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bool Game::leftPressed;</a:t>
            </a:r>
          </a:p>
          <a:p>
            <a:pPr lvl="0" rtl="0">
              <a:spcBef>
                <a:spcPts val="0"/>
              </a:spcBef>
              <a:buClr>
                <a:schemeClr val="dk1"/>
              </a:buClr>
              <a:buSzPct val="91666"/>
              <a:buFont typeface="Arial"/>
              <a:buNone/>
            </a:pPr>
            <a:r>
              <a:rPr lang="en" sz="1200"/>
              <a:t>bool Game::rightPressed;</a:t>
            </a:r>
          </a:p>
          <a:p>
            <a:pPr lvl="0" rtl="0">
              <a:spcBef>
                <a:spcPts val="0"/>
              </a:spcBef>
              <a:buClr>
                <a:schemeClr val="dk1"/>
              </a:buClr>
              <a:buSzPct val="91666"/>
              <a:buFont typeface="Arial"/>
              <a:buNone/>
            </a:pPr>
            <a:r>
              <a:rPr lang="en" sz="1200"/>
              <a:t>bool Game::upPressed;</a:t>
            </a:r>
          </a:p>
          <a:p>
            <a:pPr lvl="0" rtl="0">
              <a:spcBef>
                <a:spcPts val="0"/>
              </a:spcBef>
              <a:buClr>
                <a:schemeClr val="dk1"/>
              </a:buClr>
              <a:buSzPct val="91666"/>
              <a:buFont typeface="Arial"/>
              <a:buNone/>
            </a:pPr>
            <a:r>
              <a:rPr lang="en" sz="1200"/>
              <a:t>bool Game::downPressed;</a:t>
            </a:r>
          </a:p>
          <a:p>
            <a:pPr lvl="0" rtl="0">
              <a:spcBef>
                <a:spcPts val="0"/>
              </a:spcBef>
              <a:buClr>
                <a:schemeClr val="dk1"/>
              </a:buClr>
              <a:buSzPct val="91666"/>
              <a:buFont typeface="Arial"/>
              <a:buNone/>
            </a:pPr>
            <a:r>
              <a:rPr lang="en" sz="1200"/>
              <a:t>bool Game::spacePressed;</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void OnKeyPressed(GLFWwindow* window, int key, int scancode, int action, int mods)</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(key == GLFW_KEY_LEFT || key == GLFW_KEY_A)</a:t>
            </a:r>
          </a:p>
          <a:p>
            <a:pPr lvl="0" rtl="0">
              <a:spcBef>
                <a:spcPts val="0"/>
              </a:spcBef>
              <a:buClr>
                <a:schemeClr val="dk1"/>
              </a:buClr>
              <a:buSzPct val="91666"/>
              <a:buFont typeface="Arial"/>
              <a:buNone/>
            </a:pPr>
            <a:r>
              <a:rPr lang="en" sz="1200"/>
              <a:t>		Game::leftPressed = action != GLFW_RELEASE;</a:t>
            </a:r>
          </a:p>
          <a:p>
            <a:pPr lvl="0" rtl="0">
              <a:spcBef>
                <a:spcPts val="0"/>
              </a:spcBef>
              <a:buClr>
                <a:schemeClr val="dk1"/>
              </a:buClr>
              <a:buSzPct val="91666"/>
              <a:buFont typeface="Arial"/>
              <a:buNone/>
            </a:pPr>
            <a:r>
              <a:rPr lang="en" sz="1200"/>
              <a:t>	else if (key == GLFW_KEY_RIGHT || key == GLFW_KEY_D)</a:t>
            </a:r>
          </a:p>
          <a:p>
            <a:pPr lvl="0" rtl="0">
              <a:spcBef>
                <a:spcPts val="0"/>
              </a:spcBef>
              <a:buClr>
                <a:schemeClr val="dk1"/>
              </a:buClr>
              <a:buSzPct val="91666"/>
              <a:buFont typeface="Arial"/>
              <a:buNone/>
            </a:pPr>
            <a:r>
              <a:rPr lang="en" sz="1200"/>
              <a:t>		Game::rightPressed = action != GLFW_RELEASE;</a:t>
            </a:r>
          </a:p>
          <a:p>
            <a:pPr lvl="0" rtl="0">
              <a:spcBef>
                <a:spcPts val="0"/>
              </a:spcBef>
              <a:buClr>
                <a:schemeClr val="dk1"/>
              </a:buClr>
              <a:buSzPct val="91666"/>
              <a:buFont typeface="Arial"/>
              <a:buNone/>
            </a:pPr>
            <a:r>
              <a:rPr lang="en" sz="1200"/>
              <a:t>	else if (key == GLFW_KEY_UP || key == GLFW_KEY_W)</a:t>
            </a:r>
          </a:p>
          <a:p>
            <a:pPr lvl="0" rtl="0">
              <a:spcBef>
                <a:spcPts val="0"/>
              </a:spcBef>
              <a:buClr>
                <a:schemeClr val="dk1"/>
              </a:buClr>
              <a:buSzPct val="91666"/>
              <a:buFont typeface="Arial"/>
              <a:buNone/>
            </a:pPr>
            <a:r>
              <a:rPr lang="en" sz="1200"/>
              <a:t>		Game::upPressed = action != GLFW_RELEASE;</a:t>
            </a:r>
          </a:p>
          <a:p>
            <a:pPr lvl="0" rtl="0">
              <a:spcBef>
                <a:spcPts val="0"/>
              </a:spcBef>
              <a:buClr>
                <a:schemeClr val="dk1"/>
              </a:buClr>
              <a:buSzPct val="91666"/>
              <a:buFont typeface="Arial"/>
              <a:buNone/>
            </a:pPr>
            <a:r>
              <a:rPr lang="en" sz="1200"/>
              <a:t>	else if (key == GLFW_KEY_DOWN || key == GLFW_KEY_S)</a:t>
            </a:r>
          </a:p>
          <a:p>
            <a:pPr lvl="0" rtl="0">
              <a:spcBef>
                <a:spcPts val="0"/>
              </a:spcBef>
              <a:buClr>
                <a:schemeClr val="dk1"/>
              </a:buClr>
              <a:buSzPct val="91666"/>
              <a:buFont typeface="Arial"/>
              <a:buNone/>
            </a:pPr>
            <a:r>
              <a:rPr lang="en" sz="1200"/>
              <a:t>		Game::downPressed = action != GLFW_RELEASE;</a:t>
            </a:r>
          </a:p>
          <a:p>
            <a:pPr lvl="0" rtl="0">
              <a:spcBef>
                <a:spcPts val="0"/>
              </a:spcBef>
              <a:buClr>
                <a:schemeClr val="dk1"/>
              </a:buClr>
              <a:buSzPct val="91666"/>
              <a:buFont typeface="Arial"/>
              <a:buNone/>
            </a:pPr>
            <a:r>
              <a:rPr lang="en" sz="1200"/>
              <a:t>	else if (key == GLFW_KEY_SPACE || key == GLFW_KEY_LEFT_CONTROL || key == GLFW_KEY_RIGHT_CONTROL)</a:t>
            </a:r>
          </a:p>
          <a:p>
            <a:pPr lvl="0" rtl="0">
              <a:spcBef>
                <a:spcPts val="0"/>
              </a:spcBef>
              <a:buClr>
                <a:schemeClr val="dk1"/>
              </a:buClr>
              <a:buSzPct val="91666"/>
              <a:buFont typeface="Arial"/>
              <a:buNone/>
            </a:pPr>
            <a:r>
              <a:rPr lang="en" sz="1200"/>
              <a:t>		Game::spacePressed = action != GLFW_RELEASE;</a:t>
            </a:r>
          </a:p>
          <a:p>
            <a:pPr lvl="0" rtl="0">
              <a:spcBef>
                <a:spcPts val="0"/>
              </a:spcBef>
              <a:buClr>
                <a:schemeClr val="dk1"/>
              </a:buClr>
              <a:buSzPct val="91666"/>
              <a:buFont typeface="Arial"/>
              <a:buNone/>
            </a:pPr>
            <a:r>
              <a:rPr lang="en" sz="1200"/>
              <a:t>	else if (key == GLFW_KEY_ESCAPE)</a:t>
            </a:r>
          </a:p>
          <a:p>
            <a:pPr lvl="0" rtl="0">
              <a:spcBef>
                <a:spcPts val="0"/>
              </a:spcBef>
              <a:buClr>
                <a:schemeClr val="dk1"/>
              </a:buClr>
              <a:buSzPct val="91666"/>
              <a:buFont typeface="Arial"/>
              <a:buNone/>
            </a:pPr>
            <a:r>
              <a:rPr lang="en" sz="1200"/>
              <a:t>		glfwSetWindowShouldClose(window, true);</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Implement FpsGame</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t>Does nothing except confirm our CppGameEngine works</a:t>
            </a:r>
          </a:p>
        </p:txBody>
      </p:sp>
      <p:sp>
        <p:nvSpPr>
          <p:cNvPr id="105" name="Shape 105"/>
          <p:cNvSpPr txBox="1"/>
          <p:nvPr/>
        </p:nvSpPr>
        <p:spPr>
          <a:xfrm>
            <a:off x="497800" y="1830000"/>
            <a:ext cx="8007599" cy="2923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#include "Game.h"</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namespace Fps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class FpsGame : public CppGameEngine::Game</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public:</a:t>
            </a:r>
          </a:p>
          <a:p>
            <a:pPr lvl="0" rtl="0">
              <a:spcBef>
                <a:spcPts val="0"/>
              </a:spcBef>
              <a:buClr>
                <a:schemeClr val="dk1"/>
              </a:buClr>
              <a:buSzPct val="78571"/>
              <a:buFont typeface="Arial"/>
              <a:buNone/>
            </a:pPr>
            <a:r>
              <a:rPr lang="en"/>
              <a:t>		FpsGame()</a:t>
            </a:r>
          </a:p>
          <a:p>
            <a:pPr lvl="0" rtl="0">
              <a:spcBef>
                <a:spcPts val="0"/>
              </a:spcBef>
              <a:buClr>
                <a:schemeClr val="dk1"/>
              </a:buClr>
              <a:buSzPct val="78571"/>
              <a:buFont typeface="Arial"/>
              <a:buNone/>
            </a:pPr>
            <a:r>
              <a:rPr lang="en"/>
              <a:t>			: Game("Fps") {}</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		void PlayGame() override { Run([]() {}); }</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Victory at last</a:t>
            </a:r>
          </a:p>
        </p:txBody>
      </p:sp>
      <p:pic>
        <p:nvPicPr>
          <p:cNvPr id="111" name="Shape 111"/>
          <p:cNvPicPr preferRelativeResize="0"/>
          <p:nvPr/>
        </p:nvPicPr>
        <p:blipFill>
          <a:blip r:embed="rId3">
            <a:alphaModFix/>
          </a:blip>
          <a:stretch>
            <a:fillRect/>
          </a:stretch>
        </p:blipFill>
        <p:spPr>
          <a:xfrm>
            <a:off x="432475" y="1174875"/>
            <a:ext cx="6600576" cy="38656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Fix SpaceInvaders project</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now have CppGameEngine that can be utilized in the SpaceInvaders solution</a:t>
            </a:r>
          </a:p>
          <a:p>
            <a:pPr indent="-419100" lvl="0" marL="457200" rtl="0">
              <a:spcBef>
                <a:spcPts val="0"/>
              </a:spcBef>
              <a:buClr>
                <a:schemeClr val="dk1"/>
              </a:buClr>
              <a:buSzPct val="100000"/>
              <a:buFont typeface="Arial"/>
              <a:buChar char="●"/>
            </a:pPr>
            <a:r>
              <a:rPr lang="en"/>
              <a:t>Add existing CppGameEngine project to it</a:t>
            </a:r>
          </a:p>
          <a:p>
            <a:pPr indent="-419100" lvl="0" marL="457200" rtl="0">
              <a:spcBef>
                <a:spcPts val="0"/>
              </a:spcBef>
              <a:buClr>
                <a:schemeClr val="dk1"/>
              </a:buClr>
              <a:buSzPct val="100000"/>
              <a:buFont typeface="Arial"/>
              <a:buChar char="●"/>
            </a:pPr>
            <a:r>
              <a:rPr lang="en"/>
              <a:t>Fixup include and library paths</a:t>
            </a:r>
          </a:p>
          <a:p>
            <a:pPr indent="-419100" lvl="0" marL="457200" rtl="0">
              <a:spcBef>
                <a:spcPts val="0"/>
              </a:spcBef>
              <a:buClr>
                <a:schemeClr val="dk1"/>
              </a:buClr>
              <a:buSzPct val="100000"/>
              <a:buFont typeface="Arial"/>
              <a:buChar char="●"/>
            </a:pPr>
            <a:r>
              <a:rPr lang="en"/>
              <a:t>Derive </a:t>
            </a:r>
            <a:r>
              <a:rPr b="1" lang="en"/>
              <a:t>SpaceGame </a:t>
            </a:r>
            <a:r>
              <a:rPr lang="en"/>
              <a:t>from Game</a:t>
            </a:r>
          </a:p>
          <a:p>
            <a:pPr indent="-419100" lvl="0" marL="457200" rtl="0">
              <a:spcBef>
                <a:spcPts val="0"/>
              </a:spcBef>
              <a:buClr>
                <a:schemeClr val="dk1"/>
              </a:buClr>
              <a:buSzPct val="100000"/>
              <a:buFont typeface="Arial"/>
              <a:buChar char="●"/>
            </a:pPr>
            <a:r>
              <a:rPr lang="en"/>
              <a:t>Fix all compiler errors</a:t>
            </a:r>
          </a:p>
          <a:p>
            <a:pPr indent="-419100" lvl="0" marL="457200">
              <a:spcBef>
                <a:spcPts val="0"/>
              </a:spcBef>
              <a:buClr>
                <a:schemeClr val="dk1"/>
              </a:buClr>
              <a:buSzPct val="100000"/>
              <a:buFont typeface="Arial"/>
              <a:buChar char="●"/>
            </a:pPr>
            <a:r>
              <a:rPr lang="en"/>
              <a:t>Test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Back to Fps.sln</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Any change will benefit both projects now</a:t>
            </a:r>
          </a:p>
          <a:p>
            <a:pPr indent="-381000" lvl="0" marL="457200" rtl="0">
              <a:spcBef>
                <a:spcPts val="0"/>
              </a:spcBef>
              <a:buClr>
                <a:schemeClr val="dk1"/>
              </a:buClr>
              <a:buSzPct val="100000"/>
              <a:buFont typeface="Arial"/>
              <a:buChar char="●"/>
            </a:pPr>
            <a:r>
              <a:rPr lang="en" sz="2400"/>
              <a:t>unless we make a breaking change, so be careful</a:t>
            </a:r>
          </a:p>
          <a:p>
            <a:pPr rtl="0">
              <a:spcBef>
                <a:spcPts val="0"/>
              </a:spcBef>
              <a:buNone/>
            </a:pPr>
            <a:r>
              <a:rPr lang="en" sz="2400"/>
              <a:t>Next up</a:t>
            </a:r>
          </a:p>
          <a:p>
            <a:pPr indent="-381000" lvl="0" marL="457200" rtl="0">
              <a:spcBef>
                <a:spcPts val="0"/>
              </a:spcBef>
              <a:buClr>
                <a:schemeClr val="dk1"/>
              </a:buClr>
              <a:buSzPct val="100000"/>
              <a:buFont typeface="Arial"/>
              <a:buChar char="●"/>
            </a:pPr>
            <a:r>
              <a:rPr lang="en" sz="2400"/>
              <a:t>Loading textures for ground and walls</a:t>
            </a:r>
          </a:p>
          <a:p>
            <a:pPr indent="-381000" lvl="0" marL="457200" rtl="0">
              <a:spcBef>
                <a:spcPts val="0"/>
              </a:spcBef>
              <a:buClr>
                <a:schemeClr val="dk1"/>
              </a:buClr>
              <a:buSzPct val="100000"/>
              <a:buFont typeface="Arial"/>
              <a:buChar char="●"/>
            </a:pPr>
            <a:r>
              <a:rPr lang="en" sz="2400"/>
              <a:t>Building the ground and showing a sky background</a:t>
            </a:r>
          </a:p>
          <a:p>
            <a:pPr indent="-381000" lvl="0" marL="457200" rtl="0">
              <a:spcBef>
                <a:spcPts val="0"/>
              </a:spcBef>
              <a:buClr>
                <a:schemeClr val="dk1"/>
              </a:buClr>
              <a:buSzPct val="100000"/>
              <a:buFont typeface="Arial"/>
              <a:buChar char="●"/>
            </a:pPr>
            <a:r>
              <a:rPr lang="en" sz="2400"/>
              <a:t>Creating walls (by importing a text file)</a:t>
            </a:r>
          </a:p>
          <a:p>
            <a:pPr indent="-381000" lvl="0" marL="457200" rtl="0">
              <a:spcBef>
                <a:spcPts val="0"/>
              </a:spcBef>
              <a:buClr>
                <a:schemeClr val="dk1"/>
              </a:buClr>
              <a:buSzPct val="100000"/>
              <a:buFont typeface="Arial"/>
              <a:buChar char="●"/>
            </a:pPr>
            <a:r>
              <a:rPr lang="en" sz="2400"/>
              <a:t>Displaying 3D Walls</a:t>
            </a:r>
          </a:p>
          <a:p>
            <a:pPr indent="-381000" lvl="0" marL="457200" rtl="0">
              <a:spcBef>
                <a:spcPts val="0"/>
              </a:spcBef>
              <a:buClr>
                <a:schemeClr val="dk1"/>
              </a:buClr>
              <a:buSzPct val="100000"/>
              <a:buFont typeface="Arial"/>
              <a:buChar char="●"/>
            </a:pPr>
            <a:r>
              <a:rPr lang="en" sz="2400"/>
              <a:t>Rotate around with a camera</a:t>
            </a:r>
          </a:p>
          <a:p>
            <a:pPr indent="-381000" lvl="0" marL="457200" rtl="0">
              <a:spcBef>
                <a:spcPts val="0"/>
              </a:spcBef>
              <a:buClr>
                <a:schemeClr val="dk1"/>
              </a:buClr>
              <a:buSzPct val="100000"/>
              <a:buFont typeface="Arial"/>
              <a:buChar char="●"/>
            </a:pPr>
            <a:r>
              <a:rPr lang="en" sz="2400"/>
              <a:t>Moving around the new 3D world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Create FpsVisualTests</a:t>
            </a:r>
          </a:p>
        </p:txBody>
      </p:sp>
      <p:pic>
        <p:nvPicPr>
          <p:cNvPr id="129" name="Shape 129"/>
          <p:cNvPicPr preferRelativeResize="0"/>
          <p:nvPr/>
        </p:nvPicPr>
        <p:blipFill>
          <a:blip r:embed="rId3">
            <a:alphaModFix/>
          </a:blip>
          <a:stretch>
            <a:fillRect/>
          </a:stretch>
        </p:blipFill>
        <p:spPr>
          <a:xfrm>
            <a:off x="4618325" y="1234450"/>
            <a:ext cx="4239324" cy="3562549"/>
          </a:xfrm>
          <a:prstGeom prst="rect">
            <a:avLst/>
          </a:prstGeom>
          <a:noFill/>
          <a:ln>
            <a:noFill/>
          </a:ln>
        </p:spPr>
      </p:pic>
      <p:sp>
        <p:nvSpPr>
          <p:cNvPr id="130" name="Shape 130"/>
          <p:cNvSpPr txBox="1"/>
          <p:nvPr/>
        </p:nvSpPr>
        <p:spPr>
          <a:xfrm>
            <a:off x="406075" y="1234450"/>
            <a:ext cx="3925200" cy="2506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class FpsVisualTests : public FpsGame</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public:</a:t>
            </a:r>
          </a:p>
          <a:p>
            <a:pPr lvl="0" rtl="0">
              <a:spcBef>
                <a:spcPts val="0"/>
              </a:spcBef>
              <a:buClr>
                <a:schemeClr val="dk1"/>
              </a:buClr>
              <a:buSzPct val="78571"/>
              <a:buFont typeface="Arial"/>
              <a:buNone/>
            </a:pPr>
            <a:r>
              <a:rPr lang="en"/>
              <a:t>	void ShowSkyBackground()</a:t>
            </a:r>
          </a:p>
          <a:p>
            <a:pPr lvl="0" rtl="0">
              <a:spcBef>
                <a:spcPts val="0"/>
              </a:spcBef>
              <a:buClr>
                <a:schemeClr val="dk1"/>
              </a:buClr>
              <a:buSzPct val="78571"/>
              <a:buFont typeface="Arial"/>
              <a:buNone/>
            </a:pPr>
            <a:r>
              <a:rPr lang="en"/>
              <a:t>	{</a:t>
            </a:r>
          </a:p>
          <a:p>
            <a:pPr lvl="0" rtl="0">
              <a:spcBef>
                <a:spcPts val="0"/>
              </a:spcBef>
              <a:buNone/>
            </a:pPr>
            <a:r>
              <a:rPr lang="en"/>
              <a:t>		glClearColor(</a:t>
            </a:r>
          </a:p>
          <a:p>
            <a:pPr indent="457200" lvl="0" marL="914400" rtl="0">
              <a:spcBef>
                <a:spcPts val="0"/>
              </a:spcBef>
              <a:buNone/>
            </a:pPr>
            <a:r>
              <a:rPr lang="en"/>
              <a:t>49 / 255.0f, 90 / 255.0f,</a:t>
            </a:r>
          </a:p>
          <a:p>
            <a:pPr indent="457200" lvl="0" marL="914400" rtl="0">
              <a:spcBef>
                <a:spcPts val="0"/>
              </a:spcBef>
              <a:buClr>
                <a:schemeClr val="dk1"/>
              </a:buClr>
              <a:buSzPct val="78571"/>
              <a:buFont typeface="Arial"/>
              <a:buNone/>
            </a:pPr>
            <a:r>
              <a:rPr lang="en"/>
              <a:t>137 / 255.0f, 1.0f);</a:t>
            </a:r>
          </a:p>
          <a:p>
            <a:pPr lvl="0" rtl="0">
              <a:spcBef>
                <a:spcPts val="0"/>
              </a:spcBef>
              <a:buClr>
                <a:schemeClr val="dk1"/>
              </a:buClr>
              <a:buSzPct val="78571"/>
              <a:buFont typeface="Arial"/>
              <a:buNone/>
            </a:pPr>
            <a:r>
              <a:rPr lang="en"/>
              <a:t>		Run([]() {});</a:t>
            </a:r>
          </a:p>
          <a:p>
            <a:pPr lvl="0" rtl="0">
              <a:spcBef>
                <a:spcPts val="0"/>
              </a:spcBef>
              <a:buClr>
                <a:schemeClr val="dk1"/>
              </a:buClr>
              <a:buSzPct val="78571"/>
              <a:buFont typeface="Arial"/>
              <a:buNone/>
            </a:pPr>
            <a:r>
              <a:rPr lang="en"/>
              <a:t>	}</a:t>
            </a:r>
          </a:p>
          <a:p>
            <a:pPr lvl="0">
              <a:spcBef>
                <a:spcPts val="0"/>
              </a:spcBef>
              <a:buNone/>
            </a:pPr>
            <a:r>
              <a:rPr lang="en"/>
              <a:t>};</a:t>
            </a:r>
          </a:p>
        </p:txBody>
      </p:sp>
      <p:sp>
        <p:nvSpPr>
          <p:cNvPr id="131" name="Shape 131"/>
          <p:cNvSpPr txBox="1"/>
          <p:nvPr/>
        </p:nvSpPr>
        <p:spPr>
          <a:xfrm>
            <a:off x="406075" y="3854900"/>
            <a:ext cx="3865799" cy="985500"/>
          </a:xfrm>
          <a:prstGeom prst="rect">
            <a:avLst/>
          </a:prstGeom>
          <a:noFill/>
          <a:ln>
            <a:noFill/>
          </a:ln>
        </p:spPr>
        <p:txBody>
          <a:bodyPr anchorCtr="0" anchor="t" bIns="91425" lIns="91425" rIns="91425" tIns="91425">
            <a:noAutofit/>
          </a:bodyPr>
          <a:lstStyle/>
          <a:p>
            <a:pPr>
              <a:spcBef>
                <a:spcPts val="0"/>
              </a:spcBef>
              <a:buNone/>
            </a:pPr>
            <a:r>
              <a:rPr lang="en"/>
              <a:t>Since all tests and the game assume we always have this sky color set, let’s move it into the FpsGame constructor!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Textures</a:t>
            </a:r>
          </a:p>
        </p:txBody>
      </p:sp>
      <p:sp>
        <p:nvSpPr>
          <p:cNvPr id="137" name="Shape 137"/>
          <p:cNvSpPr txBox="1"/>
          <p:nvPr>
            <p:ph idx="1" type="body"/>
          </p:nvPr>
        </p:nvSpPr>
        <p:spPr>
          <a:xfrm>
            <a:off x="457200" y="1200150"/>
            <a:ext cx="8229600" cy="700200"/>
          </a:xfrm>
          <a:prstGeom prst="rect">
            <a:avLst/>
          </a:prstGeom>
        </p:spPr>
        <p:txBody>
          <a:bodyPr anchorCtr="0" anchor="t" bIns="91425" lIns="91425" rIns="91425" tIns="91425">
            <a:noAutofit/>
          </a:bodyPr>
          <a:lstStyle/>
          <a:p>
            <a:pPr>
              <a:spcBef>
                <a:spcPts val="0"/>
              </a:spcBef>
              <a:buNone/>
            </a:pPr>
            <a:r>
              <a:rPr lang="en" sz="2400"/>
              <a:t>Ground.png                           Wall.png</a:t>
            </a:r>
          </a:p>
        </p:txBody>
      </p:sp>
      <p:sp>
        <p:nvSpPr>
          <p:cNvPr id="138" name="Shape 138"/>
          <p:cNvSpPr txBox="1"/>
          <p:nvPr/>
        </p:nvSpPr>
        <p:spPr>
          <a:xfrm>
            <a:off x="573900" y="4694125"/>
            <a:ext cx="4618199" cy="363899"/>
          </a:xfrm>
          <a:prstGeom prst="rect">
            <a:avLst/>
          </a:prstGeom>
          <a:noFill/>
          <a:ln>
            <a:noFill/>
          </a:ln>
        </p:spPr>
        <p:txBody>
          <a:bodyPr anchorCtr="0" anchor="t" bIns="91425" lIns="91425" rIns="91425" tIns="91425">
            <a:noAutofit/>
          </a:bodyPr>
          <a:lstStyle/>
          <a:p>
            <a:pPr>
              <a:spcBef>
                <a:spcPts val="0"/>
              </a:spcBef>
              <a:buNone/>
            </a:pPr>
            <a:r>
              <a:rPr lang="en"/>
              <a:t>The sky will just use the blue color: 49, 90, 137</a:t>
            </a:r>
          </a:p>
        </p:txBody>
      </p:sp>
      <p:pic>
        <p:nvPicPr>
          <p:cNvPr id="139" name="Shape 139"/>
          <p:cNvPicPr preferRelativeResize="0"/>
          <p:nvPr/>
        </p:nvPicPr>
        <p:blipFill>
          <a:blip r:embed="rId3">
            <a:alphaModFix/>
          </a:blip>
          <a:stretch>
            <a:fillRect/>
          </a:stretch>
        </p:blipFill>
        <p:spPr>
          <a:xfrm>
            <a:off x="4537900" y="4699862"/>
            <a:ext cx="381000" cy="352425"/>
          </a:xfrm>
          <a:prstGeom prst="rect">
            <a:avLst/>
          </a:prstGeom>
          <a:noFill/>
          <a:ln>
            <a:noFill/>
          </a:ln>
        </p:spPr>
      </p:pic>
      <p:pic>
        <p:nvPicPr>
          <p:cNvPr id="140" name="Shape 140"/>
          <p:cNvPicPr preferRelativeResize="0"/>
          <p:nvPr/>
        </p:nvPicPr>
        <p:blipFill>
          <a:blip r:embed="rId4">
            <a:alphaModFix/>
          </a:blip>
          <a:stretch>
            <a:fillRect/>
          </a:stretch>
        </p:blipFill>
        <p:spPr>
          <a:xfrm>
            <a:off x="573900" y="1743375"/>
            <a:ext cx="3104349" cy="2852524"/>
          </a:xfrm>
          <a:prstGeom prst="rect">
            <a:avLst/>
          </a:prstGeom>
          <a:noFill/>
          <a:ln>
            <a:noFill/>
          </a:ln>
        </p:spPr>
      </p:pic>
      <p:pic>
        <p:nvPicPr>
          <p:cNvPr id="141" name="Shape 141"/>
          <p:cNvPicPr preferRelativeResize="0"/>
          <p:nvPr/>
        </p:nvPicPr>
        <p:blipFill>
          <a:blip r:embed="rId5">
            <a:alphaModFix/>
          </a:blip>
          <a:stretch>
            <a:fillRect/>
          </a:stretch>
        </p:blipFill>
        <p:spPr>
          <a:xfrm>
            <a:off x="4478325" y="1743375"/>
            <a:ext cx="2977049" cy="28525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LoadGroundAndWallTextures</a:t>
            </a:r>
          </a:p>
        </p:txBody>
      </p:sp>
      <p:sp>
        <p:nvSpPr>
          <p:cNvPr id="147" name="Shape 147"/>
          <p:cNvSpPr txBox="1"/>
          <p:nvPr/>
        </p:nvSpPr>
        <p:spPr>
          <a:xfrm>
            <a:off x="476450" y="1218200"/>
            <a:ext cx="8126699" cy="2728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LoadGroundAndWallTextures()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auto groundTexture = std::make_shared&lt;Texture&gt;("Ground.png");</a:t>
            </a:r>
          </a:p>
          <a:p>
            <a:pPr lvl="0" rtl="0">
              <a:spcBef>
                <a:spcPts val="0"/>
              </a:spcBef>
              <a:buClr>
                <a:schemeClr val="dk1"/>
              </a:buClr>
              <a:buSzPct val="78571"/>
              <a:buFont typeface="Arial"/>
              <a:buNone/>
            </a:pPr>
            <a:r>
              <a:rPr lang="en"/>
              <a:t>	auto wallTexture = std::make_shared&lt;Texture&gt;("Wall.png");</a:t>
            </a:r>
          </a:p>
          <a:p>
            <a:pPr lvl="0" rtl="0">
              <a:spcBef>
                <a:spcPts val="0"/>
              </a:spcBef>
              <a:buClr>
                <a:schemeClr val="dk1"/>
              </a:buClr>
              <a:buSzPct val="78571"/>
              <a:buFont typeface="Arial"/>
              <a:buNone/>
            </a:pPr>
            <a:r>
              <a:rPr lang="en"/>
              <a:t>	auto ground = std::make_shared&lt;Sprite&gt;(groundTexture, -0.5f, 0.0f, 0.5f, 0.5f);</a:t>
            </a:r>
          </a:p>
          <a:p>
            <a:pPr lvl="0" rtl="0">
              <a:spcBef>
                <a:spcPts val="0"/>
              </a:spcBef>
              <a:buClr>
                <a:schemeClr val="dk1"/>
              </a:buClr>
              <a:buSzPct val="78571"/>
              <a:buFont typeface="Arial"/>
              <a:buNone/>
            </a:pPr>
            <a:r>
              <a:rPr lang="en"/>
              <a:t>	auto wall = std::make_shared&lt;Sprite&gt;(wallTexture, 0.5f, 0.0f, 0.5f, 0.5f);</a:t>
            </a:r>
          </a:p>
          <a:p>
            <a:pPr lvl="0" rtl="0">
              <a:spcBef>
                <a:spcPts val="0"/>
              </a:spcBef>
              <a:buClr>
                <a:schemeClr val="dk1"/>
              </a:buClr>
              <a:buSzPct val="78571"/>
              <a:buFont typeface="Arial"/>
              <a:buNone/>
            </a:pPr>
            <a:r>
              <a:rPr lang="en"/>
              <a:t>	Run([=]()</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ground-&gt;Draw();</a:t>
            </a:r>
          </a:p>
          <a:p>
            <a:pPr lvl="0" rtl="0">
              <a:spcBef>
                <a:spcPts val="0"/>
              </a:spcBef>
              <a:buClr>
                <a:schemeClr val="dk1"/>
              </a:buClr>
              <a:buSzPct val="78571"/>
              <a:buFont typeface="Arial"/>
              <a:buNone/>
            </a:pPr>
            <a:r>
              <a:rPr lang="en"/>
              <a:t>		wall-&gt;Draw();</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sp>
        <p:nvSpPr>
          <p:cNvPr id="148" name="Shape 148"/>
          <p:cNvSpPr txBox="1"/>
          <p:nvPr/>
        </p:nvSpPr>
        <p:spPr>
          <a:xfrm>
            <a:off x="476450" y="4022775"/>
            <a:ext cx="7709700" cy="828300"/>
          </a:xfrm>
          <a:prstGeom prst="rect">
            <a:avLst/>
          </a:prstGeom>
          <a:noFill/>
          <a:ln>
            <a:noFill/>
          </a:ln>
        </p:spPr>
        <p:txBody>
          <a:bodyPr anchorCtr="0" anchor="t" bIns="91425" lIns="91425" rIns="91425" tIns="91425">
            <a:noAutofit/>
          </a:bodyPr>
          <a:lstStyle/>
          <a:p>
            <a:pPr>
              <a:spcBef>
                <a:spcPts val="0"/>
              </a:spcBef>
              <a:buNone/>
            </a:pPr>
            <a:r>
              <a:rPr lang="en"/>
              <a:t>Again, let’s move groundTexture and wallTexture into FpsGame as we always need them.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LoadGroundAndWallTextures</a:t>
            </a:r>
          </a:p>
        </p:txBody>
      </p:sp>
      <p:pic>
        <p:nvPicPr>
          <p:cNvPr id="154" name="Shape 154"/>
          <p:cNvPicPr preferRelativeResize="0"/>
          <p:nvPr/>
        </p:nvPicPr>
        <p:blipFill>
          <a:blip r:embed="rId3">
            <a:alphaModFix/>
          </a:blip>
          <a:stretch>
            <a:fillRect/>
          </a:stretch>
        </p:blipFill>
        <p:spPr>
          <a:xfrm>
            <a:off x="457200" y="1221475"/>
            <a:ext cx="7393401" cy="38257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Triangles and Quads</a:t>
            </a:r>
          </a:p>
        </p:txBody>
      </p:sp>
      <p:pic>
        <p:nvPicPr>
          <p:cNvPr id="160" name="Shape 160"/>
          <p:cNvPicPr preferRelativeResize="0"/>
          <p:nvPr/>
        </p:nvPicPr>
        <p:blipFill>
          <a:blip r:embed="rId3">
            <a:alphaModFix/>
          </a:blip>
          <a:stretch>
            <a:fillRect/>
          </a:stretch>
        </p:blipFill>
        <p:spPr>
          <a:xfrm>
            <a:off x="597225" y="1705600"/>
            <a:ext cx="7081450" cy="3321525"/>
          </a:xfrm>
          <a:prstGeom prst="rect">
            <a:avLst/>
          </a:prstGeom>
          <a:noFill/>
          <a:ln>
            <a:noFill/>
          </a:ln>
        </p:spPr>
      </p:pic>
      <p:sp>
        <p:nvSpPr>
          <p:cNvPr id="161" name="Shape 161"/>
          <p:cNvSpPr txBox="1"/>
          <p:nvPr/>
        </p:nvSpPr>
        <p:spPr>
          <a:xfrm>
            <a:off x="597225" y="1305262"/>
            <a:ext cx="7898099" cy="381899"/>
          </a:xfrm>
          <a:prstGeom prst="rect">
            <a:avLst/>
          </a:prstGeom>
          <a:noFill/>
          <a:ln>
            <a:noFill/>
          </a:ln>
        </p:spPr>
        <p:txBody>
          <a:bodyPr anchorCtr="0" anchor="t" bIns="91425" lIns="91425" rIns="91425" tIns="91425">
            <a:noAutofit/>
          </a:bodyPr>
          <a:lstStyle/>
          <a:p>
            <a:pPr>
              <a:spcBef>
                <a:spcPts val="0"/>
              </a:spcBef>
              <a:buNone/>
            </a:pPr>
            <a:r>
              <a:rPr lang="en"/>
              <a:t>With most 3D Technologies and pretty much all 3D games Triangles are the lowest unit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Recap of Day 1</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 Overview: Pros &amp; Cons, IDEs, Setup, Structure</a:t>
            </a:r>
          </a:p>
          <a:p>
            <a:pPr indent="-381000" lvl="0" marL="457200" rtl="0">
              <a:spcBef>
                <a:spcPts val="0"/>
              </a:spcBef>
              <a:buClr>
                <a:schemeClr val="dk1"/>
              </a:buClr>
              <a:buSzPct val="100000"/>
              <a:buFont typeface="Arial"/>
              <a:buChar char="●"/>
            </a:pPr>
            <a:r>
              <a:rPr lang="en" sz="2400"/>
              <a:t>Test Driven Development</a:t>
            </a:r>
          </a:p>
          <a:p>
            <a:pPr indent="-381000" lvl="0" marL="457200" rtl="0">
              <a:spcBef>
                <a:spcPts val="0"/>
              </a:spcBef>
              <a:buClr>
                <a:schemeClr val="dk1"/>
              </a:buClr>
              <a:buSzPct val="100000"/>
              <a:buFont typeface="Arial"/>
              <a:buChar char="●"/>
            </a:pPr>
            <a:r>
              <a:rPr lang="en" sz="2400"/>
              <a:t>C++ Features</a:t>
            </a:r>
          </a:p>
          <a:p>
            <a:pPr indent="-381000" lvl="1" marL="914400" rtl="0">
              <a:spcBef>
                <a:spcPts val="0"/>
              </a:spcBef>
              <a:buClr>
                <a:schemeClr val="dk1"/>
              </a:buClr>
              <a:buSzPct val="80000"/>
              <a:buFont typeface="Courier New"/>
              <a:buChar char="o"/>
            </a:pPr>
            <a:r>
              <a:rPr lang="en"/>
              <a:t>Objects</a:t>
            </a:r>
          </a:p>
          <a:p>
            <a:pPr indent="-381000" lvl="1" marL="914400" rtl="0">
              <a:spcBef>
                <a:spcPts val="0"/>
              </a:spcBef>
              <a:buClr>
                <a:schemeClr val="dk1"/>
              </a:buClr>
              <a:buSzPct val="80000"/>
              <a:buFont typeface="Courier New"/>
              <a:buChar char="o"/>
            </a:pPr>
            <a:r>
              <a:rPr lang="en"/>
              <a:t>Data Hiding</a:t>
            </a:r>
          </a:p>
          <a:p>
            <a:pPr indent="-381000" lvl="1" marL="914400" rtl="0">
              <a:spcBef>
                <a:spcPts val="0"/>
              </a:spcBef>
              <a:buClr>
                <a:schemeClr val="dk1"/>
              </a:buClr>
              <a:buSzPct val="80000"/>
              <a:buFont typeface="Courier New"/>
              <a:buChar char="o"/>
            </a:pPr>
            <a:r>
              <a:rPr lang="en"/>
              <a:t>Encapsulation</a:t>
            </a:r>
          </a:p>
          <a:p>
            <a:pPr indent="-381000" lvl="1" marL="914400" rtl="0">
              <a:spcBef>
                <a:spcPts val="0"/>
              </a:spcBef>
              <a:buClr>
                <a:schemeClr val="dk1"/>
              </a:buClr>
              <a:buSzPct val="80000"/>
              <a:buFont typeface="Courier New"/>
              <a:buChar char="o"/>
            </a:pPr>
            <a:r>
              <a:rPr lang="en"/>
              <a:t>Inheritance</a:t>
            </a:r>
          </a:p>
          <a:p>
            <a:pPr indent="-381000" lvl="1" marL="914400" rtl="0">
              <a:spcBef>
                <a:spcPts val="0"/>
              </a:spcBef>
              <a:buClr>
                <a:schemeClr val="dk1"/>
              </a:buClr>
              <a:buSzPct val="80000"/>
              <a:buFont typeface="Courier New"/>
              <a:buChar char="o"/>
            </a:pPr>
            <a:r>
              <a:rPr lang="en"/>
              <a:t>Polymorphism</a:t>
            </a:r>
          </a:p>
          <a:p>
            <a:pPr indent="-381000" lvl="1" marL="914400" rtl="0">
              <a:spcBef>
                <a:spcPts val="0"/>
              </a:spcBef>
              <a:buClr>
                <a:schemeClr val="dk1"/>
              </a:buClr>
              <a:buSzPct val="80000"/>
              <a:buFont typeface="Courier New"/>
              <a:buChar char="o"/>
            </a:pPr>
            <a:r>
              <a:rPr lang="en"/>
              <a:t>Pointers</a:t>
            </a:r>
          </a:p>
          <a:p>
            <a:pPr indent="-381000" lvl="0" marL="457200">
              <a:spcBef>
                <a:spcPts val="0"/>
              </a:spcBef>
              <a:buClr>
                <a:schemeClr val="dk1"/>
              </a:buClr>
              <a:buSzPct val="100000"/>
              <a:buFont typeface="Arial"/>
              <a:buChar char="●"/>
            </a:pPr>
            <a:r>
              <a:rPr lang="en" sz="2400"/>
              <a:t>TextAdventure console game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Vectors and Matrices</a:t>
            </a:r>
          </a:p>
        </p:txBody>
      </p:sp>
      <p:sp>
        <p:nvSpPr>
          <p:cNvPr id="167" name="Shape 16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Again, not our focus today, spend more time on this if you don’t have strong math and 3D skills yet.</a:t>
            </a:r>
          </a:p>
          <a:p>
            <a:pPr rtl="0">
              <a:spcBef>
                <a:spcPts val="0"/>
              </a:spcBef>
              <a:buNone/>
            </a:pPr>
            <a:r>
              <a:t/>
            </a:r>
            <a:endParaRPr sz="2400"/>
          </a:p>
          <a:p>
            <a:pPr rtl="0">
              <a:spcBef>
                <a:spcPts val="0"/>
              </a:spcBef>
              <a:buNone/>
            </a:pPr>
            <a:r>
              <a:rPr lang="en" sz="2400"/>
              <a:t>Vector                                    Matrix</a:t>
            </a:r>
          </a:p>
          <a:p>
            <a:pPr>
              <a:spcBef>
                <a:spcPts val="0"/>
              </a:spcBef>
              <a:buNone/>
            </a:pPr>
            <a:r>
              <a:rPr lang="en" sz="2400"/>
              <a:t>(x, y, z)                                   (4x4)</a:t>
            </a:r>
          </a:p>
        </p:txBody>
      </p:sp>
      <p:pic>
        <p:nvPicPr>
          <p:cNvPr id="168" name="Shape 168"/>
          <p:cNvPicPr preferRelativeResize="0"/>
          <p:nvPr/>
        </p:nvPicPr>
        <p:blipFill>
          <a:blip r:embed="rId3">
            <a:alphaModFix/>
          </a:blip>
          <a:stretch>
            <a:fillRect/>
          </a:stretch>
        </p:blipFill>
        <p:spPr>
          <a:xfrm>
            <a:off x="1621050" y="2113050"/>
            <a:ext cx="2356449" cy="2942800"/>
          </a:xfrm>
          <a:prstGeom prst="rect">
            <a:avLst/>
          </a:prstGeom>
          <a:noFill/>
          <a:ln>
            <a:noFill/>
          </a:ln>
        </p:spPr>
      </p:pic>
      <p:pic>
        <p:nvPicPr>
          <p:cNvPr id="169" name="Shape 169"/>
          <p:cNvPicPr preferRelativeResize="0"/>
          <p:nvPr/>
        </p:nvPicPr>
        <p:blipFill>
          <a:blip r:embed="rId4">
            <a:alphaModFix/>
          </a:blip>
          <a:stretch>
            <a:fillRect/>
          </a:stretch>
        </p:blipFill>
        <p:spPr>
          <a:xfrm>
            <a:off x="5401550" y="2179725"/>
            <a:ext cx="3577500" cy="23259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Vertex Format</a:t>
            </a:r>
          </a:p>
        </p:txBody>
      </p:sp>
      <p:sp>
        <p:nvSpPr>
          <p:cNvPr id="175" name="Shape 175"/>
          <p:cNvSpPr txBox="1"/>
          <p:nvPr>
            <p:ph idx="1" type="body"/>
          </p:nvPr>
        </p:nvSpPr>
        <p:spPr>
          <a:xfrm>
            <a:off x="416550" y="1192025"/>
            <a:ext cx="8229600" cy="3725699"/>
          </a:xfrm>
          <a:prstGeom prst="rect">
            <a:avLst/>
          </a:prstGeom>
        </p:spPr>
        <p:txBody>
          <a:bodyPr anchorCtr="0" anchor="t" bIns="91425" lIns="91425" rIns="91425" tIns="91425">
            <a:noAutofit/>
          </a:bodyPr>
          <a:lstStyle/>
          <a:p>
            <a:pPr rtl="0">
              <a:spcBef>
                <a:spcPts val="0"/>
              </a:spcBef>
              <a:buNone/>
            </a:pPr>
            <a:r>
              <a:rPr lang="en"/>
              <a:t>We already used this in SpaceInvaders</a:t>
            </a:r>
          </a:p>
          <a:p>
            <a:pPr rtl="0">
              <a:spcBef>
                <a:spcPts val="0"/>
              </a:spcBef>
              <a:buNone/>
            </a:pPr>
            <a:r>
              <a:t/>
            </a:r>
            <a:endParaRPr/>
          </a:p>
          <a:p>
            <a:pPr rtl="0">
              <a:spcBef>
                <a:spcPts val="0"/>
              </a:spcBef>
              <a:buNone/>
            </a:pPr>
            <a:r>
              <a:rPr lang="en"/>
              <a:t>VertexPositionUV</a:t>
            </a:r>
          </a:p>
          <a:p>
            <a:pPr indent="-419100" lvl="0" marL="457200" rtl="0">
              <a:spcBef>
                <a:spcPts val="0"/>
              </a:spcBef>
              <a:buClr>
                <a:schemeClr val="dk1"/>
              </a:buClr>
              <a:buSzPct val="100000"/>
              <a:buFont typeface="Arial"/>
              <a:buChar char="●"/>
            </a:pPr>
            <a:r>
              <a:rPr lang="en"/>
              <a:t>Position data: x, y, z</a:t>
            </a:r>
          </a:p>
          <a:p>
            <a:pPr indent="-419100" lvl="0" marL="457200" rtl="0">
              <a:spcBef>
                <a:spcPts val="0"/>
              </a:spcBef>
              <a:buClr>
                <a:schemeClr val="dk1"/>
              </a:buClr>
              <a:buSzPct val="100000"/>
              <a:buFont typeface="Arial"/>
              <a:buChar char="●"/>
            </a:pPr>
            <a:r>
              <a:rPr lang="en"/>
              <a:t>Texture Coordinate: u, v</a:t>
            </a:r>
          </a:p>
          <a:p>
            <a:pPr lvl="0" rtl="0">
              <a:spcBef>
                <a:spcPts val="0"/>
              </a:spcBef>
              <a:buNone/>
            </a:pPr>
            <a:r>
              <a:t/>
            </a:r>
            <a:endParaRPr/>
          </a:p>
          <a:p>
            <a:pPr lvl="0">
              <a:spcBef>
                <a:spcPts val="0"/>
              </a:spcBef>
              <a:buNone/>
            </a:pPr>
            <a:r>
              <a:rPr lang="en"/>
              <a:t>5 floats, each 4 bytes = 20 bytes in total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Create VertexPositionUV struct</a:t>
            </a:r>
          </a:p>
        </p:txBody>
      </p:sp>
      <p:sp>
        <p:nvSpPr>
          <p:cNvPr id="181" name="Shape 181"/>
          <p:cNvSpPr txBox="1"/>
          <p:nvPr/>
        </p:nvSpPr>
        <p:spPr>
          <a:xfrm>
            <a:off x="520050" y="1235100"/>
            <a:ext cx="8060699" cy="38190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struct VertexPositionUV</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float x, y, z;</a:t>
            </a:r>
          </a:p>
          <a:p>
            <a:pPr lvl="0" rtl="0">
              <a:spcBef>
                <a:spcPts val="0"/>
              </a:spcBef>
              <a:buClr>
                <a:schemeClr val="dk1"/>
              </a:buClr>
              <a:buSzPct val="78571"/>
              <a:buFont typeface="Arial"/>
              <a:buNone/>
            </a:pPr>
            <a:r>
              <a:rPr lang="en"/>
              <a:t>	float u, v;</a:t>
            </a:r>
          </a:p>
          <a:p>
            <a:pPr lvl="0" rtl="0">
              <a:spcBef>
                <a:spcPts val="0"/>
              </a:spcBef>
              <a:buNone/>
            </a:pPr>
            <a:r>
              <a:rPr lang="en"/>
              <a:t>	static const size_t SizeInBytes = 20;</a:t>
            </a:r>
          </a:p>
          <a:p>
            <a:pPr lvl="0" rtl="0">
              <a:spcBef>
                <a:spcPts val="0"/>
              </a:spcBef>
              <a:buClr>
                <a:schemeClr val="dk1"/>
              </a:buClr>
              <a:buFont typeface="Arial"/>
              <a:buNone/>
            </a:pPr>
            <a:r>
              <a:t/>
            </a:r>
            <a:endParaRPr/>
          </a:p>
          <a:p>
            <a:pPr lvl="0" rtl="0">
              <a:spcBef>
                <a:spcPts val="0"/>
              </a:spcBef>
              <a:buNone/>
            </a:pPr>
            <a:r>
              <a:rPr lang="en"/>
              <a:t>	VertexPositionUV() { x = y = z = u = v = 0; }</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	VertexPositionUV(const float&amp; x, const float&amp; y, const float&amp; z, const float&amp; u, const float&amp; v)</a:t>
            </a:r>
          </a:p>
          <a:p>
            <a:pPr lvl="0" rtl="0">
              <a:spcBef>
                <a:spcPts val="0"/>
              </a:spcBef>
              <a:buClr>
                <a:schemeClr val="dk1"/>
              </a:buClr>
              <a:buSzPct val="78571"/>
              <a:buFont typeface="Arial"/>
              <a:buNone/>
            </a:pPr>
            <a:r>
              <a:rPr lang="en"/>
              <a:t>		: x(x), y(y), z(z), u(u), v(v) {}</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	void Draw()</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glTexCoord2f(u, v);</a:t>
            </a:r>
          </a:p>
          <a:p>
            <a:pPr lvl="0" rtl="0">
              <a:spcBef>
                <a:spcPts val="0"/>
              </a:spcBef>
              <a:buClr>
                <a:schemeClr val="dk1"/>
              </a:buClr>
              <a:buSzPct val="78571"/>
              <a:buFont typeface="Arial"/>
              <a:buNone/>
            </a:pPr>
            <a:r>
              <a:rPr lang="en"/>
              <a:t>		glVertex3f(x, y, z);</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Camera</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The camera view matrix allows to position the player in the 3D world while the projection matrix brings the 3D world (after the view matrix was applied) to 2D!</a:t>
            </a:r>
          </a:p>
          <a:p>
            <a:pPr>
              <a:spcBef>
                <a:spcPts val="0"/>
              </a:spcBef>
              <a:buNone/>
            </a:pPr>
            <a:r>
              <a:rPr lang="en" sz="1800"/>
              <a:t>Camera View Matrix:                                  Projection Matrix (near, far plane)</a:t>
            </a:r>
          </a:p>
        </p:txBody>
      </p:sp>
      <p:pic>
        <p:nvPicPr>
          <p:cNvPr id="188" name="Shape 188"/>
          <p:cNvPicPr preferRelativeResize="0"/>
          <p:nvPr/>
        </p:nvPicPr>
        <p:blipFill>
          <a:blip r:embed="rId3">
            <a:alphaModFix/>
          </a:blip>
          <a:stretch>
            <a:fillRect/>
          </a:stretch>
        </p:blipFill>
        <p:spPr>
          <a:xfrm>
            <a:off x="518075" y="2286900"/>
            <a:ext cx="2858674" cy="2573950"/>
          </a:xfrm>
          <a:prstGeom prst="rect">
            <a:avLst/>
          </a:prstGeom>
          <a:noFill/>
          <a:ln>
            <a:noFill/>
          </a:ln>
        </p:spPr>
      </p:pic>
      <p:pic>
        <p:nvPicPr>
          <p:cNvPr id="189" name="Shape 189"/>
          <p:cNvPicPr preferRelativeResize="0"/>
          <p:nvPr/>
        </p:nvPicPr>
        <p:blipFill>
          <a:blip r:embed="rId4">
            <a:alphaModFix/>
          </a:blip>
          <a:stretch>
            <a:fillRect/>
          </a:stretch>
        </p:blipFill>
        <p:spPr>
          <a:xfrm>
            <a:off x="4788050" y="2286893"/>
            <a:ext cx="2858674" cy="257395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Shaders</a:t>
            </a:r>
          </a:p>
        </p:txBody>
      </p:sp>
      <p:sp>
        <p:nvSpPr>
          <p:cNvPr id="195" name="Shape 195"/>
          <p:cNvSpPr txBox="1"/>
          <p:nvPr>
            <p:ph idx="1" type="body"/>
          </p:nvPr>
        </p:nvSpPr>
        <p:spPr>
          <a:xfrm>
            <a:off x="457200" y="1200150"/>
            <a:ext cx="8359200" cy="3725699"/>
          </a:xfrm>
          <a:prstGeom prst="rect">
            <a:avLst/>
          </a:prstGeom>
        </p:spPr>
        <p:txBody>
          <a:bodyPr anchorCtr="0" anchor="t" bIns="91425" lIns="91425" rIns="91425" tIns="91425">
            <a:noAutofit/>
          </a:bodyPr>
          <a:lstStyle/>
          <a:p>
            <a:pPr>
              <a:spcBef>
                <a:spcPts val="0"/>
              </a:spcBef>
              <a:buNone/>
            </a:pPr>
            <a:r>
              <a:rPr lang="en" sz="2400"/>
              <a:t>Shaders are are very complex topic, we will skip them today</a:t>
            </a:r>
          </a:p>
        </p:txBody>
      </p:sp>
      <p:pic>
        <p:nvPicPr>
          <p:cNvPr id="196" name="Shape 196"/>
          <p:cNvPicPr preferRelativeResize="0"/>
          <p:nvPr/>
        </p:nvPicPr>
        <p:blipFill>
          <a:blip r:embed="rId3">
            <a:alphaModFix/>
          </a:blip>
          <a:stretch>
            <a:fillRect/>
          </a:stretch>
        </p:blipFill>
        <p:spPr>
          <a:xfrm>
            <a:off x="521725" y="1836325"/>
            <a:ext cx="3690350" cy="31707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Primer: Texturing &amp; Lighting</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Also not discussed here</a:t>
            </a:r>
          </a:p>
          <a:p>
            <a:pPr indent="-419100" lvl="0" marL="457200" rtl="0">
              <a:spcBef>
                <a:spcPts val="0"/>
              </a:spcBef>
              <a:buClr>
                <a:schemeClr val="dk1"/>
              </a:buClr>
              <a:buSzPct val="100000"/>
              <a:buFont typeface="Arial"/>
              <a:buChar char="●"/>
            </a:pPr>
            <a:r>
              <a:rPr lang="en"/>
              <a:t>We use linear filtering like in SpaceInvaders</a:t>
            </a:r>
          </a:p>
          <a:p>
            <a:pPr indent="-419100" lvl="0" marL="457200" rtl="0">
              <a:spcBef>
                <a:spcPts val="0"/>
              </a:spcBef>
              <a:buClr>
                <a:schemeClr val="dk1"/>
              </a:buClr>
              <a:buSzPct val="100000"/>
              <a:buFont typeface="Arial"/>
              <a:buChar char="●"/>
            </a:pPr>
            <a:r>
              <a:rPr lang="en"/>
              <a:t>No lighting, no normals, no materials</a:t>
            </a:r>
          </a:p>
          <a:p>
            <a:pPr indent="-419100" lvl="0" marL="457200" rtl="0">
              <a:spcBef>
                <a:spcPts val="0"/>
              </a:spcBef>
              <a:buClr>
                <a:schemeClr val="dk1"/>
              </a:buClr>
              <a:buSzPct val="100000"/>
              <a:buFont typeface="Arial"/>
              <a:buChar char="●"/>
            </a:pPr>
            <a:r>
              <a:rPr lang="en"/>
              <a:t>A really nice big article about texturing and lighting can be found here (C++ DirectX11): </a:t>
            </a:r>
            <a:r>
              <a:rPr lang="en" u="sng">
                <a:solidFill>
                  <a:schemeClr val="hlink"/>
                </a:solidFill>
                <a:hlinkClick r:id="rId3"/>
              </a:rPr>
              <a:t>http://www.3dgep.com/texturing-lighting-directx-11/#more-5761</a:t>
            </a:r>
            <a:r>
              <a:rPr lang="en"/>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Building a 3D World</a:t>
            </a:r>
          </a:p>
        </p:txBody>
      </p:sp>
      <p:sp>
        <p:nvSpPr>
          <p:cNvPr id="208" name="Shape 208"/>
          <p:cNvSpPr txBox="1"/>
          <p:nvPr>
            <p:ph idx="1" type="body"/>
          </p:nvPr>
        </p:nvSpPr>
        <p:spPr>
          <a:xfrm>
            <a:off x="457200" y="1200150"/>
            <a:ext cx="8517600" cy="3725699"/>
          </a:xfrm>
          <a:prstGeom prst="rect">
            <a:avLst/>
          </a:prstGeom>
        </p:spPr>
        <p:txBody>
          <a:bodyPr anchorCtr="0" anchor="t" bIns="91425" lIns="91425" rIns="91425" tIns="91425">
            <a:noAutofit/>
          </a:bodyPr>
          <a:lstStyle/>
          <a:p>
            <a:pPr rtl="0">
              <a:spcBef>
                <a:spcPts val="0"/>
              </a:spcBef>
              <a:buNone/>
            </a:pPr>
            <a:r>
              <a:rPr lang="en" sz="2400"/>
              <a:t>This is going to take time, we have no editor right now.</a:t>
            </a:r>
          </a:p>
          <a:p>
            <a:pPr indent="-381000" lvl="0" marL="457200" rtl="0">
              <a:spcBef>
                <a:spcPts val="0"/>
              </a:spcBef>
              <a:buClr>
                <a:schemeClr val="dk1"/>
              </a:buClr>
              <a:buSzPct val="100000"/>
              <a:buFont typeface="Arial"/>
              <a:buChar char="●"/>
            </a:pPr>
            <a:r>
              <a:rPr lang="en" sz="2400"/>
              <a:t>Even if we would use one, loading files is even more work</a:t>
            </a:r>
          </a:p>
          <a:p>
            <a:pPr indent="-381000" lvl="0" marL="457200" rtl="0">
              <a:spcBef>
                <a:spcPts val="0"/>
              </a:spcBef>
              <a:buClr>
                <a:schemeClr val="dk1"/>
              </a:buClr>
              <a:buSzPct val="100000"/>
              <a:buFont typeface="Arial"/>
              <a:buChar char="●"/>
            </a:pPr>
            <a:r>
              <a:rPr lang="en" sz="2400"/>
              <a:t>Let’s use the simplest file and code we can find</a:t>
            </a:r>
          </a:p>
          <a:p>
            <a:pPr indent="-381000" lvl="0" marL="457200" rtl="0">
              <a:spcBef>
                <a:spcPts val="0"/>
              </a:spcBef>
              <a:buClr>
                <a:schemeClr val="dk1"/>
              </a:buClr>
              <a:buSzPct val="100000"/>
              <a:buFont typeface="Arial"/>
              <a:buChar char="●"/>
            </a:pPr>
            <a:r>
              <a:rPr lang="en" sz="2400"/>
              <a:t>Download NeHe Lesson 10: </a:t>
            </a:r>
            <a:r>
              <a:rPr lang="en" sz="2400" u="sng">
                <a:solidFill>
                  <a:schemeClr val="hlink"/>
                </a:solidFill>
                <a:hlinkClick r:id="rId3"/>
              </a:rPr>
              <a:t>http://nehe.gamedev.net/data/lessons/vs_net/lesson10.zip</a:t>
            </a:r>
          </a:p>
          <a:p>
            <a:pPr indent="-381000" lvl="0" marL="457200" rtl="0">
              <a:spcBef>
                <a:spcPts val="0"/>
              </a:spcBef>
              <a:buClr>
                <a:schemeClr val="dk1"/>
              </a:buClr>
              <a:buSzPct val="100000"/>
              <a:buFont typeface="Arial"/>
              <a:buChar char="●"/>
            </a:pPr>
            <a:r>
              <a:rPr lang="en" sz="2400"/>
              <a:t>Grab the World.txt, delete the Ceiling part and put it into our Fps folder (and Debug folder)</a:t>
            </a:r>
          </a:p>
          <a:p>
            <a:pPr indent="-381000" lvl="0" marL="457200">
              <a:spcBef>
                <a:spcPts val="0"/>
              </a:spcBef>
              <a:buClr>
                <a:schemeClr val="dk1"/>
              </a:buClr>
              <a:buSzPct val="100000"/>
              <a:buFont typeface="Arial"/>
              <a:buChar char="●"/>
            </a:pPr>
            <a:r>
              <a:rPr lang="en" sz="2400"/>
              <a:t>Copy the SetupWorld code (including readstr) and put it into FpsGame.cpp</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Simplify SetupWorld code a bit</a:t>
            </a:r>
          </a:p>
        </p:txBody>
      </p:sp>
      <p:sp>
        <p:nvSpPr>
          <p:cNvPr id="214" name="Shape 214"/>
          <p:cNvSpPr txBox="1"/>
          <p:nvPr/>
        </p:nvSpPr>
        <p:spPr>
          <a:xfrm>
            <a:off x="490425" y="1206975"/>
            <a:ext cx="6018299" cy="3897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FpsGame::SetupWorld()</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float x, y, z, u, v;</a:t>
            </a:r>
          </a:p>
          <a:p>
            <a:pPr lvl="0" rtl="0">
              <a:spcBef>
                <a:spcPts val="0"/>
              </a:spcBef>
              <a:buClr>
                <a:schemeClr val="dk1"/>
              </a:buClr>
              <a:buSzPct val="78571"/>
              <a:buFont typeface="Arial"/>
              <a:buNone/>
            </a:pPr>
            <a:r>
              <a:rPr lang="en"/>
              <a:t>	int numtriangles;</a:t>
            </a:r>
          </a:p>
          <a:p>
            <a:pPr lvl="0" rtl="0">
              <a:spcBef>
                <a:spcPts val="0"/>
              </a:spcBef>
              <a:buClr>
                <a:schemeClr val="dk1"/>
              </a:buClr>
              <a:buSzPct val="78571"/>
              <a:buFont typeface="Arial"/>
              <a:buNone/>
            </a:pPr>
            <a:r>
              <a:rPr lang="en"/>
              <a:t>	FILE *filein;</a:t>
            </a:r>
          </a:p>
          <a:p>
            <a:pPr lvl="0" rtl="0">
              <a:spcBef>
                <a:spcPts val="0"/>
              </a:spcBef>
              <a:buClr>
                <a:schemeClr val="dk1"/>
              </a:buClr>
              <a:buSzPct val="78571"/>
              <a:buFont typeface="Arial"/>
              <a:buNone/>
            </a:pPr>
            <a:r>
              <a:rPr lang="en"/>
              <a:t>	char oneline[255];</a:t>
            </a:r>
          </a:p>
          <a:p>
            <a:pPr lvl="0" rtl="0">
              <a:spcBef>
                <a:spcPts val="0"/>
              </a:spcBef>
              <a:buNone/>
            </a:pPr>
            <a:r>
              <a:rPr lang="en"/>
              <a:t>	filein = fopen("world.txt", "rt");</a:t>
            </a:r>
          </a:p>
          <a:p>
            <a:pPr lvl="0" rtl="0">
              <a:spcBef>
                <a:spcPts val="0"/>
              </a:spcBef>
              <a:buClr>
                <a:schemeClr val="dk1"/>
              </a:buClr>
              <a:buSzPct val="78571"/>
              <a:buFont typeface="Arial"/>
              <a:buNone/>
            </a:pPr>
            <a:r>
              <a:rPr lang="en"/>
              <a:t>	readstr(filein, oneline);</a:t>
            </a:r>
          </a:p>
          <a:p>
            <a:pPr lvl="0" rtl="0">
              <a:spcBef>
                <a:spcPts val="0"/>
              </a:spcBef>
              <a:buClr>
                <a:schemeClr val="dk1"/>
              </a:buClr>
              <a:buSzPct val="78571"/>
              <a:buFont typeface="Arial"/>
              <a:buNone/>
            </a:pPr>
            <a:r>
              <a:rPr lang="en"/>
              <a:t>	sscanf(oneline, "NUMPOLLIES %d\n", &amp;numtriangles);</a:t>
            </a:r>
          </a:p>
          <a:p>
            <a:pPr lvl="0" rtl="0">
              <a:spcBef>
                <a:spcPts val="0"/>
              </a:spcBef>
              <a:buClr>
                <a:schemeClr val="dk1"/>
              </a:buClr>
              <a:buSzPct val="78571"/>
              <a:buFont typeface="Arial"/>
              <a:buNone/>
            </a:pPr>
            <a:r>
              <a:rPr lang="en"/>
              <a:t>	for (int loop = 0; loop &lt; numtriangles; loop++)</a:t>
            </a:r>
          </a:p>
          <a:p>
            <a:pPr lvl="0" rtl="0">
              <a:spcBef>
                <a:spcPts val="0"/>
              </a:spcBef>
              <a:buClr>
                <a:schemeClr val="dk1"/>
              </a:buClr>
              <a:buSzPct val="78571"/>
              <a:buFont typeface="Arial"/>
              <a:buNone/>
            </a:pPr>
            <a:r>
              <a:rPr lang="en"/>
              <a:t>		for (int vert = 0; vert &lt; 3; vert++)</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readstr(filein, oneline);</a:t>
            </a:r>
          </a:p>
          <a:p>
            <a:pPr lvl="0" rtl="0">
              <a:spcBef>
                <a:spcPts val="0"/>
              </a:spcBef>
              <a:buClr>
                <a:schemeClr val="dk1"/>
              </a:buClr>
              <a:buSzPct val="78571"/>
              <a:buFont typeface="Arial"/>
              <a:buNone/>
            </a:pPr>
            <a:r>
              <a:rPr lang="en"/>
              <a:t>			sscanf(oneline, "%f %f %f %f %f", &amp;x, &amp;y, &amp;z, &amp;u, &amp;v);</a:t>
            </a:r>
          </a:p>
          <a:p>
            <a:pPr lvl="0" rtl="0">
              <a:spcBef>
                <a:spcPts val="0"/>
              </a:spcBef>
              <a:buClr>
                <a:schemeClr val="dk1"/>
              </a:buClr>
              <a:buSzPct val="78571"/>
              <a:buFont typeface="Arial"/>
              <a:buNone/>
            </a:pPr>
            <a:r>
              <a:rPr lang="en"/>
              <a:t>			vertices.push_back(VertexPositionUV(x, y, z, u, v));</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fclose(filein);</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test SetupWorld with debugger</a:t>
            </a:r>
          </a:p>
        </p:txBody>
      </p:sp>
      <p:sp>
        <p:nvSpPr>
          <p:cNvPr id="220" name="Shape 220"/>
          <p:cNvSpPr txBox="1"/>
          <p:nvPr>
            <p:ph idx="1" type="body"/>
          </p:nvPr>
        </p:nvSpPr>
        <p:spPr>
          <a:xfrm>
            <a:off x="457200" y="1200150"/>
            <a:ext cx="8229600" cy="887100"/>
          </a:xfrm>
          <a:prstGeom prst="rect">
            <a:avLst/>
          </a:prstGeom>
        </p:spPr>
        <p:txBody>
          <a:bodyPr anchorCtr="0" anchor="t" bIns="91425" lIns="91425" rIns="91425" tIns="91425">
            <a:noAutofit/>
          </a:bodyPr>
          <a:lstStyle/>
          <a:p>
            <a:pPr lvl="0" rtl="0">
              <a:spcBef>
                <a:spcPts val="0"/>
              </a:spcBef>
              <a:buNone/>
            </a:pPr>
            <a:r>
              <a:rPr lang="en" sz="2400"/>
              <a:t>Since we cannot visualize anything yet, use the debugger (F5) to see if all data is loaded correctly.</a:t>
            </a:r>
          </a:p>
        </p:txBody>
      </p:sp>
      <p:sp>
        <p:nvSpPr>
          <p:cNvPr id="221" name="Shape 221"/>
          <p:cNvSpPr txBox="1"/>
          <p:nvPr/>
        </p:nvSpPr>
        <p:spPr>
          <a:xfrm>
            <a:off x="465075" y="2164800"/>
            <a:ext cx="4401600" cy="24582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class FpsVisualTests</a:t>
            </a:r>
          </a:p>
          <a:p>
            <a:pPr lvl="0" rtl="0">
              <a:spcBef>
                <a:spcPts val="0"/>
              </a:spcBef>
              <a:buNone/>
            </a:pPr>
            <a:r>
              <a:rPr lang="en"/>
              <a:t>{</a:t>
            </a:r>
          </a:p>
          <a:p>
            <a:pPr lvl="0" rtl="0">
              <a:spcBef>
                <a:spcPts val="0"/>
              </a:spcBef>
              <a:buNone/>
            </a:pPr>
            <a:r>
              <a:rPr lang="en"/>
              <a:t>…</a:t>
            </a:r>
          </a:p>
          <a:p>
            <a:pPr indent="457200" lvl="0" rtl="0">
              <a:spcBef>
                <a:spcPts val="0"/>
              </a:spcBef>
              <a:buNone/>
            </a:pPr>
            <a:r>
              <a:rPr lang="en"/>
              <a:t>void LoadWorld()</a:t>
            </a:r>
          </a:p>
          <a:p>
            <a:pPr indent="457200" lvl="0" rtl="0">
              <a:spcBef>
                <a:spcPts val="0"/>
              </a:spcBef>
              <a:buNone/>
            </a:pPr>
            <a:r>
              <a:rPr lang="en"/>
              <a:t>{</a:t>
            </a:r>
          </a:p>
          <a:p>
            <a:pPr indent="457200" lvl="0" rtl="0">
              <a:spcBef>
                <a:spcPts val="0"/>
              </a:spcBef>
              <a:buNone/>
            </a:pPr>
            <a:r>
              <a:rPr lang="en"/>
              <a:t>	SetupWorld();</a:t>
            </a:r>
          </a:p>
          <a:p>
            <a:pPr indent="457200" lvl="0" rtl="0">
              <a:spcBef>
                <a:spcPts val="0"/>
              </a:spcBef>
              <a:buNone/>
            </a:pPr>
            <a:r>
              <a:rPr lang="en"/>
              <a:t>	Run([=]()</a:t>
            </a:r>
          </a:p>
          <a:p>
            <a:pPr indent="457200" lvl="0" rtl="0">
              <a:spcBef>
                <a:spcPts val="0"/>
              </a:spcBef>
              <a:buNone/>
            </a:pPr>
            <a:r>
              <a:rPr lang="en"/>
              <a:t>	{</a:t>
            </a:r>
          </a:p>
          <a:p>
            <a:pPr indent="457200" lvl="0" rtl="0">
              <a:spcBef>
                <a:spcPts val="0"/>
              </a:spcBef>
              <a:buNone/>
            </a:pPr>
            <a:r>
              <a:rPr lang="en"/>
              <a:t>		DrawWorld();</a:t>
            </a:r>
          </a:p>
          <a:p>
            <a:pPr indent="457200" lvl="0" rtl="0">
              <a:spcBef>
                <a:spcPts val="0"/>
              </a:spcBef>
              <a:buNone/>
            </a:pPr>
            <a:r>
              <a:rPr lang="en"/>
              <a:t>	});</a:t>
            </a:r>
          </a:p>
          <a:p>
            <a:pPr indent="457200" lvl="0" rtl="0">
              <a:spcBef>
                <a:spcPts val="0"/>
              </a:spcBef>
              <a:buNone/>
            </a:pPr>
            <a:r>
              <a:rPr lang="en"/>
              <a:t>}</a:t>
            </a:r>
          </a:p>
        </p:txBody>
      </p:sp>
      <p:cxnSp>
        <p:nvCxnSpPr>
          <p:cNvPr id="222" name="Shape 222"/>
          <p:cNvCxnSpPr/>
          <p:nvPr/>
        </p:nvCxnSpPr>
        <p:spPr>
          <a:xfrm rot="10800000">
            <a:off x="2640924" y="3432674"/>
            <a:ext cx="2369700" cy="11100"/>
          </a:xfrm>
          <a:prstGeom prst="straightConnector1">
            <a:avLst/>
          </a:prstGeom>
          <a:noFill/>
          <a:ln cap="flat" w="19050">
            <a:solidFill>
              <a:srgbClr val="FF0000"/>
            </a:solidFill>
            <a:prstDash val="solid"/>
            <a:round/>
            <a:headEnd len="lg" w="lg" type="none"/>
            <a:tailEnd len="lg" w="lg" type="triangle"/>
          </a:ln>
        </p:spPr>
      </p:cxnSp>
      <p:sp>
        <p:nvSpPr>
          <p:cNvPr id="223" name="Shape 223"/>
          <p:cNvSpPr txBox="1"/>
          <p:nvPr/>
        </p:nvSpPr>
        <p:spPr>
          <a:xfrm>
            <a:off x="5010625" y="2164800"/>
            <a:ext cx="3560099" cy="24582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a:t>Put a breakpoint in this line and press F5 to debug (after you call this from main).</a:t>
            </a:r>
          </a:p>
          <a:p>
            <a:pPr rtl="0">
              <a:spcBef>
                <a:spcPts val="0"/>
              </a:spcBef>
              <a:buNone/>
            </a:pPr>
            <a:r>
              <a:t/>
            </a:r>
            <a:endParaRPr/>
          </a:p>
          <a:p>
            <a:pPr rtl="0">
              <a:spcBef>
                <a:spcPts val="0"/>
              </a:spcBef>
              <a:buNone/>
            </a:pPr>
            <a:r>
              <a:rPr lang="en"/>
              <a:t>F11 to step into SetupWorld</a:t>
            </a:r>
          </a:p>
          <a:p>
            <a:pPr rtl="0">
              <a:spcBef>
                <a:spcPts val="0"/>
              </a:spcBef>
              <a:buNone/>
            </a:pPr>
            <a:r>
              <a:rPr lang="en"/>
              <a:t>F10 to step over each line there</a:t>
            </a:r>
          </a:p>
          <a:p>
            <a:pPr rtl="0">
              <a:spcBef>
                <a:spcPts val="0"/>
              </a:spcBef>
              <a:buNone/>
            </a:pPr>
            <a:r>
              <a:rPr lang="en"/>
              <a:t>Hold over </a:t>
            </a:r>
            <a:r>
              <a:rPr b="1" lang="en"/>
              <a:t>numtriangles </a:t>
            </a:r>
            <a:r>
              <a:rPr lang="en"/>
              <a:t>to see if it is 36</a:t>
            </a:r>
          </a:p>
          <a:p>
            <a:pPr rtl="0">
              <a:spcBef>
                <a:spcPts val="0"/>
              </a:spcBef>
              <a:buNone/>
            </a:pPr>
            <a:r>
              <a:rPr lang="en"/>
              <a:t>And then checkout the first vertex, which should be x=-3, y=0, z=-3, u=0, v=6.</a:t>
            </a:r>
          </a:p>
          <a:p>
            <a:pPr rtl="0">
              <a:spcBef>
                <a:spcPts val="0"/>
              </a:spcBef>
              <a:buNone/>
            </a:pPr>
            <a:r>
              <a:t/>
            </a:r>
            <a:endParaRPr/>
          </a:p>
          <a:p>
            <a:pPr>
              <a:spcBef>
                <a:spcPts val="0"/>
              </a:spcBef>
              <a:buNone/>
            </a:pPr>
            <a:r>
              <a:rPr lang="en"/>
              <a:t>Finally press F5 to confirm the program runs without any crashes to the end.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Enable DepthBuffer in FpsGame</a:t>
            </a:r>
          </a:p>
        </p:txBody>
      </p:sp>
      <p:sp>
        <p:nvSpPr>
          <p:cNvPr id="229" name="Shape 229"/>
          <p:cNvSpPr txBox="1"/>
          <p:nvPr>
            <p:ph idx="1" type="body"/>
          </p:nvPr>
        </p:nvSpPr>
        <p:spPr>
          <a:xfrm>
            <a:off x="457200" y="1069875"/>
            <a:ext cx="8229600" cy="570299"/>
          </a:xfrm>
          <a:prstGeom prst="rect">
            <a:avLst/>
          </a:prstGeom>
        </p:spPr>
        <p:txBody>
          <a:bodyPr anchorCtr="0" anchor="t" bIns="91425" lIns="91425" rIns="91425" tIns="91425">
            <a:noAutofit/>
          </a:bodyPr>
          <a:lstStyle/>
          <a:p>
            <a:pPr>
              <a:spcBef>
                <a:spcPts val="0"/>
              </a:spcBef>
              <a:buNone/>
            </a:pPr>
            <a:r>
              <a:rPr lang="en" sz="1800"/>
              <a:t>Game only sets the blend mode for SpaceInvaders, but nothing for 3D</a:t>
            </a:r>
          </a:p>
        </p:txBody>
      </p:sp>
      <p:sp>
        <p:nvSpPr>
          <p:cNvPr id="230" name="Shape 230"/>
          <p:cNvSpPr txBox="1"/>
          <p:nvPr/>
        </p:nvSpPr>
        <p:spPr>
          <a:xfrm>
            <a:off x="492775" y="1529425"/>
            <a:ext cx="7701300" cy="27128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FpsGame()</a:t>
            </a:r>
          </a:p>
          <a:p>
            <a:pPr lvl="0" rtl="0">
              <a:spcBef>
                <a:spcPts val="0"/>
              </a:spcBef>
              <a:buClr>
                <a:schemeClr val="dk1"/>
              </a:buClr>
              <a:buSzPct val="78571"/>
              <a:buFont typeface="Arial"/>
              <a:buNone/>
            </a:pPr>
            <a:r>
              <a:rPr lang="en"/>
              <a:t>	: Game("Fps")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glClearColor(49 / 255.0f, 90 / 255.0f, 137 / 255.0f, 1.0f);</a:t>
            </a:r>
          </a:p>
          <a:p>
            <a:pPr lvl="0" rtl="0">
              <a:spcBef>
                <a:spcPts val="0"/>
              </a:spcBef>
              <a:buClr>
                <a:schemeClr val="dk1"/>
              </a:buClr>
              <a:buSzPct val="78571"/>
              <a:buFont typeface="Arial"/>
              <a:buNone/>
            </a:pPr>
            <a:r>
              <a:rPr lang="en"/>
              <a:t>	groundTexture = std::make_shared&lt;Texture&gt;("Ground.png");</a:t>
            </a:r>
          </a:p>
          <a:p>
            <a:pPr lvl="0" rtl="0">
              <a:spcBef>
                <a:spcPts val="0"/>
              </a:spcBef>
              <a:buClr>
                <a:schemeClr val="dk1"/>
              </a:buClr>
              <a:buSzPct val="78571"/>
              <a:buFont typeface="Arial"/>
              <a:buNone/>
            </a:pPr>
            <a:r>
              <a:rPr lang="en"/>
              <a:t>	wallTexture = std::make_shared&lt;Texture&gt;("Wall.png");</a:t>
            </a:r>
          </a:p>
          <a:p>
            <a:pPr lvl="0" rtl="0">
              <a:spcBef>
                <a:spcPts val="0"/>
              </a:spcBef>
              <a:buClr>
                <a:schemeClr val="dk1"/>
              </a:buClr>
              <a:buSzPct val="78571"/>
              <a:buFont typeface="Arial"/>
              <a:buNone/>
            </a:pPr>
            <a:r>
              <a:rPr lang="en"/>
              <a:t>	glEnable(GL_TEXTURE_2D);</a:t>
            </a:r>
          </a:p>
          <a:p>
            <a:pPr lvl="0" rtl="0">
              <a:spcBef>
                <a:spcPts val="0"/>
              </a:spcBef>
              <a:buClr>
                <a:schemeClr val="dk1"/>
              </a:buClr>
              <a:buSzPct val="78571"/>
              <a:buFont typeface="Arial"/>
              <a:buNone/>
            </a:pPr>
            <a:r>
              <a:rPr lang="en"/>
              <a:t>	glClearDepth(1.0);</a:t>
            </a:r>
          </a:p>
          <a:p>
            <a:pPr lvl="0" rtl="0">
              <a:spcBef>
                <a:spcPts val="0"/>
              </a:spcBef>
              <a:buClr>
                <a:schemeClr val="dk1"/>
              </a:buClr>
              <a:buSzPct val="78571"/>
              <a:buFont typeface="Arial"/>
              <a:buNone/>
            </a:pPr>
            <a:r>
              <a:rPr lang="en"/>
              <a:t>	glDepthFunc(GL_LESS);</a:t>
            </a:r>
          </a:p>
          <a:p>
            <a:pPr lvl="0" rtl="0">
              <a:spcBef>
                <a:spcPts val="0"/>
              </a:spcBef>
              <a:buClr>
                <a:schemeClr val="dk1"/>
              </a:buClr>
              <a:buSzPct val="78571"/>
              <a:buFont typeface="Arial"/>
              <a:buNone/>
            </a:pPr>
            <a:r>
              <a:rPr lang="en"/>
              <a:t>	glEnable(GL_DEPTH_TEST);</a:t>
            </a:r>
          </a:p>
          <a:p>
            <a:pPr lvl="0" rtl="0">
              <a:spcBef>
                <a:spcPts val="0"/>
              </a:spcBef>
              <a:buClr>
                <a:schemeClr val="dk1"/>
              </a:buClr>
              <a:buSzPct val="78571"/>
              <a:buFont typeface="Arial"/>
              <a:buNone/>
            </a:pPr>
            <a:r>
              <a:rPr lang="en"/>
              <a:t>	glHint(GL_PERSPECTIVE_CORRECTION_HINT, GL_NICEST);</a:t>
            </a:r>
          </a:p>
          <a:p>
            <a:pPr lvl="0" rtl="0">
              <a:spcBef>
                <a:spcPts val="0"/>
              </a:spcBef>
              <a:buClr>
                <a:schemeClr val="dk1"/>
              </a:buClr>
              <a:buSzPct val="78571"/>
              <a:buFont typeface="Arial"/>
              <a:buNone/>
            </a:pPr>
            <a:r>
              <a:rPr lang="en"/>
              <a:t>}</a:t>
            </a:r>
          </a:p>
          <a:p>
            <a:pPr>
              <a:spcBef>
                <a:spcPts val="0"/>
              </a:spcBef>
              <a:buNone/>
            </a:pPr>
            <a:r>
              <a:t/>
            </a:r>
            <a:endParaRPr/>
          </a:p>
        </p:txBody>
      </p:sp>
      <p:sp>
        <p:nvSpPr>
          <p:cNvPr id="231" name="Shape 231"/>
          <p:cNvSpPr txBox="1"/>
          <p:nvPr/>
        </p:nvSpPr>
        <p:spPr>
          <a:xfrm>
            <a:off x="499600" y="4242325"/>
            <a:ext cx="6256500" cy="371999"/>
          </a:xfrm>
          <a:prstGeom prst="rect">
            <a:avLst/>
          </a:prstGeom>
          <a:noFill/>
          <a:ln>
            <a:noFill/>
          </a:ln>
        </p:spPr>
        <p:txBody>
          <a:bodyPr anchorCtr="0" anchor="t" bIns="91425" lIns="91425" rIns="91425" tIns="91425">
            <a:noAutofit/>
          </a:bodyPr>
          <a:lstStyle/>
          <a:p>
            <a:pPr>
              <a:spcBef>
                <a:spcPts val="0"/>
              </a:spcBef>
              <a:buNone/>
            </a:pPr>
            <a:r>
              <a:rPr lang="en"/>
              <a:t>Also clear the depth buffer in Game::Run for each tick:</a:t>
            </a:r>
          </a:p>
        </p:txBody>
      </p:sp>
      <p:sp>
        <p:nvSpPr>
          <p:cNvPr id="232" name="Shape 232"/>
          <p:cNvSpPr txBox="1"/>
          <p:nvPr/>
        </p:nvSpPr>
        <p:spPr>
          <a:xfrm>
            <a:off x="499600" y="4581400"/>
            <a:ext cx="7701300" cy="3719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glClear(GL_COLOR_BUFFER_BIT | GL_DEPTH_BUFFER_BIT);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Recap of Day 2</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OpenGL</a:t>
            </a:r>
          </a:p>
          <a:p>
            <a:pPr indent="-381000" lvl="1" marL="914400" rtl="0">
              <a:spcBef>
                <a:spcPts val="0"/>
              </a:spcBef>
              <a:buClr>
                <a:schemeClr val="dk1"/>
              </a:buClr>
              <a:buSzPct val="80000"/>
              <a:buFont typeface="Courier New"/>
              <a:buChar char="o"/>
            </a:pPr>
            <a:r>
              <a:rPr lang="en"/>
              <a:t>via GLFW</a:t>
            </a:r>
          </a:p>
          <a:p>
            <a:pPr indent="-381000" lvl="1" marL="914400" rtl="0">
              <a:spcBef>
                <a:spcPts val="0"/>
              </a:spcBef>
              <a:buClr>
                <a:schemeClr val="dk1"/>
              </a:buClr>
              <a:buSzPct val="80000"/>
              <a:buFont typeface="Courier New"/>
              <a:buChar char="o"/>
            </a:pPr>
            <a:r>
              <a:rPr lang="en"/>
              <a:t>Window handling</a:t>
            </a:r>
          </a:p>
          <a:p>
            <a:pPr indent="-381000" lvl="1" marL="914400" rtl="0">
              <a:spcBef>
                <a:spcPts val="0"/>
              </a:spcBef>
              <a:buClr>
                <a:schemeClr val="dk1"/>
              </a:buClr>
              <a:buSzPct val="80000"/>
              <a:buFont typeface="Courier New"/>
              <a:buChar char="o"/>
            </a:pPr>
            <a:r>
              <a:rPr lang="en"/>
              <a:t>Immediate drawing</a:t>
            </a:r>
          </a:p>
          <a:p>
            <a:pPr indent="-381000" lvl="1" marL="914400" rtl="0">
              <a:spcBef>
                <a:spcPts val="0"/>
              </a:spcBef>
              <a:buClr>
                <a:schemeClr val="dk1"/>
              </a:buClr>
              <a:buSzPct val="80000"/>
              <a:buFont typeface="Courier New"/>
              <a:buChar char="o"/>
            </a:pPr>
            <a:r>
              <a:rPr lang="en"/>
              <a:t>Loading and drawing textures</a:t>
            </a:r>
          </a:p>
          <a:p>
            <a:pPr indent="-381000" lvl="1" marL="914400" rtl="0">
              <a:spcBef>
                <a:spcPts val="0"/>
              </a:spcBef>
              <a:buClr>
                <a:schemeClr val="dk1"/>
              </a:buClr>
              <a:buSzPct val="80000"/>
              <a:buFont typeface="Courier New"/>
              <a:buChar char="o"/>
            </a:pPr>
            <a:r>
              <a:rPr lang="en"/>
              <a:t>Sprites</a:t>
            </a:r>
          </a:p>
          <a:p>
            <a:pPr indent="-381000" lvl="0" marL="457200" rtl="0">
              <a:spcBef>
                <a:spcPts val="0"/>
              </a:spcBef>
              <a:buClr>
                <a:schemeClr val="dk1"/>
              </a:buClr>
              <a:buSzPct val="100000"/>
              <a:buFont typeface="Arial"/>
              <a:buChar char="●"/>
            </a:pPr>
            <a:r>
              <a:rPr lang="en" sz="2400"/>
              <a:t>Visual Tests</a:t>
            </a:r>
          </a:p>
          <a:p>
            <a:pPr indent="-381000" lvl="0" marL="457200" rtl="0">
              <a:spcBef>
                <a:spcPts val="0"/>
              </a:spcBef>
              <a:buClr>
                <a:schemeClr val="dk1"/>
              </a:buClr>
              <a:buSzPct val="100000"/>
              <a:buFont typeface="Arial"/>
              <a:buChar char="●"/>
            </a:pPr>
            <a:r>
              <a:rPr lang="en" sz="2400"/>
              <a:t>Creating classes and functionality step by step</a:t>
            </a:r>
          </a:p>
          <a:p>
            <a:pPr indent="-381000" lvl="0" marL="457200" rtl="0">
              <a:spcBef>
                <a:spcPts val="0"/>
              </a:spcBef>
              <a:buClr>
                <a:schemeClr val="dk1"/>
              </a:buClr>
              <a:buSzPct val="100000"/>
              <a:buFont typeface="Arial"/>
              <a:buChar char="●"/>
            </a:pPr>
            <a:r>
              <a:rPr lang="en" sz="2400"/>
              <a:t>SpaceInvaders game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DrawTriangle on ground</a:t>
            </a:r>
          </a:p>
        </p:txBody>
      </p:sp>
      <p:sp>
        <p:nvSpPr>
          <p:cNvPr id="238" name="Shape 238"/>
          <p:cNvSpPr txBox="1"/>
          <p:nvPr>
            <p:ph idx="1" type="body"/>
          </p:nvPr>
        </p:nvSpPr>
        <p:spPr>
          <a:xfrm>
            <a:off x="457200" y="1200150"/>
            <a:ext cx="8229600" cy="3362100"/>
          </a:xfrm>
          <a:prstGeom prst="rect">
            <a:avLst/>
          </a:prstGeom>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sz="1400"/>
              <a:t>void FpsGame::DrawWorld()</a:t>
            </a:r>
          </a:p>
          <a:p>
            <a:pPr lvl="0" rtl="0">
              <a:spcBef>
                <a:spcPts val="0"/>
              </a:spcBef>
              <a:buClr>
                <a:schemeClr val="dk1"/>
              </a:buClr>
              <a:buSzPct val="78571"/>
              <a:buFont typeface="Arial"/>
              <a:buNone/>
            </a:pPr>
            <a:r>
              <a:rPr lang="en" sz="1400"/>
              <a:t>{</a:t>
            </a:r>
          </a:p>
          <a:p>
            <a:pPr lvl="0" rtl="0">
              <a:spcBef>
                <a:spcPts val="0"/>
              </a:spcBef>
              <a:buClr>
                <a:schemeClr val="dk1"/>
              </a:buClr>
              <a:buSzPct val="78571"/>
              <a:buFont typeface="Arial"/>
              <a:buNone/>
            </a:pPr>
            <a:r>
              <a:rPr lang="en" sz="1400"/>
              <a:t>	glBegin(GL_TRIANGLES);</a:t>
            </a:r>
          </a:p>
          <a:p>
            <a:pPr lvl="0" rtl="0">
              <a:spcBef>
                <a:spcPts val="0"/>
              </a:spcBef>
              <a:buClr>
                <a:schemeClr val="dk1"/>
              </a:buClr>
              <a:buSzPct val="78571"/>
              <a:buFont typeface="Arial"/>
              <a:buNone/>
            </a:pPr>
            <a:r>
              <a:rPr lang="en" sz="1400"/>
              <a:t>	glTexCoord2f(0, 6);</a:t>
            </a:r>
          </a:p>
          <a:p>
            <a:pPr lvl="0" rtl="0">
              <a:spcBef>
                <a:spcPts val="0"/>
              </a:spcBef>
              <a:buClr>
                <a:schemeClr val="dk1"/>
              </a:buClr>
              <a:buSzPct val="78571"/>
              <a:buFont typeface="Arial"/>
              <a:buNone/>
            </a:pPr>
            <a:r>
              <a:rPr lang="en" sz="1400"/>
              <a:t>	glVertex3f(-3.0f, 0.0f, -3.0f);</a:t>
            </a:r>
          </a:p>
          <a:p>
            <a:pPr lvl="0" rtl="0">
              <a:spcBef>
                <a:spcPts val="0"/>
              </a:spcBef>
              <a:buClr>
                <a:schemeClr val="dk1"/>
              </a:buClr>
              <a:buSzPct val="78571"/>
              <a:buFont typeface="Arial"/>
              <a:buNone/>
            </a:pPr>
            <a:r>
              <a:rPr lang="en" sz="1400"/>
              <a:t>	glTexCoord2f(0, 0);</a:t>
            </a:r>
          </a:p>
          <a:p>
            <a:pPr lvl="0" rtl="0">
              <a:spcBef>
                <a:spcPts val="0"/>
              </a:spcBef>
              <a:buClr>
                <a:schemeClr val="dk1"/>
              </a:buClr>
              <a:buSzPct val="78571"/>
              <a:buFont typeface="Arial"/>
              <a:buNone/>
            </a:pPr>
            <a:r>
              <a:rPr lang="en" sz="1400"/>
              <a:t>	glVertex3f(-3.0f, 0.0f, 3.0f);</a:t>
            </a:r>
          </a:p>
          <a:p>
            <a:pPr lvl="0" rtl="0">
              <a:spcBef>
                <a:spcPts val="0"/>
              </a:spcBef>
              <a:buClr>
                <a:schemeClr val="dk1"/>
              </a:buClr>
              <a:buSzPct val="78571"/>
              <a:buFont typeface="Arial"/>
              <a:buNone/>
            </a:pPr>
            <a:r>
              <a:rPr lang="en" sz="1400"/>
              <a:t>	glTexCoord2f(6, 0);</a:t>
            </a:r>
          </a:p>
          <a:p>
            <a:pPr lvl="0" rtl="0">
              <a:spcBef>
                <a:spcPts val="0"/>
              </a:spcBef>
              <a:buClr>
                <a:schemeClr val="dk1"/>
              </a:buClr>
              <a:buSzPct val="78571"/>
              <a:buFont typeface="Arial"/>
              <a:buNone/>
            </a:pPr>
            <a:r>
              <a:rPr lang="en" sz="1400"/>
              <a:t>	glVertex3f(3.0f, 0.0f, 3.f);</a:t>
            </a:r>
          </a:p>
          <a:p>
            <a:pPr lvl="0" rtl="0">
              <a:spcBef>
                <a:spcPts val="0"/>
              </a:spcBef>
              <a:buClr>
                <a:schemeClr val="dk1"/>
              </a:buClr>
              <a:buSzPct val="78571"/>
              <a:buFont typeface="Arial"/>
              <a:buNone/>
            </a:pPr>
            <a:r>
              <a:rPr lang="en" sz="1400"/>
              <a:t>	glEnd();</a:t>
            </a:r>
          </a:p>
          <a:p>
            <a:pPr lvl="0" rtl="0">
              <a:spcBef>
                <a:spcPts val="0"/>
              </a:spcBef>
              <a:buClr>
                <a:schemeClr val="dk1"/>
              </a:buClr>
              <a:buSzPct val="78571"/>
              <a:buFont typeface="Arial"/>
              <a:buNone/>
            </a:pPr>
            <a:r>
              <a:rPr lang="en" sz="1400"/>
              <a:t>}</a:t>
            </a:r>
          </a:p>
          <a:p>
            <a:pPr>
              <a:spcBef>
                <a:spcPts val="0"/>
              </a:spcBef>
              <a:buNone/>
            </a:pPr>
            <a:r>
              <a:t/>
            </a:r>
            <a:endParaRPr/>
          </a:p>
        </p:txBody>
      </p:sp>
      <p:sp>
        <p:nvSpPr>
          <p:cNvPr id="239" name="Shape 239"/>
          <p:cNvSpPr txBox="1"/>
          <p:nvPr/>
        </p:nvSpPr>
        <p:spPr>
          <a:xfrm>
            <a:off x="470150" y="4619975"/>
            <a:ext cx="5771399" cy="442499"/>
          </a:xfrm>
          <a:prstGeom prst="rect">
            <a:avLst/>
          </a:prstGeom>
          <a:noFill/>
          <a:ln>
            <a:noFill/>
          </a:ln>
        </p:spPr>
        <p:txBody>
          <a:bodyPr anchorCtr="0" anchor="t" bIns="91425" lIns="91425" rIns="91425" tIns="91425">
            <a:noAutofit/>
          </a:bodyPr>
          <a:lstStyle/>
          <a:p>
            <a:pPr>
              <a:spcBef>
                <a:spcPts val="0"/>
              </a:spcBef>
              <a:buNone/>
            </a:pPr>
            <a:r>
              <a:rPr lang="en" sz="2400"/>
              <a:t>Not visible? Let’s try different y values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We need a perspective</a:t>
            </a:r>
          </a:p>
        </p:txBody>
      </p:sp>
      <p:sp>
        <p:nvSpPr>
          <p:cNvPr id="245" name="Shape 245"/>
          <p:cNvSpPr txBox="1"/>
          <p:nvPr/>
        </p:nvSpPr>
        <p:spPr>
          <a:xfrm>
            <a:off x="556500" y="1237750"/>
            <a:ext cx="8189399" cy="3300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void FpsGame::SetupProjectionMatrix()</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glMatrixMode(GL_PROJECTION);</a:t>
            </a:r>
          </a:p>
          <a:p>
            <a:pPr lvl="0" rtl="0">
              <a:spcBef>
                <a:spcPts val="0"/>
              </a:spcBef>
              <a:buClr>
                <a:schemeClr val="dk1"/>
              </a:buClr>
              <a:buSzPct val="61111"/>
              <a:buFont typeface="Arial"/>
              <a:buNone/>
            </a:pPr>
            <a:r>
              <a:rPr lang="en" sz="1800"/>
              <a:t>	glLoadIdentity();</a:t>
            </a:r>
          </a:p>
          <a:p>
            <a:pPr lvl="0" rtl="0">
              <a:spcBef>
                <a:spcPts val="0"/>
              </a:spcBef>
              <a:buClr>
                <a:schemeClr val="dk1"/>
              </a:buClr>
              <a:buSzPct val="61111"/>
              <a:buFont typeface="Arial"/>
              <a:buNone/>
            </a:pPr>
            <a:r>
              <a:rPr lang="en" sz="1800"/>
              <a:t>	GLfloat zNear = 0.1f;</a:t>
            </a:r>
          </a:p>
          <a:p>
            <a:pPr lvl="0" rtl="0">
              <a:spcBef>
                <a:spcPts val="0"/>
              </a:spcBef>
              <a:buClr>
                <a:schemeClr val="dk1"/>
              </a:buClr>
              <a:buSzPct val="61111"/>
              <a:buFont typeface="Arial"/>
              <a:buNone/>
            </a:pPr>
            <a:r>
              <a:rPr lang="en" sz="1800"/>
              <a:t>	GLfloat zFar = 100.0f;</a:t>
            </a:r>
          </a:p>
          <a:p>
            <a:pPr lvl="0" rtl="0">
              <a:spcBef>
                <a:spcPts val="0"/>
              </a:spcBef>
              <a:buClr>
                <a:schemeClr val="dk1"/>
              </a:buClr>
              <a:buSzPct val="61111"/>
              <a:buFont typeface="Arial"/>
              <a:buNone/>
            </a:pPr>
            <a:r>
              <a:rPr lang="en" sz="1800"/>
              <a:t>	GLfloat aspect = viewportWidth / (float)viewportHeight;</a:t>
            </a:r>
          </a:p>
          <a:p>
            <a:pPr lvl="0" rtl="0">
              <a:spcBef>
                <a:spcPts val="0"/>
              </a:spcBef>
              <a:buClr>
                <a:schemeClr val="dk1"/>
              </a:buClr>
              <a:buSzPct val="61111"/>
              <a:buFont typeface="Arial"/>
              <a:buNone/>
            </a:pPr>
            <a:r>
              <a:rPr lang="en" sz="1800"/>
              <a:t>	GLfloat fH = tan(float(45.0 / 360.0f * 3.14159f)) * zNear;</a:t>
            </a:r>
          </a:p>
          <a:p>
            <a:pPr lvl="0" rtl="0">
              <a:spcBef>
                <a:spcPts val="0"/>
              </a:spcBef>
              <a:buClr>
                <a:schemeClr val="dk1"/>
              </a:buClr>
              <a:buSzPct val="61111"/>
              <a:buFont typeface="Arial"/>
              <a:buNone/>
            </a:pPr>
            <a:r>
              <a:rPr lang="en" sz="1800"/>
              <a:t>	GLfloat fW = fH * aspect;</a:t>
            </a:r>
          </a:p>
          <a:p>
            <a:pPr lvl="0" rtl="0">
              <a:spcBef>
                <a:spcPts val="0"/>
              </a:spcBef>
              <a:buClr>
                <a:schemeClr val="dk1"/>
              </a:buClr>
              <a:buSzPct val="61111"/>
              <a:buFont typeface="Arial"/>
              <a:buNone/>
            </a:pPr>
            <a:r>
              <a:rPr lang="en" sz="1800"/>
              <a:t>	glFrustum(-fW, fW, -fH, fH, zNear, zFar);</a:t>
            </a:r>
          </a:p>
          <a:p>
            <a:pPr lvl="0">
              <a:spcBef>
                <a:spcPts val="0"/>
              </a:spcBef>
              <a:buNone/>
            </a:pPr>
            <a:r>
              <a:rPr lang="en" sz="1800"/>
              <a: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DrawGround</a:t>
            </a:r>
          </a:p>
        </p:txBody>
      </p:sp>
      <p:sp>
        <p:nvSpPr>
          <p:cNvPr id="251" name="Shape 251"/>
          <p:cNvSpPr txBox="1"/>
          <p:nvPr/>
        </p:nvSpPr>
        <p:spPr>
          <a:xfrm>
            <a:off x="498950" y="1280925"/>
            <a:ext cx="8165400" cy="24852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void FpsGame::DrawGround()</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glBindTexture(GL_TEXTURE_2D, groundTexture-&gt;GetHandle());</a:t>
            </a:r>
          </a:p>
          <a:p>
            <a:pPr lvl="0" rtl="0">
              <a:spcBef>
                <a:spcPts val="0"/>
              </a:spcBef>
              <a:buClr>
                <a:schemeClr val="dk1"/>
              </a:buClr>
              <a:buSzPct val="61111"/>
              <a:buFont typeface="Arial"/>
              <a:buNone/>
            </a:pPr>
            <a:r>
              <a:rPr lang="en" sz="1800"/>
              <a:t>	glBegin(GL_TRIANGLES);</a:t>
            </a:r>
          </a:p>
          <a:p>
            <a:pPr lvl="0" rtl="0">
              <a:spcBef>
                <a:spcPts val="0"/>
              </a:spcBef>
              <a:buClr>
                <a:schemeClr val="dk1"/>
              </a:buClr>
              <a:buSzPct val="61111"/>
              <a:buFont typeface="Arial"/>
              <a:buNone/>
            </a:pPr>
            <a:r>
              <a:rPr lang="en" sz="1800"/>
              <a:t>	for (int v = 0; v &lt; 6; v++) // Ground for first 6 vertices</a:t>
            </a:r>
          </a:p>
          <a:p>
            <a:pPr lvl="0" rtl="0">
              <a:spcBef>
                <a:spcPts val="0"/>
              </a:spcBef>
              <a:buClr>
                <a:schemeClr val="dk1"/>
              </a:buClr>
              <a:buSzPct val="61111"/>
              <a:buFont typeface="Arial"/>
              <a:buNone/>
            </a:pPr>
            <a:r>
              <a:rPr lang="en" sz="1800"/>
              <a:t>		vertices[v].Draw();</a:t>
            </a:r>
          </a:p>
          <a:p>
            <a:pPr lvl="0" rtl="0">
              <a:spcBef>
                <a:spcPts val="0"/>
              </a:spcBef>
              <a:buClr>
                <a:schemeClr val="dk1"/>
              </a:buClr>
              <a:buSzPct val="61111"/>
              <a:buFont typeface="Arial"/>
              <a:buNone/>
            </a:pPr>
            <a:r>
              <a:rPr lang="en" sz="1800"/>
              <a:t>	glEnd();</a:t>
            </a:r>
          </a:p>
          <a:p>
            <a:pPr lvl="0">
              <a:spcBef>
                <a:spcPts val="0"/>
              </a:spcBef>
              <a:buNone/>
            </a:pPr>
            <a:r>
              <a:rPr lang="en" sz="1800"/>
              <a: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DrawWalls</a:t>
            </a:r>
          </a:p>
        </p:txBody>
      </p:sp>
      <p:sp>
        <p:nvSpPr>
          <p:cNvPr id="257" name="Shape 257"/>
          <p:cNvSpPr txBox="1"/>
          <p:nvPr/>
        </p:nvSpPr>
        <p:spPr>
          <a:xfrm>
            <a:off x="518125" y="1242550"/>
            <a:ext cx="8026200" cy="24707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void FpsGame::DrawWalls()</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glBindTexture(GL_TEXTURE_2D, wallTexture-&gt;GetHandle());</a:t>
            </a:r>
          </a:p>
          <a:p>
            <a:pPr lvl="0" rtl="0">
              <a:spcBef>
                <a:spcPts val="0"/>
              </a:spcBef>
              <a:buClr>
                <a:schemeClr val="dk1"/>
              </a:buClr>
              <a:buSzPct val="61111"/>
              <a:buFont typeface="Arial"/>
              <a:buNone/>
            </a:pPr>
            <a:r>
              <a:rPr lang="en" sz="1800"/>
              <a:t>	glBegin(GL_TRIANGLES);</a:t>
            </a:r>
          </a:p>
          <a:p>
            <a:pPr lvl="0" rtl="0">
              <a:spcBef>
                <a:spcPts val="0"/>
              </a:spcBef>
              <a:buClr>
                <a:schemeClr val="dk1"/>
              </a:buClr>
              <a:buSzPct val="61111"/>
              <a:buFont typeface="Arial"/>
              <a:buNone/>
            </a:pPr>
            <a:r>
              <a:rPr lang="en" sz="1800"/>
              <a:t>	for (int v = 6; v &lt; (int)vertices.size(); v++) // Rest is walls</a:t>
            </a:r>
          </a:p>
          <a:p>
            <a:pPr lvl="0" rtl="0">
              <a:spcBef>
                <a:spcPts val="0"/>
              </a:spcBef>
              <a:buClr>
                <a:schemeClr val="dk1"/>
              </a:buClr>
              <a:buSzPct val="61111"/>
              <a:buFont typeface="Arial"/>
              <a:buNone/>
            </a:pPr>
            <a:r>
              <a:rPr lang="en" sz="1800"/>
              <a:t>		vertices[v].Draw();</a:t>
            </a:r>
          </a:p>
          <a:p>
            <a:pPr lvl="0" rtl="0">
              <a:spcBef>
                <a:spcPts val="0"/>
              </a:spcBef>
              <a:buClr>
                <a:schemeClr val="dk1"/>
              </a:buClr>
              <a:buSzPct val="61111"/>
              <a:buFont typeface="Arial"/>
              <a:buNone/>
            </a:pPr>
            <a:r>
              <a:rPr lang="en" sz="1800"/>
              <a:t>	glEnd();</a:t>
            </a:r>
          </a:p>
          <a:p>
            <a:pPr lvl="0" rtl="0">
              <a:spcBef>
                <a:spcPts val="0"/>
              </a:spcBef>
              <a:buClr>
                <a:schemeClr val="dk1"/>
              </a:buClr>
              <a:buSzPct val="61111"/>
              <a:buFont typeface="Arial"/>
              <a:buNone/>
            </a:pPr>
            <a:r>
              <a:rPr lang="en" sz="1800"/>
              <a:t>}</a:t>
            </a:r>
          </a:p>
          <a:p>
            <a:pPr>
              <a:spcBef>
                <a:spcPts val="0"/>
              </a:spcBef>
              <a:buNone/>
            </a:pPr>
            <a:r>
              <a:t/>
            </a:r>
            <a:endParaRPr sz="180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Define Player Position and Heading</a:t>
            </a:r>
          </a:p>
        </p:txBody>
      </p:sp>
      <p:sp>
        <p:nvSpPr>
          <p:cNvPr id="263" name="Shape 263"/>
          <p:cNvSpPr txBox="1"/>
          <p:nvPr/>
        </p:nvSpPr>
        <p:spPr>
          <a:xfrm>
            <a:off x="561300" y="1909400"/>
            <a:ext cx="6884400" cy="20147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private:</a:t>
            </a:r>
          </a:p>
          <a:p>
            <a:pPr lvl="0" rtl="0">
              <a:spcBef>
                <a:spcPts val="0"/>
              </a:spcBef>
              <a:buClr>
                <a:schemeClr val="dk1"/>
              </a:buClr>
              <a:buSzPct val="61111"/>
              <a:buFont typeface="Arial"/>
              <a:buNone/>
            </a:pPr>
            <a:r>
              <a:rPr lang="en" sz="1800"/>
              <a:t>	std::shared_ptr&lt;Texture&gt; groundTexture;</a:t>
            </a:r>
          </a:p>
          <a:p>
            <a:pPr lvl="0" rtl="0">
              <a:spcBef>
                <a:spcPts val="0"/>
              </a:spcBef>
              <a:buClr>
                <a:schemeClr val="dk1"/>
              </a:buClr>
              <a:buSzPct val="61111"/>
              <a:buFont typeface="Arial"/>
              <a:buNone/>
            </a:pPr>
            <a:r>
              <a:rPr lang="en" sz="1800"/>
              <a:t>	std::shared_ptr&lt;Texture&gt; wallTexture;</a:t>
            </a:r>
          </a:p>
          <a:p>
            <a:pPr indent="457200" lvl="0" rtl="0">
              <a:spcBef>
                <a:spcPts val="0"/>
              </a:spcBef>
              <a:buClr>
                <a:schemeClr val="dk1"/>
              </a:buClr>
              <a:buSzPct val="61111"/>
              <a:buFont typeface="Arial"/>
              <a:buNone/>
            </a:pPr>
            <a:r>
              <a:rPr lang="en" sz="1800"/>
              <a:t>std::vector&lt;VertexPositionUV&gt; vertices;</a:t>
            </a:r>
          </a:p>
          <a:p>
            <a:pPr lvl="0" rtl="0">
              <a:spcBef>
                <a:spcPts val="0"/>
              </a:spcBef>
              <a:buClr>
                <a:schemeClr val="dk1"/>
              </a:buClr>
              <a:buSzPct val="61111"/>
              <a:buFont typeface="Arial"/>
              <a:buNone/>
            </a:pPr>
            <a:r>
              <a:rPr lang="en" sz="1800"/>
              <a:t>	float headingInDegree = 0;</a:t>
            </a:r>
          </a:p>
          <a:p>
            <a:pPr lvl="0" rtl="0">
              <a:spcBef>
                <a:spcPts val="0"/>
              </a:spcBef>
              <a:buClr>
                <a:schemeClr val="dk1"/>
              </a:buClr>
              <a:buSzPct val="61111"/>
              <a:buFont typeface="Arial"/>
              <a:buNone/>
            </a:pPr>
            <a:r>
              <a:rPr lang="en" sz="1800"/>
              <a:t>	Vector2D playerPosition = Vector2D();</a:t>
            </a:r>
          </a:p>
          <a:p>
            <a:pPr>
              <a:spcBef>
                <a:spcPts val="0"/>
              </a:spcBef>
              <a:buNone/>
            </a:pPr>
            <a:r>
              <a:t/>
            </a:r>
            <a:endParaRPr/>
          </a:p>
        </p:txBody>
      </p:sp>
      <p:sp>
        <p:nvSpPr>
          <p:cNvPr id="264" name="Shape 264"/>
          <p:cNvSpPr txBox="1"/>
          <p:nvPr/>
        </p:nvSpPr>
        <p:spPr>
          <a:xfrm>
            <a:off x="561300" y="1314500"/>
            <a:ext cx="2763300" cy="484500"/>
          </a:xfrm>
          <a:prstGeom prst="rect">
            <a:avLst/>
          </a:prstGeom>
          <a:noFill/>
          <a:ln>
            <a:noFill/>
          </a:ln>
        </p:spPr>
        <p:txBody>
          <a:bodyPr anchorCtr="0" anchor="t" bIns="91425" lIns="91425" rIns="91425" tIns="91425">
            <a:noAutofit/>
          </a:bodyPr>
          <a:lstStyle/>
          <a:p>
            <a:pPr>
              <a:spcBef>
                <a:spcPts val="0"/>
              </a:spcBef>
              <a:buNone/>
            </a:pPr>
            <a:r>
              <a:rPr lang="en" sz="2400"/>
              <a:t>Game.h</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Vector2D struct</a:t>
            </a:r>
          </a:p>
        </p:txBody>
      </p:sp>
      <p:sp>
        <p:nvSpPr>
          <p:cNvPr id="270" name="Shape 270"/>
          <p:cNvSpPr txBox="1"/>
          <p:nvPr/>
        </p:nvSpPr>
        <p:spPr>
          <a:xfrm>
            <a:off x="594900" y="1276125"/>
            <a:ext cx="7522499" cy="37227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struct Vector2D</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float x, y;</a:t>
            </a:r>
          </a:p>
          <a:p>
            <a:pPr lvl="0" rtl="0">
              <a:spcBef>
                <a:spcPts val="0"/>
              </a:spcBef>
              <a:buClr>
                <a:schemeClr val="dk1"/>
              </a:buClr>
              <a:buSzPct val="78571"/>
              <a:buFont typeface="Arial"/>
              <a:buNone/>
            </a:pPr>
            <a:r>
              <a:rPr lang="en"/>
              <a:t>	Vector2D() { x = y = 0; }</a:t>
            </a:r>
          </a:p>
          <a:p>
            <a:pPr lvl="0" rtl="0">
              <a:spcBef>
                <a:spcPts val="0"/>
              </a:spcBef>
              <a:buNone/>
            </a:pPr>
            <a:r>
              <a:rPr lang="en"/>
              <a:t>	Vector2D(const float&amp; x, const float&amp; y)</a:t>
            </a:r>
          </a:p>
          <a:p>
            <a:pPr lvl="0" rtl="0">
              <a:spcBef>
                <a:spcPts val="0"/>
              </a:spcBef>
              <a:buNone/>
            </a:pPr>
            <a:r>
              <a:rPr lang="en"/>
              <a:t>		: x(x), y(y) {}</a:t>
            </a:r>
          </a:p>
          <a:p>
            <a:pPr lvl="0" rtl="0">
              <a:spcBef>
                <a:spcPts val="0"/>
              </a:spcBef>
              <a:buNone/>
            </a:pPr>
            <a:r>
              <a:t/>
            </a:r>
            <a:endParaRPr/>
          </a:p>
          <a:p>
            <a:pPr lvl="0" rtl="0">
              <a:spcBef>
                <a:spcPts val="0"/>
              </a:spcBef>
              <a:buNone/>
            </a:pPr>
            <a:r>
              <a:rPr lang="en"/>
              <a:t>	Vector2D operator*(const float&amp; scale) const</a:t>
            </a:r>
          </a:p>
          <a:p>
            <a:pPr lvl="0" rtl="0">
              <a:spcBef>
                <a:spcPts val="0"/>
              </a:spcBef>
              <a:buNone/>
            </a:pPr>
            <a:r>
              <a:rPr lang="en"/>
              <a:t>	{</a:t>
            </a:r>
          </a:p>
          <a:p>
            <a:pPr lvl="0" rtl="0">
              <a:spcBef>
                <a:spcPts val="0"/>
              </a:spcBef>
              <a:buNone/>
            </a:pPr>
            <a:r>
              <a:rPr lang="en"/>
              <a:t>		return Vector2D(x*scale, y*scale);</a:t>
            </a:r>
          </a:p>
          <a:p>
            <a:pPr lvl="0" rtl="0">
              <a:spcBef>
                <a:spcPts val="0"/>
              </a:spcBef>
              <a:buNone/>
            </a:pPr>
            <a:r>
              <a:rPr lang="en"/>
              <a:t>	}</a:t>
            </a:r>
          </a:p>
          <a:p>
            <a:pPr lvl="0" rtl="0">
              <a:spcBef>
                <a:spcPts val="0"/>
              </a:spcBef>
              <a:buNone/>
            </a:pPr>
            <a:r>
              <a:t/>
            </a:r>
            <a:endParaRPr/>
          </a:p>
          <a:p>
            <a:pPr lvl="0" rtl="0">
              <a:spcBef>
                <a:spcPts val="0"/>
              </a:spcBef>
              <a:buNone/>
            </a:pPr>
            <a:r>
              <a:rPr lang="en"/>
              <a:t>	Vector2D operator+(const Vector2D&amp; other) const</a:t>
            </a:r>
          </a:p>
          <a:p>
            <a:pPr lvl="0" rtl="0">
              <a:spcBef>
                <a:spcPts val="0"/>
              </a:spcBef>
              <a:buNone/>
            </a:pPr>
            <a:r>
              <a:rPr lang="en"/>
              <a:t>	{</a:t>
            </a:r>
          </a:p>
          <a:p>
            <a:pPr lvl="0" rtl="0">
              <a:spcBef>
                <a:spcPts val="0"/>
              </a:spcBef>
              <a:buNone/>
            </a:pPr>
            <a:r>
              <a:rPr lang="en"/>
              <a:t>		return Vector2D(x+other.x, y+other.y);</a:t>
            </a:r>
          </a:p>
          <a:p>
            <a:pPr lvl="0" rtl="0">
              <a:spcBef>
                <a:spcPts val="0"/>
              </a:spcBef>
              <a:buClr>
                <a:schemeClr val="dk1"/>
              </a:buClr>
              <a:buSzPct val="78571"/>
              <a:buFont typeface="Arial"/>
              <a:buNone/>
            </a:pPr>
            <a:r>
              <a:rPr lang="en"/>
              <a:t>	}</a:t>
            </a:r>
          </a:p>
          <a:p>
            <a:pPr lvl="0">
              <a:spcBef>
                <a:spcPts val="0"/>
              </a:spcBef>
              <a:buNone/>
            </a:pPr>
            <a:r>
              <a:rPr lang="en"/>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Handle Input</a:t>
            </a:r>
          </a:p>
        </p:txBody>
      </p:sp>
      <p:sp>
        <p:nvSpPr>
          <p:cNvPr id="276" name="Shape 276"/>
          <p:cNvSpPr txBox="1"/>
          <p:nvPr/>
        </p:nvSpPr>
        <p:spPr>
          <a:xfrm>
            <a:off x="494100" y="2082075"/>
            <a:ext cx="8192700" cy="2931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FpsGame::HandleInput()</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const float DegreeToRadians = (float)M_PI / 180.0f;</a:t>
            </a:r>
          </a:p>
          <a:p>
            <a:pPr lvl="0" rtl="0">
              <a:spcBef>
                <a:spcPts val="0"/>
              </a:spcBef>
              <a:buClr>
                <a:schemeClr val="dk1"/>
              </a:buClr>
              <a:buSzPct val="91666"/>
              <a:buFont typeface="Arial"/>
              <a:buNone/>
            </a:pPr>
            <a:r>
              <a:rPr lang="en" sz="1200"/>
              <a:t>	const float MoveSpeed = 2.0f;</a:t>
            </a:r>
          </a:p>
          <a:p>
            <a:pPr lvl="0" rtl="0">
              <a:spcBef>
                <a:spcPts val="0"/>
              </a:spcBef>
              <a:buClr>
                <a:schemeClr val="dk1"/>
              </a:buClr>
              <a:buSzPct val="91666"/>
              <a:buFont typeface="Arial"/>
              <a:buNone/>
            </a:pPr>
            <a:r>
              <a:rPr lang="en" sz="1200"/>
              <a:t>	const float RotationSpeed = 90.0f;</a:t>
            </a:r>
          </a:p>
          <a:p>
            <a:pPr lvl="0" rtl="0">
              <a:spcBef>
                <a:spcPts val="0"/>
              </a:spcBef>
              <a:buClr>
                <a:schemeClr val="dk1"/>
              </a:buClr>
              <a:buSzPct val="91666"/>
              <a:buFont typeface="Arial"/>
              <a:buNone/>
            </a:pPr>
            <a:r>
              <a:rPr lang="en" sz="1200"/>
              <a:t>	if (upPressed || downPressed)</a:t>
            </a:r>
          </a:p>
          <a:p>
            <a:pPr indent="0" lvl="0" marL="0" rtl="0">
              <a:spcBef>
                <a:spcPts val="0"/>
              </a:spcBef>
              <a:buNone/>
            </a:pPr>
            <a:r>
              <a:rPr lang="en" sz="1200"/>
              <a:t>	{</a:t>
            </a:r>
          </a:p>
          <a:p>
            <a:pPr indent="0" lvl="0" marL="914400" rtl="0">
              <a:spcBef>
                <a:spcPts val="0"/>
              </a:spcBef>
              <a:buNone/>
            </a:pPr>
            <a:r>
              <a:rPr lang="en" sz="1200"/>
              <a:t>auto movement = Vector2D(</a:t>
            </a:r>
          </a:p>
          <a:p>
            <a:pPr indent="457200" lvl="0" marL="914400" rtl="0">
              <a:spcBef>
                <a:spcPts val="0"/>
              </a:spcBef>
              <a:buNone/>
            </a:pPr>
            <a:r>
              <a:rPr lang="en" sz="1200"/>
              <a:t>(float)sin(headingInDegree*DegreeToRadians) * MoveSpeed * GetTimeDelta(),</a:t>
            </a:r>
          </a:p>
          <a:p>
            <a:pPr indent="457200" lvl="0" marL="914400" rtl="0">
              <a:spcBef>
                <a:spcPts val="0"/>
              </a:spcBef>
              <a:buNone/>
            </a:pPr>
            <a:r>
              <a:rPr lang="en" sz="1200"/>
              <a:t>(float)cos(headingInDegree*DegreeToRadians) * MoveSpeed * GetTimeDelta());</a:t>
            </a:r>
          </a:p>
          <a:p>
            <a:pPr indent="0" lvl="0" marL="914400" rtl="0">
              <a:spcBef>
                <a:spcPts val="0"/>
              </a:spcBef>
              <a:buNone/>
            </a:pPr>
            <a:r>
              <a:rPr lang="en" sz="1200"/>
              <a:t>playerPosition = playerPosition + movement * (upPressed ? -1.0f : 1.0f);</a:t>
            </a:r>
          </a:p>
          <a:p>
            <a:pPr indent="457200" lvl="0" mar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(leftPressed || rightPressed)</a:t>
            </a:r>
          </a:p>
          <a:p>
            <a:pPr lvl="0" rtl="0">
              <a:spcBef>
                <a:spcPts val="0"/>
              </a:spcBef>
              <a:buClr>
                <a:schemeClr val="dk1"/>
              </a:buClr>
              <a:buSzPct val="91666"/>
              <a:buFont typeface="Arial"/>
              <a:buNone/>
            </a:pPr>
            <a:r>
              <a:rPr lang="en" sz="1200"/>
              <a:t>		headingInDegree += (leftPressed ? 1.0f : -1.0f) * RotationSpeed * GetTimeDelta();</a:t>
            </a:r>
          </a:p>
          <a:p>
            <a:pPr lvl="0">
              <a:spcBef>
                <a:spcPts val="0"/>
              </a:spcBef>
              <a:buNone/>
            </a:pPr>
            <a:r>
              <a:rPr lang="en" sz="1200"/>
              <a:t>}</a:t>
            </a:r>
          </a:p>
        </p:txBody>
      </p:sp>
      <p:sp>
        <p:nvSpPr>
          <p:cNvPr id="277" name="Shape 277"/>
          <p:cNvSpPr txBox="1"/>
          <p:nvPr/>
        </p:nvSpPr>
        <p:spPr>
          <a:xfrm>
            <a:off x="599700" y="1224675"/>
            <a:ext cx="8333099" cy="857400"/>
          </a:xfrm>
          <a:prstGeom prst="rect">
            <a:avLst/>
          </a:prstGeom>
          <a:noFill/>
          <a:ln>
            <a:noFill/>
          </a:ln>
        </p:spPr>
        <p:txBody>
          <a:bodyPr anchorCtr="0" anchor="t" bIns="91425" lIns="91425" rIns="91425" tIns="91425">
            <a:noAutofit/>
          </a:bodyPr>
          <a:lstStyle/>
          <a:p>
            <a:pPr rtl="0">
              <a:spcBef>
                <a:spcPts val="0"/>
              </a:spcBef>
              <a:buNone/>
            </a:pPr>
            <a:r>
              <a:rPr lang="en" sz="2400"/>
              <a:t>Again, this is math heavy, lets go through it step by step</a:t>
            </a:r>
          </a:p>
          <a:p>
            <a:pPr indent="-342900" lvl="0" marL="457200">
              <a:spcBef>
                <a:spcPts val="0"/>
              </a:spcBef>
              <a:buClr>
                <a:srgbClr val="000000"/>
              </a:buClr>
              <a:buSzPct val="100000"/>
              <a:buFont typeface="Arial"/>
              <a:buChar char="●"/>
            </a:pPr>
            <a:r>
              <a:rPr lang="en" sz="1800"/>
              <a:t>M_PI is defined in Math.h, but only with #define _USE_MATH_DEFINES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Now handle the view camera matrix</a:t>
            </a:r>
          </a:p>
        </p:txBody>
      </p:sp>
      <p:sp>
        <p:nvSpPr>
          <p:cNvPr id="283" name="Shape 283"/>
          <p:cNvSpPr txBox="1"/>
          <p:nvPr/>
        </p:nvSpPr>
        <p:spPr>
          <a:xfrm>
            <a:off x="542100" y="1480750"/>
            <a:ext cx="8189399" cy="22355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void FpsGame::SetupCameraViewMatrix()</a:t>
            </a:r>
          </a:p>
          <a:p>
            <a:pPr lvl="0" rtl="0">
              <a:spcBef>
                <a:spcPts val="0"/>
              </a:spcBef>
              <a:buNone/>
            </a:pPr>
            <a:r>
              <a:rPr lang="en" sz="1800"/>
              <a:t>{</a:t>
            </a:r>
          </a:p>
          <a:p>
            <a:pPr lvl="0" rtl="0">
              <a:spcBef>
                <a:spcPts val="0"/>
              </a:spcBef>
              <a:buNone/>
            </a:pPr>
            <a:r>
              <a:rPr lang="en" sz="1800"/>
              <a:t>	glMatrixMode(GL_MODELVIEW);</a:t>
            </a:r>
          </a:p>
          <a:p>
            <a:pPr lvl="0" rtl="0">
              <a:spcBef>
                <a:spcPts val="0"/>
              </a:spcBef>
              <a:buNone/>
            </a:pPr>
            <a:r>
              <a:rPr lang="en" sz="1800"/>
              <a:t>	glLoadIdentity();</a:t>
            </a:r>
          </a:p>
          <a:p>
            <a:pPr lvl="0" rtl="0">
              <a:spcBef>
                <a:spcPts val="0"/>
              </a:spcBef>
              <a:buNone/>
            </a:pPr>
            <a:r>
              <a:rPr lang="en" sz="1800"/>
              <a:t>	glRotatef(360.0f - headingInDegree, 0, 1.0f, 0);</a:t>
            </a:r>
          </a:p>
          <a:p>
            <a:pPr lvl="0" rtl="0">
              <a:spcBef>
                <a:spcPts val="0"/>
              </a:spcBef>
              <a:buNone/>
            </a:pPr>
            <a:r>
              <a:rPr lang="en" sz="1800"/>
              <a:t>	glTranslatef(-playerPosition.x, -0.5f, -playerPosition.y);</a:t>
            </a:r>
          </a:p>
          <a:p>
            <a:pPr lvl="0" rtl="0">
              <a:spcBef>
                <a:spcPts val="0"/>
              </a:spcBef>
              <a:buNone/>
            </a:pPr>
            <a:r>
              <a:rPr lang="en" sz="1800"/>
              <a:t>}</a:t>
            </a:r>
          </a:p>
          <a:p>
            <a:pPr lvl="0" rtl="0">
              <a:spcBef>
                <a:spcPts val="0"/>
              </a:spcBef>
              <a:buNone/>
            </a:pPr>
            <a:r>
              <a:t/>
            </a:r>
            <a:endParaRPr sz="1800"/>
          </a:p>
          <a:p>
            <a:pPr lvl="0" rtl="0">
              <a:spcBef>
                <a:spcPts val="0"/>
              </a:spcBef>
              <a:buNone/>
            </a:pPr>
            <a:r>
              <a:t/>
            </a:r>
            <a:endParaRPr sz="18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 what we have now</a:t>
            </a:r>
          </a:p>
        </p:txBody>
      </p:sp>
      <p:sp>
        <p:nvSpPr>
          <p:cNvPr id="289" name="Shape 289"/>
          <p:cNvSpPr txBox="1"/>
          <p:nvPr/>
        </p:nvSpPr>
        <p:spPr>
          <a:xfrm>
            <a:off x="470150" y="1208975"/>
            <a:ext cx="7340100" cy="37946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class FpsGame : public CppGameEngine::Game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public:</a:t>
            </a:r>
          </a:p>
          <a:p>
            <a:pPr lvl="0" rtl="0">
              <a:spcBef>
                <a:spcPts val="0"/>
              </a:spcBef>
              <a:buClr>
                <a:schemeClr val="dk1"/>
              </a:buClr>
              <a:buSzPct val="91666"/>
              <a:buFont typeface="Arial"/>
              <a:buNone/>
            </a:pPr>
            <a:r>
              <a:rPr lang="en" sz="1200"/>
              <a:t>	FpsGame();</a:t>
            </a:r>
          </a:p>
          <a:p>
            <a:pPr lvl="0" rtl="0">
              <a:spcBef>
                <a:spcPts val="0"/>
              </a:spcBef>
              <a:buClr>
                <a:schemeClr val="dk1"/>
              </a:buClr>
              <a:buSzPct val="91666"/>
              <a:buFont typeface="Arial"/>
              <a:buNone/>
            </a:pPr>
            <a:r>
              <a:rPr lang="en" sz="1200"/>
              <a:t>	void PlayGame() override;</a:t>
            </a:r>
          </a:p>
          <a:p>
            <a:pPr lvl="0" rtl="0">
              <a:spcBef>
                <a:spcPts val="0"/>
              </a:spcBef>
              <a:buClr>
                <a:schemeClr val="dk1"/>
              </a:buClr>
              <a:buSzPct val="91666"/>
              <a:buFont typeface="Arial"/>
              <a:buNone/>
            </a:pPr>
            <a:r>
              <a:rPr lang="en" sz="1200"/>
              <a:t>	void SetupWorld();</a:t>
            </a:r>
          </a:p>
          <a:p>
            <a:pPr lvl="0" rtl="0">
              <a:spcBef>
                <a:spcPts val="0"/>
              </a:spcBef>
              <a:buClr>
                <a:schemeClr val="dk1"/>
              </a:buClr>
              <a:buSzPct val="91666"/>
              <a:buFont typeface="Arial"/>
              <a:buNone/>
            </a:pPr>
            <a:r>
              <a:rPr lang="en" sz="1200"/>
              <a:t>	void HandleInput();</a:t>
            </a:r>
          </a:p>
          <a:p>
            <a:pPr lvl="0" rtl="0">
              <a:spcBef>
                <a:spcPts val="0"/>
              </a:spcBef>
              <a:buClr>
                <a:schemeClr val="dk1"/>
              </a:buClr>
              <a:buSzPct val="91666"/>
              <a:buFont typeface="Arial"/>
              <a:buNone/>
            </a:pPr>
            <a:r>
              <a:rPr lang="en" sz="1200"/>
              <a:t>	void DrawWorld();</a:t>
            </a:r>
          </a:p>
          <a:p>
            <a:pPr lvl="0" rtl="0">
              <a:spcBef>
                <a:spcPts val="0"/>
              </a:spcBef>
              <a:buClr>
                <a:schemeClr val="dk1"/>
              </a:buClr>
              <a:buSzPct val="91666"/>
              <a:buFont typeface="Arial"/>
              <a:buNone/>
            </a:pPr>
            <a:r>
              <a:rPr lang="en" sz="1200"/>
              <a:t>	void SetupProjectionMatrix();</a:t>
            </a:r>
          </a:p>
          <a:p>
            <a:pPr lvl="0" rtl="0">
              <a:spcBef>
                <a:spcPts val="0"/>
              </a:spcBef>
              <a:buClr>
                <a:schemeClr val="dk1"/>
              </a:buClr>
              <a:buSzPct val="91666"/>
              <a:buFont typeface="Arial"/>
              <a:buNone/>
            </a:pPr>
            <a:r>
              <a:rPr lang="en" sz="1200"/>
              <a:t>	void SetupCameraViewMatrix();</a:t>
            </a:r>
          </a:p>
          <a:p>
            <a:pPr lvl="0" rtl="0">
              <a:spcBef>
                <a:spcPts val="0"/>
              </a:spcBef>
              <a:buClr>
                <a:schemeClr val="dk1"/>
              </a:buClr>
              <a:buSzPct val="91666"/>
              <a:buFont typeface="Arial"/>
              <a:buNone/>
            </a:pPr>
            <a:r>
              <a:rPr lang="en" sz="1200"/>
              <a:t>	void DrawGround();</a:t>
            </a:r>
          </a:p>
          <a:p>
            <a:pPr lvl="0" rtl="0">
              <a:spcBef>
                <a:spcPts val="0"/>
              </a:spcBef>
              <a:buNone/>
            </a:pPr>
            <a:r>
              <a:rPr lang="en" sz="1200"/>
              <a:t>	void DrawWalls();</a:t>
            </a:r>
          </a:p>
          <a:p>
            <a:pPr lvl="0" rtl="0">
              <a:spcBef>
                <a:spcPts val="0"/>
              </a:spcBef>
              <a:buNone/>
            </a:pPr>
            <a:r>
              <a:rPr lang="en" sz="1200"/>
              <a:t>protected:</a:t>
            </a:r>
          </a:p>
          <a:p>
            <a:pPr lvl="0" rtl="0">
              <a:spcBef>
                <a:spcPts val="0"/>
              </a:spcBef>
              <a:buNone/>
            </a:pPr>
            <a:r>
              <a:rPr lang="en" sz="1200"/>
              <a:t>	std::shared_ptr&lt;Texture&gt; groundTexture;</a:t>
            </a:r>
          </a:p>
          <a:p>
            <a:pPr lvl="0" rtl="0">
              <a:spcBef>
                <a:spcPts val="0"/>
              </a:spcBef>
              <a:buNone/>
            </a:pPr>
            <a:r>
              <a:rPr lang="en" sz="1200"/>
              <a:t>	std::shared_ptr&lt;Texture&gt; wallTexture;</a:t>
            </a:r>
          </a:p>
          <a:p>
            <a:pPr lvl="0" rtl="0">
              <a:spcBef>
                <a:spcPts val="0"/>
              </a:spcBef>
              <a:buNone/>
            </a:pPr>
            <a:r>
              <a:rPr lang="en" sz="1200"/>
              <a:t>private:</a:t>
            </a:r>
          </a:p>
          <a:p>
            <a:pPr lvl="0" rtl="0">
              <a:spcBef>
                <a:spcPts val="0"/>
              </a:spcBef>
              <a:buClr>
                <a:schemeClr val="dk1"/>
              </a:buClr>
              <a:buSzPct val="91666"/>
              <a:buFont typeface="Arial"/>
              <a:buNone/>
            </a:pPr>
            <a:r>
              <a:rPr lang="en" sz="1200"/>
              <a:t>	std::vector&lt;VertexPositionUV&gt; vertices;</a:t>
            </a:r>
          </a:p>
          <a:p>
            <a:pPr lvl="0" rtl="0">
              <a:spcBef>
                <a:spcPts val="0"/>
              </a:spcBef>
              <a:buClr>
                <a:schemeClr val="dk1"/>
              </a:buClr>
              <a:buSzPct val="91666"/>
              <a:buFont typeface="Arial"/>
              <a:buNone/>
            </a:pPr>
            <a:r>
              <a:rPr lang="en" sz="1200"/>
              <a:t>	float headingInDegree = 0;</a:t>
            </a:r>
          </a:p>
          <a:p>
            <a:pPr lvl="0" rtl="0">
              <a:spcBef>
                <a:spcPts val="0"/>
              </a:spcBef>
              <a:buClr>
                <a:schemeClr val="dk1"/>
              </a:buClr>
              <a:buSzPct val="91666"/>
              <a:buFont typeface="Arial"/>
              <a:buNone/>
            </a:pPr>
            <a:r>
              <a:rPr lang="en" sz="1200"/>
              <a:t>	Vector2D playerPosition = Vector2D();</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PlayGame and DrawWorld</a:t>
            </a:r>
          </a:p>
        </p:txBody>
      </p:sp>
      <p:sp>
        <p:nvSpPr>
          <p:cNvPr id="295" name="Shape 295"/>
          <p:cNvSpPr txBox="1"/>
          <p:nvPr/>
        </p:nvSpPr>
        <p:spPr>
          <a:xfrm>
            <a:off x="537325" y="1285725"/>
            <a:ext cx="3737100" cy="2792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void FpsGame::PlayGame()</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SetupWorld();</a:t>
            </a:r>
          </a:p>
          <a:p>
            <a:pPr lvl="0" rtl="0">
              <a:spcBef>
                <a:spcPts val="0"/>
              </a:spcBef>
              <a:buClr>
                <a:schemeClr val="dk1"/>
              </a:buClr>
              <a:buSzPct val="61111"/>
              <a:buFont typeface="Arial"/>
              <a:buNone/>
            </a:pPr>
            <a:r>
              <a:rPr lang="en" sz="1800"/>
              <a:t>	Run([=]()</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HandleInput();</a:t>
            </a:r>
          </a:p>
          <a:p>
            <a:pPr lvl="0" rtl="0">
              <a:spcBef>
                <a:spcPts val="0"/>
              </a:spcBef>
              <a:buClr>
                <a:schemeClr val="dk1"/>
              </a:buClr>
              <a:buSzPct val="61111"/>
              <a:buFont typeface="Arial"/>
              <a:buNone/>
            </a:pPr>
            <a:r>
              <a:rPr lang="en" sz="1800"/>
              <a:t>		DrawWorld();</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a:t>
            </a:r>
          </a:p>
          <a:p>
            <a:pPr>
              <a:spcBef>
                <a:spcPts val="0"/>
              </a:spcBef>
              <a:buNone/>
            </a:pPr>
            <a:r>
              <a:t/>
            </a:r>
            <a:endParaRPr/>
          </a:p>
        </p:txBody>
      </p:sp>
      <p:sp>
        <p:nvSpPr>
          <p:cNvPr id="296" name="Shape 296"/>
          <p:cNvSpPr txBox="1"/>
          <p:nvPr/>
        </p:nvSpPr>
        <p:spPr>
          <a:xfrm>
            <a:off x="4730325" y="1300125"/>
            <a:ext cx="3956399" cy="27729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t>void FpsGame::DrawWorld()</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SetupProjectionMatrix();</a:t>
            </a:r>
          </a:p>
          <a:p>
            <a:pPr lvl="0" rtl="0">
              <a:spcBef>
                <a:spcPts val="0"/>
              </a:spcBef>
              <a:buClr>
                <a:schemeClr val="dk1"/>
              </a:buClr>
              <a:buSzPct val="61111"/>
              <a:buFont typeface="Arial"/>
              <a:buNone/>
            </a:pPr>
            <a:r>
              <a:rPr lang="en" sz="1800"/>
              <a:t>	SetupCameraViewMatrix();</a:t>
            </a:r>
          </a:p>
          <a:p>
            <a:pPr lvl="0" rtl="0">
              <a:spcBef>
                <a:spcPts val="0"/>
              </a:spcBef>
              <a:buClr>
                <a:schemeClr val="dk1"/>
              </a:buClr>
              <a:buSzPct val="61111"/>
              <a:buFont typeface="Arial"/>
              <a:buNone/>
            </a:pPr>
            <a:r>
              <a:rPr lang="en" sz="1800"/>
              <a:t>	DrawGround();</a:t>
            </a:r>
          </a:p>
          <a:p>
            <a:pPr lvl="0" rtl="0">
              <a:spcBef>
                <a:spcPts val="0"/>
              </a:spcBef>
              <a:buClr>
                <a:schemeClr val="dk1"/>
              </a:buClr>
              <a:buSzPct val="61111"/>
              <a:buFont typeface="Arial"/>
              <a:buNone/>
            </a:pPr>
            <a:r>
              <a:rPr lang="en" sz="1800"/>
              <a:t>	DrawWalls();</a:t>
            </a:r>
          </a:p>
          <a:p>
            <a:pPr lvl="0" rtl="0">
              <a:spcBef>
                <a:spcPts val="0"/>
              </a:spcBef>
              <a:buClr>
                <a:schemeClr val="dk1"/>
              </a:buClr>
              <a:buSzPct val="61111"/>
              <a:buFont typeface="Arial"/>
              <a:buNone/>
            </a:pPr>
            <a:r>
              <a:rPr lang="en" sz="1800"/>
              <a: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Goal for today: First Person Shooter</a:t>
            </a:r>
          </a:p>
        </p:txBody>
      </p:sp>
      <p:pic>
        <p:nvPicPr>
          <p:cNvPr id="59" name="Shape 59"/>
          <p:cNvPicPr preferRelativeResize="0"/>
          <p:nvPr/>
        </p:nvPicPr>
        <p:blipFill>
          <a:blip r:embed="rId3">
            <a:alphaModFix/>
          </a:blip>
          <a:stretch>
            <a:fillRect/>
          </a:stretch>
        </p:blipFill>
        <p:spPr>
          <a:xfrm>
            <a:off x="1182200" y="1173075"/>
            <a:ext cx="6779599" cy="397042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There is a lot more that can be done</a:t>
            </a:r>
          </a:p>
        </p:txBody>
      </p:sp>
      <p:sp>
        <p:nvSpPr>
          <p:cNvPr id="302" name="Shape 30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Ideas</a:t>
            </a:r>
          </a:p>
          <a:p>
            <a:pPr indent="-419100" lvl="0" marL="457200" rtl="0">
              <a:spcBef>
                <a:spcPts val="0"/>
              </a:spcBef>
              <a:buClr>
                <a:schemeClr val="dk1"/>
              </a:buClr>
              <a:buSzPct val="100000"/>
              <a:buFont typeface="Arial"/>
              <a:buChar char="●"/>
            </a:pPr>
            <a:r>
              <a:rPr lang="en"/>
              <a:t>Shooting</a:t>
            </a:r>
          </a:p>
          <a:p>
            <a:pPr indent="-419100" lvl="0" marL="457200" rtl="0">
              <a:spcBef>
                <a:spcPts val="0"/>
              </a:spcBef>
              <a:buClr>
                <a:schemeClr val="dk1"/>
              </a:buClr>
              <a:buSzPct val="100000"/>
              <a:buFont typeface="Arial"/>
              <a:buChar char="●"/>
            </a:pPr>
            <a:r>
              <a:rPr lang="en"/>
              <a:t>Sound</a:t>
            </a:r>
          </a:p>
          <a:p>
            <a:pPr indent="-419100" lvl="0" marL="457200" rtl="0">
              <a:spcBef>
                <a:spcPts val="0"/>
              </a:spcBef>
              <a:buClr>
                <a:schemeClr val="dk1"/>
              </a:buClr>
              <a:buSzPct val="100000"/>
              <a:buFont typeface="Arial"/>
              <a:buChar char="●"/>
            </a:pPr>
            <a:r>
              <a:rPr lang="en"/>
              <a:t>Jumping</a:t>
            </a:r>
          </a:p>
          <a:p>
            <a:pPr indent="-419100" lvl="0" marL="457200" rtl="0">
              <a:spcBef>
                <a:spcPts val="0"/>
              </a:spcBef>
              <a:buClr>
                <a:schemeClr val="dk1"/>
              </a:buClr>
              <a:buSzPct val="100000"/>
              <a:buFont typeface="Arial"/>
              <a:buChar char="●"/>
            </a:pPr>
            <a:r>
              <a:rPr lang="en"/>
              <a:t>More textures, materials, shaders</a:t>
            </a:r>
          </a:p>
          <a:p>
            <a:pPr indent="-419100" lvl="0" marL="457200" rtl="0">
              <a:spcBef>
                <a:spcPts val="0"/>
              </a:spcBef>
              <a:buClr>
                <a:schemeClr val="dk1"/>
              </a:buClr>
              <a:buSzPct val="100000"/>
              <a:buFont typeface="Arial"/>
              <a:buChar char="●"/>
            </a:pPr>
            <a:r>
              <a:rPr lang="en"/>
              <a:t>Particles</a:t>
            </a:r>
          </a:p>
          <a:p>
            <a:pPr indent="-419100" lvl="0" marL="457200">
              <a:spcBef>
                <a:spcPts val="0"/>
              </a:spcBef>
              <a:buClr>
                <a:schemeClr val="dk1"/>
              </a:buClr>
              <a:buSzPct val="100000"/>
              <a:buFont typeface="Arial"/>
              <a:buChar char="●"/>
            </a:pPr>
            <a:r>
              <a:rPr lang="en"/>
              <a:t>UI</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308" name="Shape 30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https://github.com/BenjaminNitschke/CppCourse/Day3</a:t>
            </a:r>
          </a:p>
          <a:p>
            <a:pPr algn="ctr">
              <a:spcBef>
                <a:spcPts val="0"/>
              </a:spcBef>
              <a:buNone/>
            </a:pPr>
            <a:r>
              <a:t/>
            </a:r>
            <a:endParaRPr sz="240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OpenGL C++ Books</a:t>
            </a:r>
          </a:p>
        </p:txBody>
      </p:sp>
      <p:sp>
        <p:nvSpPr>
          <p:cNvPr id="314" name="Shape 314"/>
          <p:cNvSpPr txBox="1"/>
          <p:nvPr>
            <p:ph idx="1" type="body"/>
          </p:nvPr>
        </p:nvSpPr>
        <p:spPr>
          <a:xfrm>
            <a:off x="457200" y="1200150"/>
            <a:ext cx="84230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OpenGL SuperBible (Wright, Haemel, Sellers)</a:t>
            </a:r>
          </a:p>
          <a:p>
            <a:pPr indent="-419100" lvl="0" marL="457200" rtl="0">
              <a:spcBef>
                <a:spcPts val="0"/>
              </a:spcBef>
              <a:buClr>
                <a:schemeClr val="dk1"/>
              </a:buClr>
              <a:buSzPct val="100000"/>
              <a:buFont typeface="Arial"/>
              <a:buChar char="●"/>
            </a:pPr>
            <a:r>
              <a:rPr lang="en" u="sng">
                <a:solidFill>
                  <a:schemeClr val="hlink"/>
                </a:solidFill>
                <a:hlinkClick r:id="rId3"/>
              </a:rPr>
              <a:t>http://openglbook.com/</a:t>
            </a:r>
          </a:p>
          <a:p>
            <a:pPr indent="-419100" lvl="0" marL="457200" rtl="0">
              <a:spcBef>
                <a:spcPts val="0"/>
              </a:spcBef>
              <a:buClr>
                <a:schemeClr val="dk1"/>
              </a:buClr>
              <a:buSzPct val="100000"/>
              <a:buFont typeface="Arial"/>
              <a:buChar char="●"/>
            </a:pPr>
            <a:r>
              <a:rPr lang="en"/>
              <a:t>Essential 3D Game Programming: with C++ and OpenGL</a:t>
            </a:r>
          </a:p>
          <a:p>
            <a:pPr indent="-419100" lvl="0" marL="457200" rtl="0">
              <a:spcBef>
                <a:spcPts val="0"/>
              </a:spcBef>
              <a:buClr>
                <a:schemeClr val="dk1"/>
              </a:buClr>
              <a:buSzPct val="100000"/>
              <a:buFont typeface="Arial"/>
              <a:buChar char="●"/>
            </a:pPr>
            <a:r>
              <a:rPr lang="en"/>
              <a:t>The OpenGL Programming Guide:  The Official Guide to Learning OpenGL Version 3</a:t>
            </a:r>
          </a:p>
          <a:p>
            <a:pPr indent="-419100" lvl="0" marL="457200" rtl="0">
              <a:spcBef>
                <a:spcPts val="0"/>
              </a:spcBef>
              <a:buClr>
                <a:schemeClr val="dk1"/>
              </a:buClr>
              <a:buSzPct val="100000"/>
              <a:buFont typeface="Arial"/>
              <a:buChar char="●"/>
            </a:pPr>
            <a:r>
              <a:rPr lang="en"/>
              <a:t>OpenGL(R) ES 2.0 Programming Guide</a:t>
            </a:r>
          </a:p>
          <a:p>
            <a:pPr indent="-419100" lvl="0" marL="457200" rtl="0">
              <a:spcBef>
                <a:spcPts val="0"/>
              </a:spcBef>
              <a:buClr>
                <a:schemeClr val="dk1"/>
              </a:buClr>
              <a:buSzPct val="100000"/>
              <a:buFont typeface="Arial"/>
              <a:buChar char="●"/>
            </a:pPr>
            <a:r>
              <a:rPr lang="en"/>
              <a:t>Game Programming Gems 1-8</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Programming C++ Links</a:t>
            </a:r>
          </a:p>
        </p:txBody>
      </p:sp>
      <p:sp>
        <p:nvSpPr>
          <p:cNvPr id="320" name="Shape 32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u="sng">
                <a:solidFill>
                  <a:schemeClr val="hlink"/>
                </a:solidFill>
                <a:hlinkClick r:id="rId3"/>
              </a:rPr>
              <a:t>http://www.glfw.org/</a:t>
            </a:r>
          </a:p>
          <a:p>
            <a:pPr indent="-381000" lvl="0" marL="457200" rtl="0">
              <a:spcBef>
                <a:spcPts val="0"/>
              </a:spcBef>
              <a:buClr>
                <a:schemeClr val="dk1"/>
              </a:buClr>
              <a:buSzPct val="100000"/>
              <a:buFont typeface="Arial"/>
              <a:buChar char="●"/>
            </a:pPr>
            <a:r>
              <a:rPr lang="en" sz="2400" u="sng">
                <a:solidFill>
                  <a:schemeClr val="hlink"/>
                </a:solidFill>
                <a:hlinkClick r:id="rId4"/>
              </a:rPr>
              <a:t>https://www.opengl.org/</a:t>
            </a:r>
          </a:p>
          <a:p>
            <a:pPr indent="-381000" lvl="0" marL="457200" rtl="0">
              <a:spcBef>
                <a:spcPts val="0"/>
              </a:spcBef>
              <a:buClr>
                <a:schemeClr val="dk1"/>
              </a:buClr>
              <a:buSzPct val="100000"/>
              <a:buFont typeface="Arial"/>
              <a:buChar char="●"/>
            </a:pPr>
            <a:r>
              <a:rPr lang="en" sz="2400" u="sng">
                <a:solidFill>
                  <a:schemeClr val="hlink"/>
                </a:solidFill>
                <a:hlinkClick r:id="rId5"/>
              </a:rPr>
              <a:t>http://nehe.gamedev.net/</a:t>
            </a:r>
          </a:p>
          <a:p>
            <a:pPr indent="-381000" lvl="0" marL="457200" rtl="0">
              <a:spcBef>
                <a:spcPts val="0"/>
              </a:spcBef>
              <a:buClr>
                <a:schemeClr val="dk1"/>
              </a:buClr>
              <a:buSzPct val="100000"/>
              <a:buFont typeface="Arial"/>
              <a:buChar char="●"/>
            </a:pPr>
            <a:r>
              <a:rPr lang="en" sz="2400" u="sng">
                <a:solidFill>
                  <a:schemeClr val="hlink"/>
                </a:solidFill>
                <a:hlinkClick r:id="rId6"/>
              </a:rPr>
              <a:t>http://fabiensanglard.net/quakeSource/index.php</a:t>
            </a:r>
          </a:p>
          <a:p>
            <a:pPr indent="-381000" lvl="0" marL="457200" rtl="0">
              <a:spcBef>
                <a:spcPts val="0"/>
              </a:spcBef>
              <a:buClr>
                <a:schemeClr val="dk1"/>
              </a:buClr>
              <a:buSzPct val="100000"/>
              <a:buFont typeface="Arial"/>
              <a:buChar char="●"/>
            </a:pPr>
            <a:r>
              <a:rPr lang="en" sz="2400" u="sng">
                <a:solidFill>
                  <a:schemeClr val="hlink"/>
                </a:solidFill>
                <a:hlinkClick r:id="rId7"/>
              </a:rPr>
              <a:t>https://github.com/id-Software</a:t>
            </a:r>
          </a:p>
          <a:p>
            <a:pPr indent="-381000" lvl="0" marL="457200" rtl="0">
              <a:spcBef>
                <a:spcPts val="0"/>
              </a:spcBef>
              <a:buClr>
                <a:schemeClr val="dk1"/>
              </a:buClr>
              <a:buSzPct val="100000"/>
              <a:buFont typeface="Arial"/>
              <a:buChar char="●"/>
            </a:pPr>
            <a:r>
              <a:rPr lang="en" sz="2400" u="sng">
                <a:solidFill>
                  <a:schemeClr val="hlink"/>
                </a:solidFill>
                <a:hlinkClick r:id="rId8"/>
              </a:rPr>
              <a:t>http://www.opengl-tutorial.org/</a:t>
            </a:r>
          </a:p>
          <a:p>
            <a:pPr indent="-381000" lvl="0" marL="457200" rtl="0">
              <a:spcBef>
                <a:spcPts val="0"/>
              </a:spcBef>
              <a:buClr>
                <a:schemeClr val="dk1"/>
              </a:buClr>
              <a:buSzPct val="100000"/>
              <a:buFont typeface="Arial"/>
              <a:buChar char="●"/>
            </a:pPr>
            <a:r>
              <a:rPr lang="en" sz="2400" u="sng">
                <a:solidFill>
                  <a:schemeClr val="hlink"/>
                </a:solidFill>
                <a:hlinkClick r:id="rId9"/>
              </a:rPr>
              <a:t>https://www.opengl.org/sdk/docs/tutorials/</a:t>
            </a:r>
          </a:p>
          <a:p>
            <a:pPr indent="-381000" lvl="0" marL="457200" rtl="0">
              <a:spcBef>
                <a:spcPts val="0"/>
              </a:spcBef>
              <a:buClr>
                <a:schemeClr val="dk1"/>
              </a:buClr>
              <a:buSzPct val="100000"/>
              <a:buFont typeface="Arial"/>
              <a:buChar char="●"/>
            </a:pPr>
            <a:r>
              <a:rPr lang="en" sz="2400" u="sng">
                <a:solidFill>
                  <a:schemeClr val="hlink"/>
                </a:solidFill>
                <a:hlinkClick r:id="rId10"/>
              </a:rPr>
              <a:t>https://www.chromeexperiments.com/webgl</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Create Fps C++ project</a:t>
            </a:r>
          </a:p>
        </p:txBody>
      </p:sp>
      <p:sp>
        <p:nvSpPr>
          <p:cNvPr id="65" name="Shape 65"/>
          <p:cNvSpPr txBox="1"/>
          <p:nvPr>
            <p:ph idx="1" type="body"/>
          </p:nvPr>
        </p:nvSpPr>
        <p:spPr>
          <a:xfrm>
            <a:off x="457200" y="1156825"/>
            <a:ext cx="8229600" cy="38567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Like before create a new Win32 C++ project</a:t>
            </a:r>
          </a:p>
          <a:p>
            <a:pPr indent="-419100" lvl="0" marL="457200" rtl="0">
              <a:spcBef>
                <a:spcPts val="0"/>
              </a:spcBef>
              <a:buClr>
                <a:schemeClr val="dk1"/>
              </a:buClr>
              <a:buSzPct val="100000"/>
              <a:buFont typeface="Arial"/>
              <a:buChar char="●"/>
            </a:pPr>
            <a:r>
              <a:rPr lang="en"/>
              <a:t>Clean up files (empty Fps.cpp)</a:t>
            </a:r>
          </a:p>
          <a:p>
            <a:pPr indent="-381000" lvl="1" marL="914400" rtl="0">
              <a:spcBef>
                <a:spcPts val="0"/>
              </a:spcBef>
              <a:buClr>
                <a:schemeClr val="dk1"/>
              </a:buClr>
              <a:buSzPct val="80000"/>
              <a:buFont typeface="Courier New"/>
              <a:buChar char="o"/>
            </a:pPr>
            <a:r>
              <a:rPr lang="en"/>
              <a:t>Only leave Fps.h, Fps.cpp, stdafx.h and targetver.h</a:t>
            </a:r>
          </a:p>
          <a:p>
            <a:pPr indent="-419100" lvl="0" marL="457200" rtl="0">
              <a:spcBef>
                <a:spcPts val="0"/>
              </a:spcBef>
              <a:buClr>
                <a:schemeClr val="dk1"/>
              </a:buClr>
              <a:buSzPct val="100000"/>
              <a:buFont typeface="Arial"/>
              <a:buChar char="●"/>
            </a:pPr>
            <a:r>
              <a:rPr lang="en"/>
              <a:t>Add GLFW and libpng16 libraries</a:t>
            </a:r>
          </a:p>
          <a:p>
            <a:pPr indent="-381000" lvl="1" marL="914400" rtl="0">
              <a:spcBef>
                <a:spcPts val="0"/>
              </a:spcBef>
              <a:buClr>
                <a:schemeClr val="dk1"/>
              </a:buClr>
              <a:buSzPct val="80000"/>
              <a:buFont typeface="Courier New"/>
              <a:buChar char="o"/>
            </a:pPr>
            <a:r>
              <a:rPr lang="en"/>
              <a:t>like we did yesterday for SpaceInvaders</a:t>
            </a:r>
          </a:p>
          <a:p>
            <a:pPr indent="-381000" lvl="1" marL="914400" rtl="0">
              <a:spcBef>
                <a:spcPts val="0"/>
              </a:spcBef>
              <a:buClr>
                <a:schemeClr val="dk1"/>
              </a:buClr>
              <a:buSzPct val="80000"/>
              <a:buFont typeface="Courier New"/>
              <a:buChar char="o"/>
            </a:pPr>
            <a:r>
              <a:rPr lang="en"/>
              <a:t>Also name icon resource GLFW_ICON</a:t>
            </a:r>
          </a:p>
          <a:p>
            <a:pPr indent="-419100" lvl="0" marL="457200" rtl="0">
              <a:spcBef>
                <a:spcPts val="0"/>
              </a:spcBef>
              <a:buClr>
                <a:schemeClr val="dk1"/>
              </a:buClr>
              <a:buSzPct val="100000"/>
              <a:buFont typeface="Arial"/>
              <a:buChar char="●"/>
            </a:pPr>
            <a:r>
              <a:rPr lang="en"/>
              <a:t>Copy Game.h and Game.cpp</a:t>
            </a:r>
          </a:p>
          <a:p>
            <a:pPr indent="-381000" lvl="1" marL="914400" rtl="0">
              <a:spcBef>
                <a:spcPts val="0"/>
              </a:spcBef>
              <a:buClr>
                <a:schemeClr val="dk1"/>
              </a:buClr>
              <a:buSzPct val="80000"/>
              <a:buFont typeface="Courier New"/>
              <a:buChar char="o"/>
            </a:pPr>
            <a:r>
              <a:rPr lang="en"/>
              <a:t>but remove any SpaceInvaders functionality</a:t>
            </a:r>
          </a:p>
          <a:p>
            <a:pPr indent="-381000" lvl="1" marL="914400" rtl="0">
              <a:spcBef>
                <a:spcPts val="0"/>
              </a:spcBef>
              <a:buClr>
                <a:schemeClr val="dk1"/>
              </a:buClr>
              <a:buSzPct val="80000"/>
              <a:buFont typeface="Courier New"/>
              <a:buChar char="o"/>
            </a:pPr>
            <a:r>
              <a:rPr lang="en"/>
              <a:t>test if it all works (we should see an empty window)</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Reusing classes -&gt; create library</a:t>
            </a:r>
          </a:p>
        </p:txBody>
      </p:sp>
      <p:sp>
        <p:nvSpPr>
          <p:cNvPr id="71" name="Shape 71"/>
          <p:cNvSpPr txBox="1"/>
          <p:nvPr>
            <p:ph idx="1" type="body"/>
          </p:nvPr>
        </p:nvSpPr>
        <p:spPr>
          <a:xfrm>
            <a:off x="457200" y="1156825"/>
            <a:ext cx="8229600" cy="38567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Notice how we need these classes again:</a:t>
            </a:r>
          </a:p>
          <a:p>
            <a:pPr indent="-381000" lvl="1" marL="914400" marR="0" rtl="0" algn="l">
              <a:lnSpc>
                <a:spcPct val="100000"/>
              </a:lnSpc>
              <a:spcBef>
                <a:spcPts val="600"/>
              </a:spcBef>
              <a:spcAft>
                <a:spcPts val="0"/>
              </a:spcAft>
              <a:buClr>
                <a:schemeClr val="dk1"/>
              </a:buClr>
              <a:buSzPct val="80000"/>
              <a:buFont typeface="Courier New"/>
              <a:buChar char="o"/>
            </a:pPr>
            <a:r>
              <a:rPr lang="en"/>
              <a:t>Game</a:t>
            </a:r>
          </a:p>
          <a:p>
            <a:pPr indent="-381000" lvl="1" marL="914400" marR="0" rtl="0" algn="l">
              <a:lnSpc>
                <a:spcPct val="100000"/>
              </a:lnSpc>
              <a:spcBef>
                <a:spcPts val="600"/>
              </a:spcBef>
              <a:spcAft>
                <a:spcPts val="0"/>
              </a:spcAft>
              <a:buClr>
                <a:schemeClr val="dk1"/>
              </a:buClr>
              <a:buSzPct val="80000"/>
              <a:buFont typeface="Courier New"/>
              <a:buChar char="o"/>
            </a:pPr>
            <a:r>
              <a:rPr lang="en"/>
              <a:t>Texture</a:t>
            </a:r>
          </a:p>
          <a:p>
            <a:pPr indent="-381000" lvl="1" marL="914400" marR="0" rtl="0" algn="l">
              <a:lnSpc>
                <a:spcPct val="100000"/>
              </a:lnSpc>
              <a:spcBef>
                <a:spcPts val="600"/>
              </a:spcBef>
              <a:spcAft>
                <a:spcPts val="0"/>
              </a:spcAft>
              <a:buClr>
                <a:schemeClr val="dk1"/>
              </a:buClr>
              <a:buSzPct val="80000"/>
              <a:buFont typeface="Courier New"/>
              <a:buChar char="o"/>
            </a:pPr>
            <a:r>
              <a:rPr lang="en"/>
              <a:t>Sprite</a:t>
            </a:r>
          </a:p>
          <a:p>
            <a:pPr indent="-381000" lvl="1" marL="914400" marR="0" rtl="0" algn="l">
              <a:lnSpc>
                <a:spcPct val="100000"/>
              </a:lnSpc>
              <a:spcBef>
                <a:spcPts val="600"/>
              </a:spcBef>
              <a:spcAft>
                <a:spcPts val="0"/>
              </a:spcAft>
              <a:buClr>
                <a:schemeClr val="dk1"/>
              </a:buClr>
              <a:buSzPct val="80000"/>
              <a:buFont typeface="Courier New"/>
              <a:buChar char="o"/>
            </a:pPr>
            <a:r>
              <a:rPr lang="en"/>
              <a:t>(and more if you added useful stuff)</a:t>
            </a:r>
          </a:p>
          <a:p>
            <a:pPr indent="-419100" lvl="0" marL="457200" marR="0" rtl="0" algn="l">
              <a:lnSpc>
                <a:spcPct val="100000"/>
              </a:lnSpc>
              <a:spcBef>
                <a:spcPts val="600"/>
              </a:spcBef>
              <a:spcAft>
                <a:spcPts val="0"/>
              </a:spcAft>
              <a:buClr>
                <a:schemeClr val="dk1"/>
              </a:buClr>
              <a:buSzPct val="100000"/>
              <a:buFont typeface="Arial"/>
              <a:buChar char="●"/>
            </a:pPr>
            <a:r>
              <a:rPr lang="en"/>
              <a:t>Instead of copying them over we should have a common library that we can reuse</a:t>
            </a:r>
          </a:p>
          <a:p>
            <a:pPr indent="-381000" lvl="1" marL="914400" marR="0" rtl="0" algn="l">
              <a:lnSpc>
                <a:spcPct val="100000"/>
              </a:lnSpc>
              <a:spcBef>
                <a:spcPts val="600"/>
              </a:spcBef>
              <a:spcAft>
                <a:spcPts val="0"/>
              </a:spcAft>
              <a:buClr>
                <a:schemeClr val="dk1"/>
              </a:buClr>
              <a:buSzPct val="80000"/>
              <a:buFont typeface="Courier New"/>
              <a:buChar char="o"/>
            </a:pPr>
            <a:r>
              <a:rPr lang="en"/>
              <a:t>Let’s create CppGameEngine as a static library project and change SpaceInvaders and Fps to use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CppGameEngine</a:t>
            </a:r>
          </a:p>
        </p:txBody>
      </p:sp>
      <p:pic>
        <p:nvPicPr>
          <p:cNvPr id="77" name="Shape 77"/>
          <p:cNvPicPr preferRelativeResize="0"/>
          <p:nvPr/>
        </p:nvPicPr>
        <p:blipFill>
          <a:blip r:embed="rId3">
            <a:alphaModFix/>
          </a:blip>
          <a:stretch>
            <a:fillRect/>
          </a:stretch>
        </p:blipFill>
        <p:spPr>
          <a:xfrm>
            <a:off x="536800" y="1267725"/>
            <a:ext cx="3847975" cy="3373716"/>
          </a:xfrm>
          <a:prstGeom prst="rect">
            <a:avLst/>
          </a:prstGeom>
          <a:noFill/>
          <a:ln>
            <a:noFill/>
          </a:ln>
        </p:spPr>
      </p:pic>
      <p:pic>
        <p:nvPicPr>
          <p:cNvPr id="78" name="Shape 78"/>
          <p:cNvPicPr preferRelativeResize="0"/>
          <p:nvPr/>
        </p:nvPicPr>
        <p:blipFill>
          <a:blip r:embed="rId4">
            <a:alphaModFix/>
          </a:blip>
          <a:stretch>
            <a:fillRect/>
          </a:stretch>
        </p:blipFill>
        <p:spPr>
          <a:xfrm>
            <a:off x="5138175" y="1267725"/>
            <a:ext cx="3269375" cy="2740975"/>
          </a:xfrm>
          <a:prstGeom prst="rect">
            <a:avLst/>
          </a:prstGeom>
          <a:noFill/>
          <a:ln>
            <a:noFill/>
          </a:ln>
        </p:spPr>
      </p:pic>
      <p:cxnSp>
        <p:nvCxnSpPr>
          <p:cNvPr id="79" name="Shape 79"/>
          <p:cNvCxnSpPr/>
          <p:nvPr/>
        </p:nvCxnSpPr>
        <p:spPr>
          <a:xfrm>
            <a:off x="4374675" y="2371425"/>
            <a:ext cx="763500" cy="0"/>
          </a:xfrm>
          <a:prstGeom prst="straightConnector1">
            <a:avLst/>
          </a:prstGeom>
          <a:noFill/>
          <a:ln cap="flat" w="19050">
            <a:solidFill>
              <a:schemeClr val="dk2"/>
            </a:solidFill>
            <a:prstDash val="solid"/>
            <a:round/>
            <a:headEnd len="lg" w="lg" type="none"/>
            <a:tailEnd len="lg" w="lg" type="triangle"/>
          </a:ln>
        </p:spPr>
      </p:cxnSp>
      <p:sp>
        <p:nvSpPr>
          <p:cNvPr id="80" name="Shape 80"/>
          <p:cNvSpPr txBox="1"/>
          <p:nvPr/>
        </p:nvSpPr>
        <p:spPr>
          <a:xfrm>
            <a:off x="5025200" y="4015300"/>
            <a:ext cx="4179600" cy="857400"/>
          </a:xfrm>
          <a:prstGeom prst="rect">
            <a:avLst/>
          </a:prstGeom>
          <a:noFill/>
          <a:ln>
            <a:noFill/>
          </a:ln>
        </p:spPr>
        <p:txBody>
          <a:bodyPr anchorCtr="0" anchor="t" bIns="91425" lIns="91425" rIns="91425" tIns="91425">
            <a:noAutofit/>
          </a:bodyPr>
          <a:lstStyle/>
          <a:p>
            <a:pPr>
              <a:spcBef>
                <a:spcPts val="0"/>
              </a:spcBef>
              <a:buNone/>
            </a:pPr>
            <a:r>
              <a:rPr lang="en"/>
              <a:t>This takes care of the compiling order, but you still must add </a:t>
            </a:r>
            <a:r>
              <a:rPr lang="en">
                <a:solidFill>
                  <a:schemeClr val="dk1"/>
                </a:solidFill>
              </a:rPr>
              <a:t>CppGameEngine.lib and </a:t>
            </a:r>
            <a:r>
              <a:rPr lang="en"/>
              <a:t>include paths “..\CppGameEngine” plus glfw and libpng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Rename namespace and clean up</a:t>
            </a:r>
          </a:p>
        </p:txBody>
      </p:sp>
      <p:sp>
        <p:nvSpPr>
          <p:cNvPr id="86" name="Shape 86"/>
          <p:cNvSpPr txBox="1"/>
          <p:nvPr/>
        </p:nvSpPr>
        <p:spPr>
          <a:xfrm>
            <a:off x="503250" y="1337300"/>
            <a:ext cx="8137500" cy="3638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namespace CppGameEngine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class Texture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public:</a:t>
            </a:r>
          </a:p>
          <a:p>
            <a:pPr lvl="0" rtl="0">
              <a:spcBef>
                <a:spcPts val="0"/>
              </a:spcBef>
              <a:buClr>
                <a:schemeClr val="dk1"/>
              </a:buClr>
              <a:buSzPct val="91666"/>
              <a:buFont typeface="Arial"/>
              <a:buNone/>
            </a:pPr>
            <a:r>
              <a:rPr lang="en" sz="1200"/>
              <a:t>		Texture(std::string filename);</a:t>
            </a:r>
          </a:p>
          <a:p>
            <a:pPr lvl="0" rtl="0">
              <a:spcBef>
                <a:spcPts val="0"/>
              </a:spcBef>
              <a:buClr>
                <a:schemeClr val="dk1"/>
              </a:buClr>
              <a:buSzPct val="91666"/>
              <a:buFont typeface="Arial"/>
              <a:buNone/>
            </a:pPr>
            <a:r>
              <a:rPr lang="en" sz="1200"/>
              <a:t>		class ImageNotFound : public std::exception {};</a:t>
            </a:r>
          </a:p>
          <a:p>
            <a:pPr lvl="0" rtl="0">
              <a:spcBef>
                <a:spcPts val="0"/>
              </a:spcBef>
              <a:buClr>
                <a:schemeClr val="dk1"/>
              </a:buClr>
              <a:buSzPct val="91666"/>
              <a:buFont typeface="Arial"/>
              <a:buNone/>
            </a:pPr>
            <a:r>
              <a:rPr lang="en" sz="1200"/>
              <a:t>		~Texture();</a:t>
            </a:r>
          </a:p>
          <a:p>
            <a:pPr lvl="0" rtl="0">
              <a:spcBef>
                <a:spcPts val="0"/>
              </a:spcBef>
              <a:buClr>
                <a:schemeClr val="dk1"/>
              </a:buClr>
              <a:buSzPct val="91666"/>
              <a:buFont typeface="Arial"/>
              <a:buNone/>
            </a:pPr>
            <a:r>
              <a:rPr lang="en" sz="1200"/>
              <a:t>		int GetHandle()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return handle;</a:t>
            </a:r>
          </a:p>
          <a:p>
            <a:pPr lvl="0" rtl="0">
              <a:spcBef>
                <a:spcPts val="0"/>
              </a:spcBef>
              <a:buClr>
                <a:schemeClr val="dk1"/>
              </a:buClr>
              <a:buSzPct val="91666"/>
              <a:buFont typeface="Arial"/>
              <a:buNone/>
            </a:pPr>
            <a:r>
              <a:rPr lang="en" sz="1200"/>
              <a:t>		}</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	private:</a:t>
            </a:r>
          </a:p>
          <a:p>
            <a:pPr lvl="0" rtl="0">
              <a:spcBef>
                <a:spcPts val="0"/>
              </a:spcBef>
              <a:buClr>
                <a:schemeClr val="dk1"/>
              </a:buClr>
              <a:buSzPct val="91666"/>
              <a:buFont typeface="Arial"/>
              <a:buNone/>
            </a:pPr>
            <a:r>
              <a:rPr lang="en" sz="1200"/>
              <a:t>		GLuint handle;</a:t>
            </a:r>
          </a:p>
          <a:p>
            <a:pPr lvl="0" rtl="0">
              <a:spcBef>
                <a:spcPts val="0"/>
              </a:spcBef>
              <a:buClr>
                <a:schemeClr val="dk1"/>
              </a:buClr>
              <a:buSzPct val="91666"/>
              <a:buFont typeface="Arial"/>
              <a:buNone/>
            </a:pPr>
            <a:r>
              <a:rPr lang="en" sz="1200"/>
              <a:t>		int width;</a:t>
            </a:r>
          </a:p>
          <a:p>
            <a:pPr lvl="0" rtl="0">
              <a:spcBef>
                <a:spcPts val="0"/>
              </a:spcBef>
              <a:buClr>
                <a:schemeClr val="dk1"/>
              </a:buClr>
              <a:buSzPct val="91666"/>
              <a:buFont typeface="Arial"/>
              <a:buNone/>
            </a:pPr>
            <a:r>
              <a:rPr lang="en" sz="1200"/>
              <a:t>		int height;</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Simplify Game class</a:t>
            </a:r>
          </a:p>
        </p:txBody>
      </p:sp>
      <p:sp>
        <p:nvSpPr>
          <p:cNvPr id="92" name="Shape 92"/>
          <p:cNvSpPr txBox="1"/>
          <p:nvPr/>
        </p:nvSpPr>
        <p:spPr>
          <a:xfrm>
            <a:off x="406075" y="1223625"/>
            <a:ext cx="8489399" cy="3806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class Game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public:</a:t>
            </a:r>
          </a:p>
          <a:p>
            <a:pPr lvl="0" rtl="0">
              <a:spcBef>
                <a:spcPts val="0"/>
              </a:spcBef>
              <a:buClr>
                <a:schemeClr val="dk1"/>
              </a:buClr>
              <a:buSzPct val="91666"/>
              <a:buFont typeface="Arial"/>
              <a:buNone/>
            </a:pPr>
            <a:r>
              <a:rPr lang="en" sz="1200"/>
              <a:t>	Game(std::string gameName);</a:t>
            </a:r>
          </a:p>
          <a:p>
            <a:pPr lvl="0" rtl="0">
              <a:spcBef>
                <a:spcPts val="0"/>
              </a:spcBef>
              <a:buClr>
                <a:schemeClr val="dk1"/>
              </a:buClr>
              <a:buSzPct val="91666"/>
              <a:buFont typeface="Arial"/>
              <a:buNone/>
            </a:pPr>
            <a:r>
              <a:rPr lang="en" sz="1200"/>
              <a:t>	~Game();</a:t>
            </a:r>
          </a:p>
          <a:p>
            <a:pPr lvl="0" rtl="0">
              <a:spcBef>
                <a:spcPts val="0"/>
              </a:spcBef>
              <a:buClr>
                <a:schemeClr val="dk1"/>
              </a:buClr>
              <a:buSzPct val="91666"/>
              <a:buFont typeface="Arial"/>
              <a:buNone/>
            </a:pPr>
            <a:r>
              <a:rPr lang="en" sz="1200"/>
              <a:t>	void Run(std::function&lt;void()&gt; tickMethod);</a:t>
            </a:r>
          </a:p>
          <a:p>
            <a:pPr lvl="0" rtl="0">
              <a:spcBef>
                <a:spcPts val="0"/>
              </a:spcBef>
              <a:buClr>
                <a:schemeClr val="dk1"/>
              </a:buClr>
              <a:buSzPct val="91666"/>
              <a:buFont typeface="Arial"/>
              <a:buNone/>
            </a:pPr>
            <a:r>
              <a:rPr lang="en" sz="1200"/>
              <a:t>	virtual void PlayGame() = 0;</a:t>
            </a:r>
          </a:p>
          <a:p>
            <a:pPr lvl="0" rtl="0">
              <a:spcBef>
                <a:spcPts val="0"/>
              </a:spcBef>
              <a:buClr>
                <a:schemeClr val="dk1"/>
              </a:buClr>
              <a:buSzPct val="91666"/>
              <a:buFont typeface="Arial"/>
              <a:buNone/>
            </a:pPr>
            <a:r>
              <a:rPr lang="en" sz="1200"/>
              <a:t>	static bool leftPressed;</a:t>
            </a:r>
          </a:p>
          <a:p>
            <a:pPr lvl="0" rtl="0">
              <a:spcBef>
                <a:spcPts val="0"/>
              </a:spcBef>
              <a:buClr>
                <a:schemeClr val="dk1"/>
              </a:buClr>
              <a:buSzPct val="91666"/>
              <a:buFont typeface="Arial"/>
              <a:buNone/>
            </a:pPr>
            <a:r>
              <a:rPr lang="en" sz="1200"/>
              <a:t>	static bool rightPressed;</a:t>
            </a:r>
          </a:p>
          <a:p>
            <a:pPr lvl="0" rtl="0">
              <a:spcBef>
                <a:spcPts val="0"/>
              </a:spcBef>
              <a:buClr>
                <a:schemeClr val="dk1"/>
              </a:buClr>
              <a:buSzPct val="91666"/>
              <a:buFont typeface="Arial"/>
              <a:buNone/>
            </a:pPr>
            <a:r>
              <a:rPr lang="en" sz="1200"/>
              <a:t>	static bool upPressed;</a:t>
            </a:r>
          </a:p>
          <a:p>
            <a:pPr lvl="0" rtl="0">
              <a:spcBef>
                <a:spcPts val="0"/>
              </a:spcBef>
              <a:buClr>
                <a:schemeClr val="dk1"/>
              </a:buClr>
              <a:buSzPct val="91666"/>
              <a:buFont typeface="Arial"/>
              <a:buNone/>
            </a:pPr>
            <a:r>
              <a:rPr lang="en" sz="1200"/>
              <a:t>	static bool downPressed;</a:t>
            </a:r>
          </a:p>
          <a:p>
            <a:pPr lvl="0" rtl="0">
              <a:spcBef>
                <a:spcPts val="0"/>
              </a:spcBef>
              <a:buClr>
                <a:schemeClr val="dk1"/>
              </a:buClr>
              <a:buSzPct val="91666"/>
              <a:buFont typeface="Arial"/>
              <a:buNone/>
            </a:pPr>
            <a:r>
              <a:rPr lang="en" sz="1200"/>
              <a:t>	static bool spacePressed;</a:t>
            </a:r>
          </a:p>
          <a:p>
            <a:pPr lvl="0" rtl="0">
              <a:spcBef>
                <a:spcPts val="0"/>
              </a:spcBef>
              <a:buClr>
                <a:schemeClr val="dk1"/>
              </a:buClr>
              <a:buSzPct val="91666"/>
              <a:buFont typeface="Arial"/>
              <a:buNone/>
            </a:pPr>
            <a:r>
              <a:rPr lang="en" sz="1200"/>
              <a:t>	float GetTimeDelta() { return static_cast&lt;float&gt;(timeThisTick); }</a:t>
            </a:r>
          </a:p>
          <a:p>
            <a:pPr lvl="0" rtl="0">
              <a:spcBef>
                <a:spcPts val="0"/>
              </a:spcBef>
              <a:buNone/>
            </a:pPr>
            <a:r>
              <a:rPr lang="en" sz="1200"/>
              <a:t>private:</a:t>
            </a:r>
          </a:p>
          <a:p>
            <a:pPr lvl="0" rtl="0">
              <a:spcBef>
                <a:spcPts val="0"/>
              </a:spcBef>
              <a:buNone/>
            </a:pPr>
            <a:r>
              <a:rPr lang="en" sz="1200"/>
              <a:t>	GLFWwindow* window;</a:t>
            </a:r>
          </a:p>
          <a:p>
            <a:pPr lvl="0" rtl="0">
              <a:spcBef>
                <a:spcPts val="0"/>
              </a:spcBef>
              <a:buNone/>
            </a:pPr>
            <a:r>
              <a:rPr lang="en" sz="1200"/>
              <a:t>	double lastTime;</a:t>
            </a:r>
          </a:p>
          <a:p>
            <a:pPr lvl="0" rtl="0">
              <a:spcBef>
                <a:spcPts val="0"/>
              </a:spcBef>
              <a:buNone/>
            </a:pPr>
            <a:r>
              <a:rPr lang="en" sz="1200">
                <a:solidFill>
                  <a:schemeClr val="dk1"/>
                </a:solidFill>
              </a:rPr>
              <a:t>	double timeThisTick;</a:t>
            </a:r>
          </a:p>
          <a:p>
            <a:pPr lvl="0" rtl="0">
              <a:spcBef>
                <a:spcPts val="0"/>
              </a:spcBef>
              <a:buNone/>
            </a:pPr>
            <a:r>
              <a:rPr lang="en" sz="1200"/>
              <a:t>protected:</a:t>
            </a:r>
          </a:p>
          <a:p>
            <a:pPr lvl="0" rtl="0">
              <a:spcBef>
                <a:spcPts val="0"/>
              </a:spcBef>
              <a:buNone/>
            </a:pPr>
            <a:r>
              <a:rPr lang="en" sz="1200"/>
              <a:t>	double time;</a:t>
            </a:r>
          </a:p>
          <a:p>
            <a:pPr lvl="0">
              <a:spcBef>
                <a:spcPts val="0"/>
              </a:spcBef>
              <a:buNone/>
            </a:pPr>
            <a:r>
              <a:rPr lang="en" sz="1200"/>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