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2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iki.unrealengine.com/First_Person_Shooter_C++_Tutori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unrealengine.com/latest/INT/Programming/QuickStart/2/index.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unrealengine.com/latest/INT/Programming/UnrealArchitecture/StringHandling/index.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unrealengine.com/latest/INT/Programming/UnrealArchitecture/SmartPointerLibrary/index.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hepilcrow.net/explaining-basic-concepts-git-and-github/"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help.github.com/articles/fork-a-repo/" TargetMode="External"/><Relationship Id="rId5" Type="http://schemas.openxmlformats.org/officeDocument/2006/relationships/hyperlink" Target="https://help.github.com/articles/set-up-git/" TargetMode="External"/><Relationship Id="rId4" Type="http://schemas.openxmlformats.org/officeDocument/2006/relationships/hyperlink" Target="https://windows.github.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Name it “UnrealFps”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We are not so interesting in the editor, it is outside the scope of this course, but the basics are needed to navigate around and get to the actual code editing and testing.</a:t>
            </a:r>
          </a:p>
          <a:p>
            <a:pPr rtl="0">
              <a:spcBef>
                <a:spcPts val="0"/>
              </a:spcBef>
              <a:buNone/>
            </a:pPr>
            <a:r>
              <a:rPr lang="en"/>
              <a:t>After the Editor tutorial go through the C++ First Person Tutorial as well. Also click on interesting things like the Character class, which is one we want to modify today.</a:t>
            </a:r>
          </a:p>
          <a:p>
            <a:pPr>
              <a:spcBef>
                <a:spcPts val="0"/>
              </a:spcBef>
              <a:buNone/>
            </a:pPr>
            <a:r>
              <a:rPr lang="en"/>
              <a:t>Details at: </a:t>
            </a:r>
            <a:r>
              <a:rPr lang="en" u="sng">
                <a:solidFill>
                  <a:schemeClr val="hlink"/>
                </a:solidFill>
                <a:hlinkClick r:id="rId3"/>
              </a:rPr>
              <a:t>https://wiki.unrealengine.com/First_Person_Shooter_C%2B%2B_Tutorial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After playing around in the editor and shooting boxes with our little FPS template, let’s do some coding.</a:t>
            </a:r>
          </a:p>
          <a:p>
            <a:pPr rtl="0">
              <a:spcBef>
                <a:spcPts val="0"/>
              </a:spcBef>
              <a:buNone/>
            </a:pPr>
            <a:r>
              <a:rPr lang="en"/>
              <a:t>This is directly from the Add C++ File Tutorial. Same steps are also described here:</a:t>
            </a:r>
          </a:p>
          <a:p>
            <a:pPr lvl="0" rtl="0">
              <a:spcBef>
                <a:spcPts val="0"/>
              </a:spcBef>
              <a:buNone/>
            </a:pPr>
            <a:r>
              <a:rPr lang="en" u="sng">
                <a:solidFill>
                  <a:schemeClr val="hlink"/>
                </a:solidFill>
                <a:hlinkClick r:id="rId3"/>
              </a:rPr>
              <a:t>https://docs.unrealengine.com/latest/INT/Programming/QuickStart/2/index.html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Notice the coding guidelines in Unreal Engine, they are different from what we have done so far. Better keep things as close as possible to their standards, for your own code you are free to do whatever you like, but your team should have clear guidelines.</a:t>
            </a:r>
          </a:p>
          <a:p>
            <a:pPr rtl="0">
              <a:spcBef>
                <a:spcPts val="0"/>
              </a:spcBef>
              <a:buNone/>
            </a:pPr>
            <a:r>
              <a:rPr lang="en"/>
              <a:t>We need to define StartPlay in the header file too, which comes from AGameMode, take a look.</a:t>
            </a:r>
          </a:p>
          <a:p>
            <a:pPr rtl="0">
              <a:spcBef>
                <a:spcPts val="0"/>
              </a:spcBef>
              <a:buNone/>
            </a:pPr>
            <a:r>
              <a:rPr lang="en"/>
              <a:t>GEngine is defined in Engine.h, which is not good coding practice to have static global variables anyway, but there is no testing in the engine anyway and most game engines do not have the cleanest code ..</a:t>
            </a:r>
          </a:p>
          <a:p>
            <a:pPr>
              <a:spcBef>
                <a:spcPts val="0"/>
              </a:spcBef>
              <a:buNone/>
            </a:pPr>
            <a:r>
              <a:rPr lang="en"/>
              <a:t>Check out parameters of </a:t>
            </a:r>
            <a:r>
              <a:rPr lang="en" sz="1200">
                <a:solidFill>
                  <a:schemeClr val="dk1"/>
                </a:solidFill>
                <a:latin typeface="Consolas"/>
                <a:ea typeface="Consolas"/>
                <a:cs typeface="Consolas"/>
                <a:sym typeface="Consolas"/>
              </a:rPr>
              <a:t>AddOnScreenDebugMessage and look at FColor too.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Notice the coding guidelines in Unreal Engine, they are different from what we have done so far. Better keep things as close as possible to their standards, for your own code you are free to do whatever you like, but your team should have clear guidelines.</a:t>
            </a:r>
          </a:p>
          <a:p>
            <a:pPr lvl="0" rtl="0">
              <a:spcBef>
                <a:spcPts val="0"/>
              </a:spcBef>
              <a:buNone/>
            </a:pPr>
            <a:r>
              <a:rPr lang="en"/>
              <a:t>We need to define StartPlay in the header file too, which comes from AGameMode, take a look.</a:t>
            </a:r>
          </a:p>
          <a:p>
            <a:pPr lvl="0" rtl="0">
              <a:spcBef>
                <a:spcPts val="0"/>
              </a:spcBef>
              <a:buNone/>
            </a:pPr>
            <a:r>
              <a:rPr lang="en"/>
              <a:t>GEngine is defined in Engine.h, which is not good coding practice to have static global variables anyway, but there is no testing in the engine anyway and most game engines do not have the cleanest code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Notice we can also jump on the MyActor cube and we will rotate around as well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Interesting parts:</a:t>
            </a:r>
          </a:p>
          <a:p>
            <a:pPr rtl="0">
              <a:spcBef>
                <a:spcPts val="0"/>
              </a:spcBef>
              <a:buNone/>
            </a:pPr>
            <a:r>
              <a:rPr lang="en" u="sng">
                <a:solidFill>
                  <a:schemeClr val="hlink"/>
                </a:solidFill>
                <a:hlinkClick r:id="rId3"/>
              </a:rPr>
              <a:t>https://docs.unrealengine.com/latest/INT/Programming/UnrealArchitecture/StringHandling/index.html</a:t>
            </a:r>
          </a:p>
          <a:p>
            <a:pPr rtl="0">
              <a:spcBef>
                <a:spcPts val="0"/>
              </a:spcBef>
              <a:buNone/>
            </a:pPr>
            <a:r>
              <a:rPr lang="en" u="sng">
                <a:solidFill>
                  <a:schemeClr val="hlink"/>
                </a:solidFill>
                <a:hlinkClick r:id="rId4"/>
              </a:rPr>
              <a:t>https://docs.unrealengine.com/latest/INT/Programming/UnrealArchitecture/SmartPointerLibrary/index.html</a:t>
            </a:r>
          </a:p>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Quick recap of Day 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Go through the tutorial for more details about Unreal works and how we write C++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Also see C++ links from yesterday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Ask if there are any questions from what was discussed so far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Ask if there are any questions from what was discussed so far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Since downloading unreal engine will take some time, we can talk about other topics (or start looking at the source code)</a:t>
            </a:r>
          </a:p>
          <a:p>
            <a:pPr rtl="0">
              <a:spcBef>
                <a:spcPts val="0"/>
              </a:spcBef>
              <a:buNone/>
            </a:pPr>
            <a:r>
              <a:rPr lang="en"/>
              <a:t>Only if needed.</a:t>
            </a:r>
          </a:p>
          <a:p>
            <a:pPr rtl="0">
              <a:spcBef>
                <a:spcPts val="0"/>
              </a:spcBef>
              <a:buNone/>
            </a:pPr>
            <a:r>
              <a:rPr lang="en" u="sng">
                <a:solidFill>
                  <a:schemeClr val="hlink"/>
                </a:solidFill>
                <a:hlinkClick r:id="rId3"/>
              </a:rPr>
              <a:t>http://thepilcrow.net/explaining-basic-concepts-git-and-github/</a:t>
            </a:r>
          </a:p>
          <a:p>
            <a:pPr rtl="0">
              <a:spcBef>
                <a:spcPts val="0"/>
              </a:spcBef>
              <a:buNone/>
            </a:pPr>
            <a:r>
              <a:rPr lang="en" u="sng">
                <a:solidFill>
                  <a:schemeClr val="hlink"/>
                </a:solidFill>
                <a:hlinkClick r:id="rId4"/>
              </a:rPr>
              <a:t>https://windows.github.com/</a:t>
            </a:r>
          </a:p>
          <a:p>
            <a:pPr rtl="0">
              <a:spcBef>
                <a:spcPts val="0"/>
              </a:spcBef>
              <a:buNone/>
            </a:pPr>
            <a:r>
              <a:rPr lang="en" u="sng">
                <a:solidFill>
                  <a:schemeClr val="hlink"/>
                </a:solidFill>
                <a:hlinkClick r:id="rId5"/>
              </a:rPr>
              <a:t>https://help.github.com/articles/set-up-git/</a:t>
            </a:r>
          </a:p>
          <a:p>
            <a:pPr>
              <a:spcBef>
                <a:spcPts val="0"/>
              </a:spcBef>
              <a:buNone/>
            </a:pPr>
            <a:r>
              <a:rPr lang="en" u="sng">
                <a:solidFill>
                  <a:schemeClr val="hlink"/>
                </a:solidFill>
                <a:hlinkClick r:id="rId6"/>
              </a:rPr>
              <a:t>https://help.github.com/articles/fork-a-repo/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This makes no sense on slides, we will go through the important and interesting topics we discussed in the last two days like type definitions, how they handle pointers, some examples like UObject, JSON handling,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pPr>
                <a:spcBef>
                  <a:spcPts val="0"/>
                </a:spcBef>
                <a:buNone/>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unrealengine.com/latest/INT/Programming/UnrealArchitecture/Reference/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unrealengine.com/latest/INT/Programming/Development/CodingStandard/index.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viva64.com/en/b/024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amazon.com/Learning-C-Creating-Games-UE4/dp/1784396575" TargetMode="External"/><Relationship Id="rId5" Type="http://schemas.openxmlformats.org/officeDocument/2006/relationships/hyperlink" Target="http://www.tomlooman.com/getting-started-with-unreal-engine-4/" TargetMode="External"/><Relationship Id="rId4" Type="http://schemas.openxmlformats.org/officeDocument/2006/relationships/hyperlink" Target="https://willyg302.wordpress.com/2014/04/06/unreal-engine-4-revie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enjaminnitschke.com/post/2009/03/28/Making-Lua-run-on-the-Xbox-360-and-PS3-(native-code).asp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orums.unrealengine.com/showthread.php?3958-Scripting-Language-extensions-via-plugi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iki.unrealengine.com/First_Person_Shooter_C++_Tutoria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docs.unrealengine.com/latest/INT/Programming/Tutorials/index.html" TargetMode="External"/><Relationship Id="rId4" Type="http://schemas.openxmlformats.org/officeDocument/2006/relationships/hyperlink" Target="https://docs.unrealengine.com/latest/INT/API/Runtime/Engine/GameFramework/AActor/index.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enjaminNitschke/CppCourse/Day4"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ocs.unrealengine.com/latest/INT/" TargetMode="External"/><Relationship Id="rId3" Type="http://schemas.openxmlformats.org/officeDocument/2006/relationships/hyperlink" Target="https://www.unrealengine.com/blog/introduction-to-c" TargetMode="External"/><Relationship Id="rId7" Type="http://schemas.openxmlformats.org/officeDocument/2006/relationships/hyperlink" Target="https://www.youtube.com/watch?v=hYuOI9pwia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youtube.com/watch?v=VxvahnKYB8E" TargetMode="External"/><Relationship Id="rId5" Type="http://schemas.openxmlformats.org/officeDocument/2006/relationships/hyperlink" Target="https://wiki.unrealengine.com/First_Person_Shooter_C++_Tutorial" TargetMode="External"/><Relationship Id="rId4" Type="http://schemas.openxmlformats.org/officeDocument/2006/relationships/hyperlink" Target="https://docs.unrealengine.com/latest/INT/Programming/QuickStart/index.html" TargetMode="External"/><Relationship Id="rId9" Type="http://schemas.openxmlformats.org/officeDocument/2006/relationships/hyperlink" Target="https://github.com/EpicGames/UnrealEngin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nrealengin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nrealengine.com/dashbo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EpicGames/UnrealEngin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nrealengine.com/dashboar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EpicGames/UnrealEngin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a:spcBef>
                <a:spcPts val="0"/>
              </a:spcBef>
              <a:buNone/>
            </a:pPr>
            <a:r>
              <a:rPr lang="en"/>
              <a:t>C++ Course</a:t>
            </a:r>
          </a:p>
        </p:txBody>
      </p:sp>
      <p:sp>
        <p:nvSpPr>
          <p:cNvPr id="41" name="Shape 41"/>
          <p:cNvSpPr txBox="1">
            <a:spLocks noGrp="1"/>
          </p:cNvSpPr>
          <p:nvPr>
            <p:ph type="subTitle" idx="1"/>
          </p:nvPr>
        </p:nvSpPr>
        <p:spPr>
          <a:xfrm>
            <a:off x="685800" y="3627025"/>
            <a:ext cx="7608299" cy="774300"/>
          </a:xfrm>
          <a:prstGeom prst="rect">
            <a:avLst/>
          </a:prstGeom>
        </p:spPr>
        <p:txBody>
          <a:bodyPr lIns="91425" tIns="91425" rIns="91425" bIns="91425" anchor="t" anchorCtr="0">
            <a:noAutofit/>
          </a:bodyPr>
          <a:lstStyle/>
          <a:p>
            <a:pPr lvl="0" rtl="0">
              <a:spcBef>
                <a:spcPts val="0"/>
              </a:spcBef>
              <a:buNone/>
            </a:pPr>
            <a:r>
              <a:rPr lang="en"/>
              <a:t>Games Academy Berlin 2015-05-22 - Day 4</a:t>
            </a:r>
          </a:p>
          <a:p>
            <a:pPr rtl="0">
              <a:spcBef>
                <a:spcPts val="0"/>
              </a:spcBef>
              <a:buNone/>
            </a:pPr>
            <a:endParaRPr sz="1800"/>
          </a:p>
          <a:p>
            <a:pPr algn="r">
              <a:spcBef>
                <a:spcPts val="0"/>
              </a:spcBef>
              <a:buNone/>
            </a:pPr>
            <a:r>
              <a:rPr lang="en" sz="1800"/>
              <a:t>Benjamin Nitschke - Delta Engine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Create a C++ Unreal Engine project</a:t>
            </a:r>
          </a:p>
        </p:txBody>
      </p:sp>
      <p:pic>
        <p:nvPicPr>
          <p:cNvPr id="97" name="Shape 97"/>
          <p:cNvPicPr preferRelativeResize="0"/>
          <p:nvPr/>
        </p:nvPicPr>
        <p:blipFill>
          <a:blip r:embed="rId3">
            <a:alphaModFix/>
          </a:blip>
          <a:stretch>
            <a:fillRect/>
          </a:stretch>
        </p:blipFill>
        <p:spPr>
          <a:xfrm>
            <a:off x="541424" y="1210149"/>
            <a:ext cx="5614149" cy="38641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Unreal Editor Tour</a:t>
            </a:r>
          </a:p>
        </p:txBody>
      </p:sp>
      <p:pic>
        <p:nvPicPr>
          <p:cNvPr id="103" name="Shape 103"/>
          <p:cNvPicPr preferRelativeResize="0"/>
          <p:nvPr/>
        </p:nvPicPr>
        <p:blipFill>
          <a:blip r:embed="rId3">
            <a:alphaModFix/>
          </a:blip>
          <a:stretch>
            <a:fillRect/>
          </a:stretch>
        </p:blipFill>
        <p:spPr>
          <a:xfrm>
            <a:off x="530600" y="1193999"/>
            <a:ext cx="7168402" cy="39181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Adding C++ Files</a:t>
            </a:r>
          </a:p>
        </p:txBody>
      </p:sp>
      <p:sp>
        <p:nvSpPr>
          <p:cNvPr id="109" name="Shape 109"/>
          <p:cNvSpPr txBox="1"/>
          <p:nvPr/>
        </p:nvSpPr>
        <p:spPr>
          <a:xfrm>
            <a:off x="508925" y="1283175"/>
            <a:ext cx="7877700" cy="3519299"/>
          </a:xfrm>
          <a:prstGeom prst="rect">
            <a:avLst/>
          </a:prstGeom>
          <a:noFill/>
          <a:ln>
            <a:noFill/>
          </a:ln>
        </p:spPr>
        <p:txBody>
          <a:bodyPr lIns="91425" tIns="91425" rIns="91425" bIns="91425" anchor="t" anchorCtr="0">
            <a:noAutofit/>
          </a:bodyPr>
          <a:lstStyle/>
          <a:p>
            <a:pPr rtl="0">
              <a:spcBef>
                <a:spcPts val="0"/>
              </a:spcBef>
              <a:buNone/>
            </a:pPr>
            <a:r>
              <a:rPr lang="en" sz="3000"/>
              <a:t>File -&gt; Add Code To Project</a:t>
            </a:r>
          </a:p>
          <a:p>
            <a:pPr marL="457200" lvl="0" indent="-419100" rtl="0">
              <a:spcBef>
                <a:spcPts val="0"/>
              </a:spcBef>
              <a:buClr>
                <a:srgbClr val="000000"/>
              </a:buClr>
              <a:buSzPct val="100000"/>
              <a:buFont typeface="Arial"/>
              <a:buChar char="●"/>
            </a:pPr>
            <a:r>
              <a:rPr lang="en" sz="3000"/>
              <a:t>Create Actor Class</a:t>
            </a:r>
          </a:p>
          <a:p>
            <a:pPr marL="457200" lvl="0" indent="-419100" rtl="0">
              <a:spcBef>
                <a:spcPts val="0"/>
              </a:spcBef>
              <a:buClr>
                <a:srgbClr val="000000"/>
              </a:buClr>
              <a:buSzPct val="100000"/>
              <a:buFont typeface="Arial"/>
              <a:buChar char="●"/>
            </a:pPr>
            <a:r>
              <a:rPr lang="en" sz="3000"/>
              <a:t>Name it “MyActor”</a:t>
            </a:r>
          </a:p>
          <a:p>
            <a:pPr marL="457200" lvl="0" indent="-419100" rtl="0">
              <a:spcBef>
                <a:spcPts val="0"/>
              </a:spcBef>
              <a:buClr>
                <a:srgbClr val="000000"/>
              </a:buClr>
              <a:buSzPct val="100000"/>
              <a:buFont typeface="Arial"/>
              <a:buChar char="●"/>
            </a:pPr>
            <a:r>
              <a:rPr lang="en" sz="3000"/>
              <a:t>Inspect </a:t>
            </a:r>
            <a:r>
              <a:rPr lang="en" sz="3000">
                <a:solidFill>
                  <a:schemeClr val="dk1"/>
                </a:solidFill>
              </a:rPr>
              <a:t>MyActor.h and MyActor.cpp</a:t>
            </a:r>
          </a:p>
          <a:p>
            <a:pPr marL="457200" lvl="0" indent="-419100" rtl="0">
              <a:spcBef>
                <a:spcPts val="0"/>
              </a:spcBef>
              <a:buClr>
                <a:srgbClr val="000000"/>
              </a:buClr>
              <a:buSzPct val="100000"/>
              <a:buFont typeface="Arial"/>
              <a:buChar char="●"/>
            </a:pPr>
            <a:r>
              <a:rPr lang="en" sz="3000"/>
              <a:t>Inspect other classes in MyFps project</a:t>
            </a:r>
          </a:p>
          <a:p>
            <a:pPr marL="914400" lvl="0" indent="-381000" rtl="0">
              <a:spcBef>
                <a:spcPts val="0"/>
              </a:spcBef>
              <a:buClr>
                <a:srgbClr val="000000"/>
              </a:buClr>
              <a:buSzPct val="100000"/>
              <a:buFont typeface="Arial"/>
              <a:buChar char="●"/>
            </a:pPr>
            <a:r>
              <a:rPr lang="en" sz="2400"/>
              <a:t>MyFps, MyFpsCharacter, MyFpsGameMode, MyFpsHUD, MyFpsProjectile</a:t>
            </a:r>
          </a:p>
          <a:p>
            <a:pPr marL="914400" lvl="0" indent="-381000" rtl="0">
              <a:spcBef>
                <a:spcPts val="0"/>
              </a:spcBef>
              <a:buClr>
                <a:srgbClr val="000000"/>
              </a:buClr>
              <a:buSzPct val="100000"/>
              <a:buFont typeface="Arial"/>
              <a:buChar char="●"/>
            </a:pPr>
            <a:r>
              <a:rPr lang="en" sz="2400"/>
              <a:t>A ton of .ini files to customize settings</a:t>
            </a:r>
          </a:p>
          <a:p>
            <a:pPr>
              <a:spcBef>
                <a:spcPts val="0"/>
              </a:spcBef>
              <a:buNone/>
            </a:pPr>
            <a:endParaRPr sz="30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Say Hello</a:t>
            </a:r>
          </a:p>
        </p:txBody>
      </p:sp>
      <p:sp>
        <p:nvSpPr>
          <p:cNvPr id="115" name="Shape 115"/>
          <p:cNvSpPr txBox="1">
            <a:spLocks noGrp="1"/>
          </p:cNvSpPr>
          <p:nvPr>
            <p:ph type="body" idx="1"/>
          </p:nvPr>
        </p:nvSpPr>
        <p:spPr>
          <a:xfrm>
            <a:off x="457200" y="1200150"/>
            <a:ext cx="8229600" cy="624599"/>
          </a:xfrm>
          <a:prstGeom prst="rect">
            <a:avLst/>
          </a:prstGeom>
        </p:spPr>
        <p:txBody>
          <a:bodyPr lIns="91425" tIns="91425" rIns="91425" bIns="91425" anchor="t" anchorCtr="0">
            <a:noAutofit/>
          </a:bodyPr>
          <a:lstStyle/>
          <a:p>
            <a:pPr>
              <a:spcBef>
                <a:spcPts val="0"/>
              </a:spcBef>
              <a:buNone/>
            </a:pPr>
            <a:r>
              <a:rPr lang="en" sz="2400"/>
              <a:t>Modify MyFpsGameMode.cpp (and the .h)</a:t>
            </a:r>
          </a:p>
        </p:txBody>
      </p:sp>
      <p:sp>
        <p:nvSpPr>
          <p:cNvPr id="116" name="Shape 116"/>
          <p:cNvSpPr txBox="1"/>
          <p:nvPr/>
        </p:nvSpPr>
        <p:spPr>
          <a:xfrm>
            <a:off x="457200" y="1824600"/>
            <a:ext cx="8595299" cy="31292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a:solidFill>
                  <a:schemeClr val="dk1"/>
                </a:solidFill>
                <a:latin typeface="Consolas"/>
                <a:ea typeface="Consolas"/>
                <a:cs typeface="Consolas"/>
                <a:sym typeface="Consolas"/>
              </a:rPr>
              <a:t>#include "MyFps.h"</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#include "Engine.h"</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AMyFpsGameMode::AMyFpsGameMode(const FObjectInitializer&amp; ObjectInitializer)</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 Super(ObjectInitializer)</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AMyFpsGameMode::StartPlay()</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if (GEngine)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GEngine-&gt;AddOnScreenDebugMessage(-1, 5.f, FColor::White, TEXT("Welcome to our game!"));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p>
          <a:p>
            <a:pPr lvl="0">
              <a:spcBef>
                <a:spcPts val="0"/>
              </a:spcBef>
              <a:buNone/>
            </a:pPr>
            <a:endParaRPr>
              <a:solidFill>
                <a:schemeClr val="dk1"/>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Rotate our MyActor around</a:t>
            </a:r>
          </a:p>
        </p:txBody>
      </p:sp>
      <p:sp>
        <p:nvSpPr>
          <p:cNvPr id="122" name="Shape 122"/>
          <p:cNvSpPr txBox="1">
            <a:spLocks noGrp="1"/>
          </p:cNvSpPr>
          <p:nvPr>
            <p:ph type="body" idx="1"/>
          </p:nvPr>
        </p:nvSpPr>
        <p:spPr>
          <a:xfrm>
            <a:off x="457200" y="1200150"/>
            <a:ext cx="8229600" cy="624599"/>
          </a:xfrm>
          <a:prstGeom prst="rect">
            <a:avLst/>
          </a:prstGeom>
        </p:spPr>
        <p:txBody>
          <a:bodyPr lIns="91425" tIns="91425" rIns="91425" bIns="91425" anchor="t" anchorCtr="0">
            <a:noAutofit/>
          </a:bodyPr>
          <a:lstStyle/>
          <a:p>
            <a:pPr lvl="0" rtl="0">
              <a:spcBef>
                <a:spcPts val="0"/>
              </a:spcBef>
              <a:buNone/>
            </a:pPr>
            <a:r>
              <a:rPr lang="en" sz="2400"/>
              <a:t>Modify MyActor.cpp and compile the project again</a:t>
            </a:r>
          </a:p>
        </p:txBody>
      </p:sp>
      <p:sp>
        <p:nvSpPr>
          <p:cNvPr id="123" name="Shape 123"/>
          <p:cNvSpPr txBox="1"/>
          <p:nvPr/>
        </p:nvSpPr>
        <p:spPr>
          <a:xfrm>
            <a:off x="457200" y="1824600"/>
            <a:ext cx="8595299" cy="24254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a:solidFill>
                  <a:srgbClr val="38761D"/>
                </a:solidFill>
                <a:latin typeface="Consolas"/>
                <a:ea typeface="Consolas"/>
                <a:cs typeface="Consolas"/>
                <a:sym typeface="Consolas"/>
              </a:rPr>
              <a:t>// Called every frame</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void AMyActor::Tick( float DeltaTime )</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Super::Tick( DeltaTime );</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FRotator newRotation = GetActorRotation();</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newRotation.Yaw += DeltaTime * 20;</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SetActorRotation(newRotation);</a:t>
            </a:r>
          </a:p>
          <a:p>
            <a:pPr lvl="0" rtl="0">
              <a:spcBef>
                <a:spcPts val="0"/>
              </a:spcBef>
              <a:buNone/>
            </a:pPr>
            <a:r>
              <a:rPr lang="en" sz="1800">
                <a:solidFill>
                  <a:schemeClr val="dk1"/>
                </a:solidFill>
                <a:latin typeface="Consolas"/>
                <a:ea typeface="Consolas"/>
                <a:cs typeface="Consolas"/>
                <a:sym typeface="Consolas"/>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Making MyActor visible</a:t>
            </a:r>
          </a:p>
        </p:txBody>
      </p:sp>
      <p:sp>
        <p:nvSpPr>
          <p:cNvPr id="129" name="Shape 129"/>
          <p:cNvSpPr txBox="1">
            <a:spLocks noGrp="1"/>
          </p:cNvSpPr>
          <p:nvPr>
            <p:ph type="body" idx="1"/>
          </p:nvPr>
        </p:nvSpPr>
        <p:spPr>
          <a:xfrm>
            <a:off x="457200" y="1200150"/>
            <a:ext cx="8497800" cy="38999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Go back to the Unreal Editor</a:t>
            </a:r>
          </a:p>
          <a:p>
            <a:pPr marL="457200" lvl="0" indent="-381000" rtl="0">
              <a:spcBef>
                <a:spcPts val="0"/>
              </a:spcBef>
              <a:buClr>
                <a:schemeClr val="dk1"/>
              </a:buClr>
              <a:buSzPct val="100000"/>
              <a:buFont typeface="Arial"/>
              <a:buChar char="●"/>
            </a:pPr>
            <a:r>
              <a:rPr lang="en" sz="2400"/>
              <a:t>Locate MyActor in the Content Browser (C++ Classes)</a:t>
            </a:r>
          </a:p>
          <a:p>
            <a:pPr marL="457200" lvl="0" indent="-381000" rtl="0">
              <a:spcBef>
                <a:spcPts val="0"/>
              </a:spcBef>
              <a:buClr>
                <a:schemeClr val="dk1"/>
              </a:buClr>
              <a:buSzPct val="100000"/>
              <a:buFont typeface="Arial"/>
              <a:buChar char="●"/>
            </a:pPr>
            <a:r>
              <a:rPr lang="en" sz="2400"/>
              <a:t>Drag MyActor into the scene in the center</a:t>
            </a:r>
          </a:p>
          <a:p>
            <a:pPr marL="457200" lvl="0" indent="-381000" rtl="0">
              <a:spcBef>
                <a:spcPts val="0"/>
              </a:spcBef>
              <a:buClr>
                <a:schemeClr val="dk1"/>
              </a:buClr>
              <a:buSzPct val="100000"/>
              <a:buFont typeface="Arial"/>
              <a:buChar char="●"/>
            </a:pPr>
            <a:r>
              <a:rPr lang="en" sz="2400"/>
              <a:t>Name the newly created instance “MyActorInstance”</a:t>
            </a:r>
          </a:p>
          <a:p>
            <a:pPr marL="457200" lvl="0" indent="-381000" rtl="0">
              <a:spcBef>
                <a:spcPts val="0"/>
              </a:spcBef>
              <a:buClr>
                <a:schemeClr val="dk1"/>
              </a:buClr>
              <a:buSzPct val="100000"/>
              <a:buFont typeface="Arial"/>
              <a:buChar char="●"/>
            </a:pPr>
            <a:r>
              <a:rPr lang="en" sz="2400"/>
              <a:t>Add component (green button)</a:t>
            </a:r>
          </a:p>
          <a:p>
            <a:pPr marL="914400" lvl="1" indent="-381000" rtl="0">
              <a:spcBef>
                <a:spcPts val="0"/>
              </a:spcBef>
              <a:buClr>
                <a:schemeClr val="dk1"/>
              </a:buClr>
              <a:buSzPct val="100000"/>
              <a:buFont typeface="Courier New"/>
              <a:buChar char="o"/>
            </a:pPr>
            <a:r>
              <a:rPr lang="en" sz="2400"/>
              <a:t>Cube (or whatever you like)</a:t>
            </a:r>
          </a:p>
          <a:p>
            <a:pPr marL="914400" lvl="1" indent="-381000" rtl="0">
              <a:spcBef>
                <a:spcPts val="0"/>
              </a:spcBef>
              <a:buClr>
                <a:schemeClr val="dk1"/>
              </a:buClr>
              <a:buSzPct val="80000"/>
              <a:buFont typeface="Courier New"/>
              <a:buChar char="o"/>
            </a:pPr>
            <a:r>
              <a:rPr lang="en"/>
              <a:t>Make sure the object is visible in front of the player</a:t>
            </a:r>
          </a:p>
          <a:p>
            <a:pPr marL="914400" lvl="1" indent="-381000" rtl="0">
              <a:spcBef>
                <a:spcPts val="0"/>
              </a:spcBef>
              <a:buClr>
                <a:schemeClr val="dk1"/>
              </a:buClr>
              <a:buSzPct val="80000"/>
              <a:buFont typeface="Courier New"/>
              <a:buChar char="o"/>
            </a:pPr>
            <a:r>
              <a:rPr lang="en"/>
              <a:t>Play around with location, rotation, scale</a:t>
            </a:r>
          </a:p>
          <a:p>
            <a:pPr marL="457200" lvl="0" indent="-381000" rtl="0">
              <a:spcBef>
                <a:spcPts val="0"/>
              </a:spcBef>
              <a:buClr>
                <a:schemeClr val="dk1"/>
              </a:buClr>
              <a:buSzPct val="100000"/>
              <a:buFont typeface="Arial"/>
              <a:buChar char="●"/>
            </a:pPr>
            <a:r>
              <a:rPr lang="en" sz="2400"/>
              <a:t>Compile from the Editor to get all changes available there</a:t>
            </a:r>
          </a:p>
          <a:p>
            <a:pPr marL="457200" lvl="0" indent="-381000" rtl="0">
              <a:spcBef>
                <a:spcPts val="0"/>
              </a:spcBef>
              <a:buClr>
                <a:schemeClr val="dk1"/>
              </a:buClr>
              <a:buSzPct val="100000"/>
              <a:buFont typeface="Arial"/>
              <a:buChar char="●"/>
            </a:pPr>
            <a:r>
              <a:rPr lang="en" sz="2400"/>
              <a:t>Press play to see the Cube spinning around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Play around, add particles, etc.</a:t>
            </a:r>
          </a:p>
        </p:txBody>
      </p:sp>
      <p:pic>
        <p:nvPicPr>
          <p:cNvPr id="135" name="Shape 135"/>
          <p:cNvPicPr preferRelativeResize="0"/>
          <p:nvPr/>
        </p:nvPicPr>
        <p:blipFill>
          <a:blip r:embed="rId3">
            <a:alphaModFix/>
          </a:blip>
          <a:stretch>
            <a:fillRect/>
          </a:stretch>
        </p:blipFill>
        <p:spPr>
          <a:xfrm>
            <a:off x="528025" y="1196575"/>
            <a:ext cx="7490402" cy="4094126"/>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 Engine Architeture</a:t>
            </a:r>
          </a:p>
        </p:txBody>
      </p:sp>
      <p:sp>
        <p:nvSpPr>
          <p:cNvPr id="141" name="Shape 1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With Unreal as an example</a:t>
            </a:r>
          </a:p>
          <a:p>
            <a:pPr marL="457200" lvl="0" indent="-381000" rtl="0">
              <a:spcBef>
                <a:spcPts val="0"/>
              </a:spcBef>
              <a:buClr>
                <a:schemeClr val="dk1"/>
              </a:buClr>
              <a:buSzPct val="100000"/>
              <a:buFont typeface="Arial"/>
              <a:buChar char="●"/>
            </a:pPr>
            <a:r>
              <a:rPr lang="en" sz="2400" u="sng">
                <a:solidFill>
                  <a:schemeClr val="hlink"/>
                </a:solidFill>
                <a:hlinkClick r:id="rId3"/>
              </a:rPr>
              <a:t>https://docs.unrealengine.com/latest/INT/Programming/UnrealArchitecture/Reference/index.html</a:t>
            </a:r>
          </a:p>
          <a:p>
            <a:pPr marL="457200" lvl="0" indent="-381000" rtl="0">
              <a:spcBef>
                <a:spcPts val="0"/>
              </a:spcBef>
              <a:buClr>
                <a:schemeClr val="dk1"/>
              </a:buClr>
              <a:buSzPct val="100000"/>
              <a:buFont typeface="Arial"/>
              <a:buChar char="●"/>
            </a:pPr>
            <a:r>
              <a:rPr lang="en" sz="2400"/>
              <a:t>Not everything from C++11 is supported, but if you use the unreal smart pointers and read this, you are fine: </a:t>
            </a:r>
            <a:r>
              <a:rPr lang="en" sz="2400" u="sng">
                <a:solidFill>
                  <a:schemeClr val="hlink"/>
                </a:solidFill>
                <a:hlinkClick r:id="rId4"/>
              </a:rPr>
              <a:t>https://docs.unrealengine.com/latest/INT/Programming/Development/CodingStandard/index.html</a:t>
            </a:r>
          </a:p>
          <a:p>
            <a:pPr lvl="0" rtl="0">
              <a:spcBef>
                <a:spcPts val="0"/>
              </a:spcBef>
              <a:buNone/>
            </a:pPr>
            <a:endParaRPr sz="24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Unreal Source Code Reviews</a:t>
            </a:r>
          </a:p>
        </p:txBody>
      </p:sp>
      <p:sp>
        <p:nvSpPr>
          <p:cNvPr id="147" name="Shape 1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u="sng">
                <a:solidFill>
                  <a:schemeClr val="hlink"/>
                </a:solidFill>
                <a:hlinkClick r:id="rId3"/>
              </a:rPr>
              <a:t>http://www.viva64.com/en/b/0249/</a:t>
            </a:r>
          </a:p>
          <a:p>
            <a:pPr marL="457200" lvl="0" indent="-419100" rtl="0">
              <a:spcBef>
                <a:spcPts val="0"/>
              </a:spcBef>
              <a:buClr>
                <a:schemeClr val="dk1"/>
              </a:buClr>
              <a:buSzPct val="100000"/>
              <a:buFont typeface="Arial"/>
              <a:buChar char="●"/>
            </a:pPr>
            <a:r>
              <a:rPr lang="en" u="sng">
                <a:solidFill>
                  <a:schemeClr val="hlink"/>
                </a:solidFill>
                <a:hlinkClick r:id="rId4"/>
              </a:rPr>
              <a:t>https://willyg302.wordpress.com/2014/04/06/unreal-engine-4-review/</a:t>
            </a:r>
          </a:p>
          <a:p>
            <a:pPr marL="457200" lvl="0" indent="-419100" rtl="0">
              <a:spcBef>
                <a:spcPts val="0"/>
              </a:spcBef>
              <a:buClr>
                <a:schemeClr val="dk1"/>
              </a:buClr>
              <a:buSzPct val="100000"/>
              <a:buFont typeface="Arial"/>
              <a:buChar char="●"/>
            </a:pPr>
            <a:r>
              <a:rPr lang="en" u="sng">
                <a:solidFill>
                  <a:schemeClr val="hlink"/>
                </a:solidFill>
                <a:hlinkClick r:id="rId5"/>
              </a:rPr>
              <a:t>http://www.tomlooman.com/getting-started-with-unreal-engine-4/</a:t>
            </a:r>
          </a:p>
          <a:p>
            <a:pPr marL="457200" lvl="0" indent="-419100">
              <a:spcBef>
                <a:spcPts val="0"/>
              </a:spcBef>
              <a:buClr>
                <a:schemeClr val="dk1"/>
              </a:buClr>
              <a:buSzPct val="100000"/>
              <a:buFont typeface="Arial"/>
              <a:buChar char="●"/>
            </a:pPr>
            <a:r>
              <a:rPr lang="en" u="sng">
                <a:solidFill>
                  <a:schemeClr val="hlink"/>
                </a:solidFill>
                <a:hlinkClick r:id="rId6"/>
              </a:rPr>
              <a:t>http://www.amazon.com/Learning-C-Creating-Games-UE4/dp/1784396575</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Integrating Lua via C into Unreal</a:t>
            </a:r>
          </a:p>
        </p:txBody>
      </p:sp>
      <p:sp>
        <p:nvSpPr>
          <p:cNvPr id="153" name="Shape 1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Font typeface="Arial" pitchFamily="34" charset="0"/>
              <a:buChar char="•"/>
            </a:pPr>
            <a:r>
              <a:rPr lang="en" sz="2400" u="sng" dirty="0" smtClean="0">
                <a:solidFill>
                  <a:schemeClr val="hlink"/>
                </a:solidFill>
                <a:hlinkClick r:id="rId3"/>
              </a:rPr>
              <a:t> http</a:t>
            </a:r>
            <a:r>
              <a:rPr lang="en" sz="2400" u="sng" dirty="0">
                <a:solidFill>
                  <a:schemeClr val="hlink"/>
                </a:solidFill>
                <a:hlinkClick r:id="rId3"/>
              </a:rPr>
              <a:t>://benjaminnitschke.com/post/2009/03/28/Making-Lua-run-on-the-Xbox-360-and-PS3-(native-code).aspx</a:t>
            </a:r>
          </a:p>
          <a:p>
            <a:pPr>
              <a:spcBef>
                <a:spcPts val="0"/>
              </a:spcBef>
              <a:buFont typeface="Arial" pitchFamily="34" charset="0"/>
              <a:buChar char="•"/>
            </a:pPr>
            <a:r>
              <a:rPr lang="en-US" sz="2400" dirty="0" smtClean="0"/>
              <a:t> Not the same anymore, but there is even better </a:t>
            </a:r>
            <a:r>
              <a:rPr lang="en-US" sz="2400" dirty="0" err="1" smtClean="0"/>
              <a:t>Lua</a:t>
            </a:r>
            <a:r>
              <a:rPr lang="en-US" sz="2400" dirty="0" smtClean="0"/>
              <a:t> integration into the Blueprint Editor now:</a:t>
            </a:r>
          </a:p>
          <a:p>
            <a:pPr>
              <a:buFont typeface="Arial" pitchFamily="34" charset="0"/>
              <a:buChar char="•"/>
            </a:pPr>
            <a:r>
              <a:rPr lang="en-US" sz="2400" smtClean="0">
                <a:hlinkClick r:id="rId4"/>
              </a:rPr>
              <a:t> https</a:t>
            </a:r>
            <a:r>
              <a:rPr lang="en-US" sz="2400" smtClean="0">
                <a:hlinkClick r:id="rId4"/>
              </a:rPr>
              <a:t>://</a:t>
            </a:r>
            <a:r>
              <a:rPr lang="en-US" sz="2400" smtClean="0">
                <a:hlinkClick r:id="rId4"/>
              </a:rPr>
              <a:t>forums.unrealengine.com/showthread.php?3958-Scripting-Language-extensions-via-plugins</a:t>
            </a:r>
            <a:endParaRPr lang="en-US" sz="2400" smtClean="0"/>
          </a:p>
          <a:p>
            <a:pPr>
              <a:buFont typeface="Arial" pitchFamily="34" charset="0"/>
              <a:buChar char="•"/>
            </a:pPr>
            <a:endParaRPr sz="24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Recap of Day 1</a:t>
            </a:r>
          </a:p>
        </p:txBody>
      </p:sp>
      <p:sp>
        <p:nvSpPr>
          <p:cNvPr id="47" name="Shape 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C++ Overview: Pros &amp; Cons, IDEs, Setup, Structure</a:t>
            </a:r>
          </a:p>
          <a:p>
            <a:pPr marL="457200" lvl="0" indent="-381000" rtl="0">
              <a:spcBef>
                <a:spcPts val="0"/>
              </a:spcBef>
              <a:buClr>
                <a:schemeClr val="dk1"/>
              </a:buClr>
              <a:buSzPct val="100000"/>
              <a:buFont typeface="Arial"/>
              <a:buChar char="●"/>
            </a:pPr>
            <a:r>
              <a:rPr lang="en" sz="2400"/>
              <a:t>Test Driven Development</a:t>
            </a:r>
          </a:p>
          <a:p>
            <a:pPr marL="457200" lvl="0" indent="-381000" rtl="0">
              <a:spcBef>
                <a:spcPts val="0"/>
              </a:spcBef>
              <a:buClr>
                <a:schemeClr val="dk1"/>
              </a:buClr>
              <a:buSzPct val="100000"/>
              <a:buFont typeface="Arial"/>
              <a:buChar char="●"/>
            </a:pPr>
            <a:r>
              <a:rPr lang="en" sz="2400"/>
              <a:t>C++ Features</a:t>
            </a:r>
          </a:p>
          <a:p>
            <a:pPr marL="914400" lvl="1" indent="-381000" rtl="0">
              <a:spcBef>
                <a:spcPts val="0"/>
              </a:spcBef>
              <a:buClr>
                <a:schemeClr val="dk1"/>
              </a:buClr>
              <a:buSzPct val="80000"/>
              <a:buFont typeface="Courier New"/>
              <a:buChar char="o"/>
            </a:pPr>
            <a:r>
              <a:rPr lang="en"/>
              <a:t>Objects</a:t>
            </a:r>
          </a:p>
          <a:p>
            <a:pPr marL="914400" lvl="1" indent="-381000" rtl="0">
              <a:spcBef>
                <a:spcPts val="0"/>
              </a:spcBef>
              <a:buClr>
                <a:schemeClr val="dk1"/>
              </a:buClr>
              <a:buSzPct val="80000"/>
              <a:buFont typeface="Courier New"/>
              <a:buChar char="o"/>
            </a:pPr>
            <a:r>
              <a:rPr lang="en"/>
              <a:t>Data Hiding</a:t>
            </a:r>
          </a:p>
          <a:p>
            <a:pPr marL="914400" lvl="1" indent="-381000" rtl="0">
              <a:spcBef>
                <a:spcPts val="0"/>
              </a:spcBef>
              <a:buClr>
                <a:schemeClr val="dk1"/>
              </a:buClr>
              <a:buSzPct val="80000"/>
              <a:buFont typeface="Courier New"/>
              <a:buChar char="o"/>
            </a:pPr>
            <a:r>
              <a:rPr lang="en"/>
              <a:t>Encapsulation</a:t>
            </a:r>
          </a:p>
          <a:p>
            <a:pPr marL="914400" lvl="1" indent="-381000" rtl="0">
              <a:spcBef>
                <a:spcPts val="0"/>
              </a:spcBef>
              <a:buClr>
                <a:schemeClr val="dk1"/>
              </a:buClr>
              <a:buSzPct val="80000"/>
              <a:buFont typeface="Courier New"/>
              <a:buChar char="o"/>
            </a:pPr>
            <a:r>
              <a:rPr lang="en"/>
              <a:t>Inheritance</a:t>
            </a:r>
          </a:p>
          <a:p>
            <a:pPr marL="914400" lvl="1" indent="-381000" rtl="0">
              <a:spcBef>
                <a:spcPts val="0"/>
              </a:spcBef>
              <a:buClr>
                <a:schemeClr val="dk1"/>
              </a:buClr>
              <a:buSzPct val="80000"/>
              <a:buFont typeface="Courier New"/>
              <a:buChar char="o"/>
            </a:pPr>
            <a:r>
              <a:rPr lang="en"/>
              <a:t>Polymorphism</a:t>
            </a:r>
          </a:p>
          <a:p>
            <a:pPr marL="914400" lvl="1" indent="-381000" rtl="0">
              <a:spcBef>
                <a:spcPts val="0"/>
              </a:spcBef>
              <a:buClr>
                <a:schemeClr val="dk1"/>
              </a:buClr>
              <a:buSzPct val="80000"/>
              <a:buFont typeface="Courier New"/>
              <a:buChar char="o"/>
            </a:pPr>
            <a:r>
              <a:rPr lang="en"/>
              <a:t>Pointers</a:t>
            </a:r>
          </a:p>
          <a:p>
            <a:pPr marL="457200" lvl="0" indent="-381000">
              <a:spcBef>
                <a:spcPts val="0"/>
              </a:spcBef>
              <a:buClr>
                <a:schemeClr val="dk1"/>
              </a:buClr>
              <a:buSzPct val="100000"/>
              <a:buFont typeface="Arial"/>
              <a:buChar char="●"/>
            </a:pPr>
            <a:r>
              <a:rPr lang="en" sz="2400"/>
              <a:t>TextAdventure console game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More details</a:t>
            </a:r>
          </a:p>
        </p:txBody>
      </p:sp>
      <p:sp>
        <p:nvSpPr>
          <p:cNvPr id="159" name="Shape 1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FPS parts: </a:t>
            </a:r>
            <a:r>
              <a:rPr lang="en" sz="2400" u="sng">
                <a:solidFill>
                  <a:schemeClr val="hlink"/>
                </a:solidFill>
                <a:hlinkClick r:id="rId3"/>
              </a:rPr>
              <a:t>https://wiki.unrealengine.com/First_Person_Shooter_C%2B%2B_Tutorial</a:t>
            </a:r>
          </a:p>
          <a:p>
            <a:pPr marL="457200" lvl="0" indent="-381000" rtl="0">
              <a:spcBef>
                <a:spcPts val="0"/>
              </a:spcBef>
              <a:buClr>
                <a:schemeClr val="dk1"/>
              </a:buClr>
              <a:buSzPct val="100000"/>
              <a:buFont typeface="Arial"/>
              <a:buChar char="●"/>
            </a:pPr>
            <a:r>
              <a:rPr lang="en" sz="2400"/>
              <a:t>Actor: </a:t>
            </a:r>
            <a:r>
              <a:rPr lang="en" sz="2400" u="sng">
                <a:solidFill>
                  <a:schemeClr val="hlink"/>
                </a:solidFill>
                <a:hlinkClick r:id="rId4"/>
              </a:rPr>
              <a:t>https://docs.unrealengine.com/latest/INT/API/Runtime/Engine/GameFramework/AActor/index.html</a:t>
            </a:r>
          </a:p>
          <a:p>
            <a:pPr marL="457200" lvl="0" indent="-381000" rtl="0">
              <a:spcBef>
                <a:spcPts val="0"/>
              </a:spcBef>
              <a:buClr>
                <a:schemeClr val="dk1"/>
              </a:buClr>
              <a:buSzPct val="100000"/>
              <a:buFont typeface="Arial"/>
              <a:buChar char="●"/>
            </a:pPr>
            <a:r>
              <a:rPr lang="en" sz="2400"/>
              <a:t>More tutorials: </a:t>
            </a:r>
            <a:r>
              <a:rPr lang="en" sz="2400" u="sng">
                <a:solidFill>
                  <a:schemeClr val="hlink"/>
                </a:solidFill>
                <a:hlinkClick r:id="rId5"/>
              </a:rPr>
              <a:t>https://docs.unrealengine.com/latest/INT/Programming/Tutorials/index.html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Questions?</a:t>
            </a:r>
          </a:p>
        </p:txBody>
      </p:sp>
      <p:sp>
        <p:nvSpPr>
          <p:cNvPr id="165" name="Shape 1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endParaRPr/>
          </a:p>
          <a:p>
            <a:pPr algn="ctr" rtl="0">
              <a:spcBef>
                <a:spcPts val="0"/>
              </a:spcBef>
              <a:buNone/>
            </a:pPr>
            <a:endParaRPr/>
          </a:p>
          <a:p>
            <a:pPr algn="ctr" rtl="0">
              <a:spcBef>
                <a:spcPts val="0"/>
              </a:spcBef>
              <a:buNone/>
            </a:pPr>
            <a:r>
              <a:rPr lang="en"/>
              <a:t>All code and these slides are available at:</a:t>
            </a:r>
          </a:p>
          <a:p>
            <a:pPr algn="ctr" rtl="0">
              <a:spcBef>
                <a:spcPts val="0"/>
              </a:spcBef>
              <a:buNone/>
            </a:pPr>
            <a:r>
              <a:rPr lang="en" sz="2400" u="sng">
                <a:solidFill>
                  <a:schemeClr val="hlink"/>
                </a:solidFill>
                <a:hlinkClick r:id="rId3"/>
              </a:rPr>
              <a:t>https://github.com/BenjaminNitschke/CppCourse/Day4</a:t>
            </a:r>
          </a:p>
          <a:p>
            <a:pPr algn="ctr">
              <a:spcBef>
                <a:spcPts val="0"/>
              </a:spcBef>
              <a:buNone/>
            </a:pPr>
            <a:endParaRPr sz="24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Unreal Engine Development Links</a:t>
            </a:r>
          </a:p>
        </p:txBody>
      </p:sp>
      <p:sp>
        <p:nvSpPr>
          <p:cNvPr id="171" name="Shape 1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u="sng">
                <a:solidFill>
                  <a:schemeClr val="hlink"/>
                </a:solidFill>
                <a:hlinkClick r:id="rId3"/>
              </a:rPr>
              <a:t>https://www.unrealengine.com/blog/introduction-to-c</a:t>
            </a:r>
          </a:p>
          <a:p>
            <a:pPr marL="457200" lvl="0" indent="-381000" rtl="0">
              <a:spcBef>
                <a:spcPts val="0"/>
              </a:spcBef>
              <a:buClr>
                <a:schemeClr val="dk1"/>
              </a:buClr>
              <a:buSzPct val="100000"/>
              <a:buFont typeface="Arial"/>
              <a:buChar char="●"/>
            </a:pPr>
            <a:r>
              <a:rPr lang="en" sz="2400" u="sng">
                <a:solidFill>
                  <a:schemeClr val="hlink"/>
                </a:solidFill>
                <a:hlinkClick r:id="rId4"/>
              </a:rPr>
              <a:t>https://docs.unrealengine.com/latest/INT/Programming/QuickStart/index.html</a:t>
            </a:r>
          </a:p>
          <a:p>
            <a:pPr marL="457200" lvl="0" indent="-381000" rtl="0">
              <a:spcBef>
                <a:spcPts val="0"/>
              </a:spcBef>
              <a:buClr>
                <a:schemeClr val="dk1"/>
              </a:buClr>
              <a:buSzPct val="100000"/>
              <a:buFont typeface="Arial"/>
              <a:buChar char="●"/>
            </a:pPr>
            <a:r>
              <a:rPr lang="en" sz="2400" u="sng">
                <a:solidFill>
                  <a:schemeClr val="hlink"/>
                </a:solidFill>
                <a:hlinkClick r:id="rId5"/>
              </a:rPr>
              <a:t>https://wiki.unrealengine.com/First_Person_Shooter_C%2B%2B_Tutorial</a:t>
            </a:r>
          </a:p>
          <a:p>
            <a:pPr marL="457200" lvl="0" indent="-381000" rtl="0">
              <a:spcBef>
                <a:spcPts val="0"/>
              </a:spcBef>
              <a:buClr>
                <a:schemeClr val="dk1"/>
              </a:buClr>
              <a:buSzPct val="100000"/>
              <a:buFont typeface="Arial"/>
              <a:buChar char="●"/>
            </a:pPr>
            <a:r>
              <a:rPr lang="en" sz="2400" u="sng">
                <a:solidFill>
                  <a:schemeClr val="hlink"/>
                </a:solidFill>
                <a:hlinkClick r:id="rId6"/>
              </a:rPr>
              <a:t>https://www.youtube.com/watch?v=VxvahnKYB8E</a:t>
            </a:r>
          </a:p>
          <a:p>
            <a:pPr marL="457200" lvl="0" indent="-381000" rtl="0">
              <a:spcBef>
                <a:spcPts val="0"/>
              </a:spcBef>
              <a:buClr>
                <a:schemeClr val="dk1"/>
              </a:buClr>
              <a:buSzPct val="100000"/>
              <a:buFont typeface="Arial"/>
              <a:buChar char="●"/>
            </a:pPr>
            <a:r>
              <a:rPr lang="en" sz="2400" u="sng">
                <a:solidFill>
                  <a:schemeClr val="hlink"/>
                </a:solidFill>
                <a:hlinkClick r:id="rId7"/>
              </a:rPr>
              <a:t>https://www.youtube.com/watch?v=hYuOI9pwiaE</a:t>
            </a:r>
          </a:p>
          <a:p>
            <a:pPr marL="457200" lvl="0" indent="-381000" rtl="0">
              <a:spcBef>
                <a:spcPts val="0"/>
              </a:spcBef>
              <a:buClr>
                <a:schemeClr val="dk1"/>
              </a:buClr>
              <a:buSzPct val="100000"/>
              <a:buFont typeface="Arial"/>
              <a:buChar char="●"/>
            </a:pPr>
            <a:r>
              <a:rPr lang="en" sz="2400" u="sng">
                <a:solidFill>
                  <a:schemeClr val="hlink"/>
                </a:solidFill>
                <a:hlinkClick r:id="rId8"/>
              </a:rPr>
              <a:t>https://docs.unrealengine.com/latest/INT/</a:t>
            </a:r>
          </a:p>
          <a:p>
            <a:pPr marL="457200" lvl="0" indent="-381000" rtl="0">
              <a:spcBef>
                <a:spcPts val="0"/>
              </a:spcBef>
              <a:buClr>
                <a:schemeClr val="dk1"/>
              </a:buClr>
              <a:buSzPct val="100000"/>
              <a:buFont typeface="Arial"/>
              <a:buChar char="●"/>
            </a:pPr>
            <a:r>
              <a:rPr lang="en" sz="2400" u="sng">
                <a:solidFill>
                  <a:schemeClr val="hlink"/>
                </a:solidFill>
                <a:hlinkClick r:id="rId9"/>
              </a:rPr>
              <a:t>https://github.com/EpicGames/UnrealEngine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Recap of Day 2</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OpenGL</a:t>
            </a:r>
          </a:p>
          <a:p>
            <a:pPr marL="914400" lvl="1" indent="-381000" rtl="0">
              <a:spcBef>
                <a:spcPts val="0"/>
              </a:spcBef>
              <a:buClr>
                <a:schemeClr val="dk1"/>
              </a:buClr>
              <a:buSzPct val="80000"/>
              <a:buFont typeface="Courier New"/>
              <a:buChar char="o"/>
            </a:pPr>
            <a:r>
              <a:rPr lang="en"/>
              <a:t>via GLFW</a:t>
            </a:r>
          </a:p>
          <a:p>
            <a:pPr marL="914400" lvl="1" indent="-381000" rtl="0">
              <a:spcBef>
                <a:spcPts val="0"/>
              </a:spcBef>
              <a:buClr>
                <a:schemeClr val="dk1"/>
              </a:buClr>
              <a:buSzPct val="80000"/>
              <a:buFont typeface="Courier New"/>
              <a:buChar char="o"/>
            </a:pPr>
            <a:r>
              <a:rPr lang="en"/>
              <a:t>Window handling</a:t>
            </a:r>
          </a:p>
          <a:p>
            <a:pPr marL="914400" lvl="1" indent="-381000" rtl="0">
              <a:spcBef>
                <a:spcPts val="0"/>
              </a:spcBef>
              <a:buClr>
                <a:schemeClr val="dk1"/>
              </a:buClr>
              <a:buSzPct val="80000"/>
              <a:buFont typeface="Courier New"/>
              <a:buChar char="o"/>
            </a:pPr>
            <a:r>
              <a:rPr lang="en"/>
              <a:t>Immediate drawing</a:t>
            </a:r>
          </a:p>
          <a:p>
            <a:pPr marL="914400" lvl="1" indent="-381000" rtl="0">
              <a:spcBef>
                <a:spcPts val="0"/>
              </a:spcBef>
              <a:buClr>
                <a:schemeClr val="dk1"/>
              </a:buClr>
              <a:buSzPct val="80000"/>
              <a:buFont typeface="Courier New"/>
              <a:buChar char="o"/>
            </a:pPr>
            <a:r>
              <a:rPr lang="en"/>
              <a:t>Loading and drawing textures</a:t>
            </a:r>
          </a:p>
          <a:p>
            <a:pPr marL="914400" lvl="1" indent="-381000" rtl="0">
              <a:spcBef>
                <a:spcPts val="0"/>
              </a:spcBef>
              <a:buClr>
                <a:schemeClr val="dk1"/>
              </a:buClr>
              <a:buSzPct val="80000"/>
              <a:buFont typeface="Courier New"/>
              <a:buChar char="o"/>
            </a:pPr>
            <a:r>
              <a:rPr lang="en"/>
              <a:t>Sprites</a:t>
            </a:r>
          </a:p>
          <a:p>
            <a:pPr marL="457200" lvl="0" indent="-381000" rtl="0">
              <a:spcBef>
                <a:spcPts val="0"/>
              </a:spcBef>
              <a:buClr>
                <a:schemeClr val="dk1"/>
              </a:buClr>
              <a:buSzPct val="100000"/>
              <a:buFont typeface="Arial"/>
              <a:buChar char="●"/>
            </a:pPr>
            <a:r>
              <a:rPr lang="en" sz="2400"/>
              <a:t>Visual Tests</a:t>
            </a:r>
          </a:p>
          <a:p>
            <a:pPr marL="457200" lvl="0" indent="-381000" rtl="0">
              <a:spcBef>
                <a:spcPts val="0"/>
              </a:spcBef>
              <a:buClr>
                <a:schemeClr val="dk1"/>
              </a:buClr>
              <a:buSzPct val="100000"/>
              <a:buFont typeface="Arial"/>
              <a:buChar char="●"/>
            </a:pPr>
            <a:r>
              <a:rPr lang="en" sz="2400"/>
              <a:t>Creating classes and functionality step by step</a:t>
            </a:r>
          </a:p>
          <a:p>
            <a:pPr marL="457200" lvl="0" indent="-381000" rtl="0">
              <a:spcBef>
                <a:spcPts val="0"/>
              </a:spcBef>
              <a:buClr>
                <a:schemeClr val="dk1"/>
              </a:buClr>
              <a:buSzPct val="100000"/>
              <a:buFont typeface="Arial"/>
              <a:buChar char="●"/>
            </a:pPr>
            <a:r>
              <a:rPr lang="en" sz="2400"/>
              <a:t>SpaceInvaders game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Recap of Day 3</a:t>
            </a:r>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Reusable Common Static Library</a:t>
            </a:r>
          </a:p>
          <a:p>
            <a:pPr marL="914400" lvl="1" indent="-381000" rtl="0">
              <a:spcBef>
                <a:spcPts val="0"/>
              </a:spcBef>
              <a:buClr>
                <a:schemeClr val="dk1"/>
              </a:buClr>
              <a:buSzPct val="80000"/>
              <a:buFont typeface="Courier New"/>
              <a:buChar char="o"/>
            </a:pPr>
            <a:r>
              <a:rPr lang="en"/>
              <a:t>CppGameEngine</a:t>
            </a:r>
          </a:p>
          <a:p>
            <a:pPr marL="457200" lvl="0" indent="-381000" rtl="0">
              <a:spcBef>
                <a:spcPts val="0"/>
              </a:spcBef>
              <a:buClr>
                <a:schemeClr val="dk1"/>
              </a:buClr>
              <a:buSzPct val="100000"/>
              <a:buFont typeface="Arial"/>
              <a:buChar char="●"/>
            </a:pPr>
            <a:r>
              <a:rPr lang="en" sz="2400"/>
              <a:t>OpenGL C++ 3D Programming</a:t>
            </a:r>
          </a:p>
          <a:p>
            <a:pPr marL="914400" lvl="1" indent="-381000" rtl="0">
              <a:spcBef>
                <a:spcPts val="0"/>
              </a:spcBef>
              <a:buClr>
                <a:schemeClr val="dk1"/>
              </a:buClr>
              <a:buSzPct val="80000"/>
              <a:buFont typeface="Courier New"/>
              <a:buChar char="o"/>
            </a:pPr>
            <a:r>
              <a:rPr lang="en"/>
              <a:t>Vertex Formats</a:t>
            </a:r>
          </a:p>
          <a:p>
            <a:pPr marL="914400" lvl="1" indent="-381000" rtl="0">
              <a:spcBef>
                <a:spcPts val="0"/>
              </a:spcBef>
              <a:buClr>
                <a:schemeClr val="dk1"/>
              </a:buClr>
              <a:buSzPct val="80000"/>
              <a:buFont typeface="Courier New"/>
              <a:buChar char="o"/>
            </a:pPr>
            <a:r>
              <a:rPr lang="en"/>
              <a:t>Custom Structs and Operators</a:t>
            </a:r>
          </a:p>
          <a:p>
            <a:pPr marL="914400" lvl="1" indent="-381000" rtl="0">
              <a:spcBef>
                <a:spcPts val="0"/>
              </a:spcBef>
              <a:buClr>
                <a:schemeClr val="dk1"/>
              </a:buClr>
              <a:buSzPct val="80000"/>
              <a:buFont typeface="Courier New"/>
              <a:buChar char="o"/>
            </a:pPr>
            <a:r>
              <a:rPr lang="en"/>
              <a:t>Project and View Matrices</a:t>
            </a:r>
          </a:p>
          <a:p>
            <a:pPr marL="914400" lvl="1" indent="-381000" rtl="0">
              <a:spcBef>
                <a:spcPts val="0"/>
              </a:spcBef>
              <a:buClr>
                <a:schemeClr val="dk1"/>
              </a:buClr>
              <a:buSzPct val="80000"/>
              <a:buFont typeface="Courier New"/>
              <a:buChar char="o"/>
            </a:pPr>
            <a:r>
              <a:rPr lang="en"/>
              <a:t>3D Textures, Blending, Lighting</a:t>
            </a:r>
          </a:p>
          <a:p>
            <a:pPr marL="914400" lvl="1" indent="-381000" rtl="0">
              <a:spcBef>
                <a:spcPts val="0"/>
              </a:spcBef>
              <a:buClr>
                <a:schemeClr val="dk1"/>
              </a:buClr>
              <a:buSzPct val="80000"/>
              <a:buFont typeface="Courier New"/>
              <a:buChar char="o"/>
            </a:pPr>
            <a:r>
              <a:rPr lang="en"/>
              <a:t>3D Movement &amp; Rotation </a:t>
            </a:r>
          </a:p>
          <a:p>
            <a:pPr marL="457200" lvl="0" indent="-381000" rtl="0">
              <a:spcBef>
                <a:spcPts val="0"/>
              </a:spcBef>
              <a:buClr>
                <a:schemeClr val="dk1"/>
              </a:buClr>
              <a:buSzPct val="100000"/>
              <a:buFont typeface="Arial"/>
              <a:buChar char="●"/>
            </a:pPr>
            <a:r>
              <a:rPr lang="en" sz="2400"/>
              <a:t>FPS Game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Getting Unreal Engine</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u="sng">
                <a:solidFill>
                  <a:schemeClr val="hlink"/>
                </a:solidFill>
                <a:hlinkClick r:id="rId3"/>
              </a:rPr>
              <a:t>https://www.unrealengine.com/</a:t>
            </a:r>
          </a:p>
          <a:p>
            <a:pPr marL="457200" lvl="0" indent="-419100" rtl="0">
              <a:spcBef>
                <a:spcPts val="0"/>
              </a:spcBef>
              <a:buClr>
                <a:schemeClr val="dk1"/>
              </a:buClr>
              <a:buSzPct val="100000"/>
              <a:buFont typeface="Arial"/>
              <a:buChar char="●"/>
            </a:pPr>
            <a:r>
              <a:rPr lang="en"/>
              <a:t>Create a free account</a:t>
            </a:r>
          </a:p>
          <a:p>
            <a:pPr marL="457200" lvl="0" indent="-419100" rtl="0">
              <a:spcBef>
                <a:spcPts val="0"/>
              </a:spcBef>
              <a:buClr>
                <a:schemeClr val="dk1"/>
              </a:buClr>
              <a:buSzPct val="100000"/>
              <a:buFont typeface="Arial"/>
              <a:buChar char="●"/>
            </a:pPr>
            <a:r>
              <a:rPr lang="en"/>
              <a:t>Download &amp; Install Epic Games Launcher</a:t>
            </a:r>
          </a:p>
          <a:p>
            <a:pPr marL="914400" lvl="1" indent="-381000" rtl="0">
              <a:spcBef>
                <a:spcPts val="0"/>
              </a:spcBef>
              <a:buClr>
                <a:schemeClr val="dk1"/>
              </a:buClr>
              <a:buSzPct val="80000"/>
              <a:buFont typeface="Courier New"/>
              <a:buChar char="o"/>
            </a:pPr>
            <a:r>
              <a:rPr lang="en"/>
              <a:t>Login again in the installer</a:t>
            </a:r>
          </a:p>
          <a:p>
            <a:pPr marL="914400" lvl="1" indent="-381000" rtl="0">
              <a:spcBef>
                <a:spcPts val="0"/>
              </a:spcBef>
              <a:buClr>
                <a:schemeClr val="dk1"/>
              </a:buClr>
              <a:buSzPct val="80000"/>
              <a:buFont typeface="Courier New"/>
              <a:buChar char="o"/>
            </a:pPr>
            <a:r>
              <a:rPr lang="en"/>
              <a:t>Finally choose Unreal Engine 4</a:t>
            </a:r>
          </a:p>
          <a:p>
            <a:pPr marL="914400" lvl="1" indent="-381000" rtl="0">
              <a:spcBef>
                <a:spcPts val="0"/>
              </a:spcBef>
              <a:buClr>
                <a:schemeClr val="dk1"/>
              </a:buClr>
              <a:buSzPct val="80000"/>
              <a:buFont typeface="Courier New"/>
              <a:buChar char="o"/>
            </a:pPr>
            <a:r>
              <a:rPr lang="en"/>
              <a:t>Install Unreal Engine 4.7.6 on the top left</a:t>
            </a:r>
          </a:p>
          <a:p>
            <a:pPr marL="914400" lvl="1" indent="-381000" rtl="0">
              <a:spcBef>
                <a:spcPts val="0"/>
              </a:spcBef>
              <a:buClr>
                <a:schemeClr val="dk1"/>
              </a:buClr>
              <a:buSzPct val="80000"/>
              <a:buFont typeface="Courier New"/>
              <a:buChar char="o"/>
            </a:pPr>
            <a:r>
              <a:rPr lang="en"/>
              <a:t>Agree Eula</a:t>
            </a:r>
          </a:p>
          <a:p>
            <a:pPr marL="914400" lvl="1" indent="-381000">
              <a:spcBef>
                <a:spcPts val="0"/>
              </a:spcBef>
              <a:buClr>
                <a:schemeClr val="dk1"/>
              </a:buClr>
              <a:buSzPct val="80000"/>
              <a:buFont typeface="Courier New"/>
              <a:buChar char="o"/>
            </a:pPr>
            <a:r>
              <a:rPr lang="en"/>
              <a:t>You need at least 11GB free space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Unreal Engine C++ Source Code</a:t>
            </a: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Click on your account in the top right</a:t>
            </a:r>
          </a:p>
          <a:p>
            <a:pPr marL="914400" lvl="1" indent="-381000" rtl="0">
              <a:spcBef>
                <a:spcPts val="0"/>
              </a:spcBef>
              <a:buClr>
                <a:schemeClr val="dk1"/>
              </a:buClr>
              <a:buSzPct val="80000"/>
              <a:buFont typeface="Courier New"/>
              <a:buChar char="o"/>
            </a:pPr>
            <a:r>
              <a:rPr lang="en"/>
              <a:t>Select Manage Account, which sends you to</a:t>
            </a:r>
          </a:p>
          <a:p>
            <a:pPr marL="914400" lvl="1" indent="-381000" rtl="0">
              <a:spcBef>
                <a:spcPts val="0"/>
              </a:spcBef>
              <a:buClr>
                <a:schemeClr val="dk1"/>
              </a:buClr>
              <a:buSzPct val="80000"/>
              <a:buFont typeface="Courier New"/>
              <a:buChar char="o"/>
            </a:pPr>
            <a:r>
              <a:rPr lang="en" u="sng">
                <a:solidFill>
                  <a:schemeClr val="hlink"/>
                </a:solidFill>
                <a:hlinkClick r:id="rId3"/>
              </a:rPr>
              <a:t>https://www.unrealengine.com/dashboard</a:t>
            </a:r>
          </a:p>
          <a:p>
            <a:pPr marL="914400" lvl="1" indent="-381000" rtl="0">
              <a:spcBef>
                <a:spcPts val="0"/>
              </a:spcBef>
              <a:buClr>
                <a:schemeClr val="dk1"/>
              </a:buClr>
              <a:buSzPct val="80000"/>
              <a:buFont typeface="Courier New"/>
              <a:buChar char="o"/>
            </a:pPr>
            <a:r>
              <a:rPr lang="en"/>
              <a:t>Click on “linking your Github account” for details</a:t>
            </a:r>
          </a:p>
          <a:p>
            <a:pPr marL="914400" lvl="1" indent="-381000" rtl="0">
              <a:spcBef>
                <a:spcPts val="0"/>
              </a:spcBef>
              <a:buClr>
                <a:schemeClr val="dk1"/>
              </a:buClr>
              <a:buSzPct val="80000"/>
              <a:buFont typeface="Courier New"/>
              <a:buChar char="o"/>
            </a:pPr>
            <a:r>
              <a:rPr lang="en"/>
              <a:t>When done you can download or fork</a:t>
            </a:r>
          </a:p>
          <a:p>
            <a:pPr marL="1371600" lvl="2" indent="-381000" rtl="0">
              <a:spcBef>
                <a:spcPts val="0"/>
              </a:spcBef>
              <a:buClr>
                <a:schemeClr val="dk1"/>
              </a:buClr>
              <a:buSzPct val="80000"/>
              <a:buFont typeface="Wingdings"/>
              <a:buChar char="§"/>
            </a:pPr>
            <a:r>
              <a:rPr lang="en" u="sng">
                <a:solidFill>
                  <a:schemeClr val="hlink"/>
                </a:solidFill>
                <a:hlinkClick r:id="rId4"/>
              </a:rPr>
              <a:t>https://github.com/EpicGames/UnrealEngine</a:t>
            </a:r>
          </a:p>
          <a:p>
            <a:pPr marL="457200" lvl="0" indent="-381000" rtl="0">
              <a:spcBef>
                <a:spcPts val="0"/>
              </a:spcBef>
              <a:buClr>
                <a:schemeClr val="dk1"/>
              </a:buClr>
              <a:buSzPct val="100000"/>
              <a:buFont typeface="Arial"/>
              <a:buChar char="●"/>
            </a:pPr>
            <a:r>
              <a:rPr lang="en" sz="2400" b="1"/>
              <a:t>Note</a:t>
            </a:r>
            <a:r>
              <a:rPr lang="en" sz="2400"/>
              <a:t>: You don’t need the source code to work with Unreal Engine 4, but since we want to learn C++ it is a good idea to look how professionals do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Unreal Engine C++ Source Code</a:t>
            </a:r>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Click on your account in the top right</a:t>
            </a:r>
          </a:p>
          <a:p>
            <a:pPr marL="914400" lvl="1" indent="-381000" rtl="0">
              <a:spcBef>
                <a:spcPts val="0"/>
              </a:spcBef>
              <a:buClr>
                <a:schemeClr val="dk1"/>
              </a:buClr>
              <a:buSzPct val="80000"/>
              <a:buFont typeface="Courier New"/>
              <a:buChar char="o"/>
            </a:pPr>
            <a:r>
              <a:rPr lang="en"/>
              <a:t>Select Manage Account, which sends you to</a:t>
            </a:r>
          </a:p>
          <a:p>
            <a:pPr marL="914400" lvl="1" indent="-381000" rtl="0">
              <a:spcBef>
                <a:spcPts val="0"/>
              </a:spcBef>
              <a:buClr>
                <a:schemeClr val="dk1"/>
              </a:buClr>
              <a:buSzPct val="80000"/>
              <a:buFont typeface="Courier New"/>
              <a:buChar char="o"/>
            </a:pPr>
            <a:r>
              <a:rPr lang="en" u="sng">
                <a:solidFill>
                  <a:schemeClr val="hlink"/>
                </a:solidFill>
                <a:hlinkClick r:id="rId3"/>
              </a:rPr>
              <a:t>https://www.unrealengine.com/dashboard</a:t>
            </a:r>
          </a:p>
          <a:p>
            <a:pPr marL="914400" lvl="1" indent="-381000" rtl="0">
              <a:spcBef>
                <a:spcPts val="0"/>
              </a:spcBef>
              <a:buClr>
                <a:schemeClr val="dk1"/>
              </a:buClr>
              <a:buSzPct val="80000"/>
              <a:buFont typeface="Courier New"/>
              <a:buChar char="o"/>
            </a:pPr>
            <a:r>
              <a:rPr lang="en"/>
              <a:t>Click on “linking your Github account” for details</a:t>
            </a:r>
          </a:p>
          <a:p>
            <a:pPr marL="914400" lvl="1" indent="-381000" rtl="0">
              <a:spcBef>
                <a:spcPts val="0"/>
              </a:spcBef>
              <a:buClr>
                <a:schemeClr val="dk1"/>
              </a:buClr>
              <a:buSzPct val="80000"/>
              <a:buFont typeface="Courier New"/>
              <a:buChar char="o"/>
            </a:pPr>
            <a:r>
              <a:rPr lang="en"/>
              <a:t>When done you can download or fork</a:t>
            </a:r>
          </a:p>
          <a:p>
            <a:pPr marL="1371600" lvl="2" indent="-381000" rtl="0">
              <a:spcBef>
                <a:spcPts val="0"/>
              </a:spcBef>
              <a:buClr>
                <a:schemeClr val="dk1"/>
              </a:buClr>
              <a:buSzPct val="80000"/>
              <a:buFont typeface="Wingdings"/>
              <a:buChar char="§"/>
            </a:pPr>
            <a:r>
              <a:rPr lang="en" u="sng">
                <a:solidFill>
                  <a:schemeClr val="hlink"/>
                </a:solidFill>
                <a:hlinkClick r:id="rId4"/>
              </a:rPr>
              <a:t>https://github.com/EpicGames/UnrealEngine</a:t>
            </a:r>
          </a:p>
          <a:p>
            <a:pPr marL="457200" lvl="0" indent="-381000" rtl="0">
              <a:spcBef>
                <a:spcPts val="0"/>
              </a:spcBef>
              <a:buClr>
                <a:schemeClr val="dk1"/>
              </a:buClr>
              <a:buSzPct val="100000"/>
              <a:buFont typeface="Arial"/>
              <a:buChar char="●"/>
            </a:pPr>
            <a:r>
              <a:rPr lang="en" sz="2400" b="1"/>
              <a:t>Note</a:t>
            </a:r>
            <a:r>
              <a:rPr lang="en" sz="2400"/>
              <a:t>: You don’t need the source code to work with Unreal Engine 4, but since we want to learn C++ it is a good idea to look how professionals do it!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GitHub primer</a:t>
            </a:r>
          </a:p>
        </p:txBody>
      </p:sp>
      <p:pic>
        <p:nvPicPr>
          <p:cNvPr id="83" name="Shape 83"/>
          <p:cNvPicPr preferRelativeResize="0"/>
          <p:nvPr/>
        </p:nvPicPr>
        <p:blipFill>
          <a:blip r:embed="rId3">
            <a:alphaModFix/>
          </a:blip>
          <a:stretch>
            <a:fillRect/>
          </a:stretch>
        </p:blipFill>
        <p:spPr>
          <a:xfrm>
            <a:off x="457200" y="1332700"/>
            <a:ext cx="4871199" cy="3442625"/>
          </a:xfrm>
          <a:prstGeom prst="rect">
            <a:avLst/>
          </a:prstGeom>
          <a:noFill/>
          <a:ln w="19050" cap="flat">
            <a:solidFill>
              <a:srgbClr val="000000"/>
            </a:solidFill>
            <a:prstDash val="solid"/>
            <a:round/>
            <a:headEnd type="none" w="med" len="med"/>
            <a:tailEnd type="none" w="med" len="med"/>
          </a:ln>
        </p:spPr>
      </p:pic>
      <p:pic>
        <p:nvPicPr>
          <p:cNvPr id="84" name="Shape 84"/>
          <p:cNvPicPr preferRelativeResize="0"/>
          <p:nvPr/>
        </p:nvPicPr>
        <p:blipFill>
          <a:blip r:embed="rId4">
            <a:alphaModFix/>
          </a:blip>
          <a:stretch>
            <a:fillRect/>
          </a:stretch>
        </p:blipFill>
        <p:spPr>
          <a:xfrm>
            <a:off x="5603725" y="1332700"/>
            <a:ext cx="3237674" cy="906174"/>
          </a:xfrm>
          <a:prstGeom prst="rect">
            <a:avLst/>
          </a:prstGeom>
          <a:noFill/>
          <a:ln w="19050" cap="flat">
            <a:solidFill>
              <a:srgbClr val="000000"/>
            </a:solidFill>
            <a:prstDash val="solid"/>
            <a:round/>
            <a:headEnd type="none" w="med" len="med"/>
            <a:tailEnd type="none" w="med" len="med"/>
          </a:ln>
        </p:spPr>
      </p:pic>
      <p:pic>
        <p:nvPicPr>
          <p:cNvPr id="85" name="Shape 85"/>
          <p:cNvPicPr preferRelativeResize="0"/>
          <p:nvPr/>
        </p:nvPicPr>
        <p:blipFill>
          <a:blip r:embed="rId5">
            <a:alphaModFix/>
          </a:blip>
          <a:stretch>
            <a:fillRect/>
          </a:stretch>
        </p:blipFill>
        <p:spPr>
          <a:xfrm>
            <a:off x="5603725" y="2403775"/>
            <a:ext cx="2315509" cy="2371549"/>
          </a:xfrm>
          <a:prstGeom prst="rect">
            <a:avLst/>
          </a:prstGeom>
          <a:noFill/>
          <a:ln w="19050" cap="flat">
            <a:solidFill>
              <a:srgbClr val="000000"/>
            </a:solidFill>
            <a:prstDash val="solid"/>
            <a:round/>
            <a:headEnd type="none" w="med" len="med"/>
            <a:tailEnd type="none" w="med" len="med"/>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Let’s look at the Unreal Source Code</a:t>
            </a:r>
          </a:p>
        </p:txBody>
      </p:sp>
      <p:sp>
        <p:nvSpPr>
          <p:cNvPr id="91" name="Shape 91"/>
          <p:cNvSpPr txBox="1">
            <a:spLocks noGrp="1"/>
          </p:cNvSpPr>
          <p:nvPr>
            <p:ph type="body" idx="1"/>
          </p:nvPr>
        </p:nvSpPr>
        <p:spPr>
          <a:xfrm>
            <a:off x="457200" y="1118925"/>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#include "Platform.h"							// Set up base types, etc for the platform</a:t>
            </a:r>
          </a:p>
          <a:p>
            <a:pPr lvl="0" rtl="0">
              <a:spcBef>
                <a:spcPts val="0"/>
              </a:spcBef>
              <a:buClr>
                <a:schemeClr val="dk1"/>
              </a:buClr>
              <a:buSzPct val="91666"/>
              <a:buFont typeface="Arial"/>
              <a:buNone/>
            </a:pPr>
            <a:r>
              <a:rPr lang="en" sz="1200"/>
              <a:t>#include "Build.h"								// Build options.</a:t>
            </a:r>
          </a:p>
          <a:p>
            <a:pPr lvl="0" rtl="0">
              <a:spcBef>
                <a:spcPts val="0"/>
              </a:spcBef>
              <a:buClr>
                <a:schemeClr val="dk1"/>
              </a:buClr>
              <a:buSzPct val="91666"/>
              <a:buFont typeface="Arial"/>
              <a:buNone/>
            </a:pPr>
            <a:r>
              <a:rPr lang="en" sz="1200"/>
              <a:t>#include "ProfilingDebugging/UMemoryDefines.h"			// Memory build options.</a:t>
            </a:r>
          </a:p>
          <a:p>
            <a:pPr lvl="0" rtl="0">
              <a:spcBef>
                <a:spcPts val="0"/>
              </a:spcBef>
              <a:buClr>
                <a:schemeClr val="dk1"/>
              </a:buClr>
              <a:buSzPct val="91666"/>
              <a:buFont typeface="Arial"/>
              <a:buNone/>
            </a:pPr>
            <a:r>
              <a:rPr lang="en" sz="1200"/>
              <a:t>#include "CoreMiscDefines.h"						// Misc defines and enumerations</a:t>
            </a:r>
          </a:p>
          <a:p>
            <a:pPr lvl="0" rtl="0">
              <a:spcBef>
                <a:spcPts val="0"/>
              </a:spcBef>
              <a:buClr>
                <a:schemeClr val="dk1"/>
              </a:buClr>
              <a:buSzPct val="91666"/>
              <a:buFont typeface="Arial"/>
              <a:buNone/>
            </a:pPr>
            <a:r>
              <a:rPr lang="en" sz="1200"/>
              <a:t>#include "Containers/ContainersFwd.h"</a:t>
            </a:r>
          </a:p>
          <a:p>
            <a:pPr lvl="0" rtl="0">
              <a:spcBef>
                <a:spcPts val="0"/>
              </a:spcBef>
              <a:buClr>
                <a:schemeClr val="dk1"/>
              </a:buClr>
              <a:buSzPct val="91666"/>
              <a:buFont typeface="Arial"/>
              <a:buNone/>
            </a:pPr>
            <a:r>
              <a:rPr lang="en" sz="1200"/>
              <a:t>#include "Timespan.h"							// Time span definition</a:t>
            </a:r>
          </a:p>
          <a:p>
            <a:pPr lvl="0" rtl="0">
              <a:spcBef>
                <a:spcPts val="0"/>
              </a:spcBef>
              <a:buClr>
                <a:schemeClr val="dk1"/>
              </a:buClr>
              <a:buSzPct val="91666"/>
              <a:buFont typeface="Arial"/>
              <a:buNone/>
            </a:pPr>
            <a:r>
              <a:rPr lang="en" sz="1200"/>
              <a:t>#include "DateTime.h"							// Date and time handling</a:t>
            </a:r>
          </a:p>
          <a:p>
            <a:pPr lvl="0" rtl="0">
              <a:spcBef>
                <a:spcPts val="0"/>
              </a:spcBef>
              <a:buClr>
                <a:schemeClr val="dk1"/>
              </a:buClr>
              <a:buSzPct val="91666"/>
              <a:buFont typeface="Arial"/>
              <a:buNone/>
            </a:pPr>
            <a:r>
              <a:rPr lang="en" sz="1200"/>
              <a:t>#include "PlatformIncludes.h"						// Include the main and misc platform headers</a:t>
            </a:r>
          </a:p>
          <a:p>
            <a:pPr lvl="0" rtl="0">
              <a:spcBef>
                <a:spcPts val="0"/>
              </a:spcBef>
              <a:buClr>
                <a:schemeClr val="dk1"/>
              </a:buClr>
              <a:buSzPct val="91666"/>
              <a:buFont typeface="Arial"/>
              <a:buNone/>
            </a:pPr>
            <a:r>
              <a:rPr lang="en" sz="1200"/>
              <a:t>#include "PlatformFilemanager.h"						// Platform file manager.</a:t>
            </a:r>
          </a:p>
          <a:p>
            <a:pPr lvl="0" rtl="0">
              <a:spcBef>
                <a:spcPts val="0"/>
              </a:spcBef>
              <a:buClr>
                <a:schemeClr val="dk1"/>
              </a:buClr>
              <a:buSzPct val="91666"/>
              <a:buFont typeface="Arial"/>
              <a:buNone/>
            </a:pPr>
            <a:r>
              <a:rPr lang="en" sz="1200"/>
              <a:t>#include "AssertionMacros.h"						// Various assertion macros</a:t>
            </a:r>
          </a:p>
          <a:p>
            <a:pPr lvl="0" rtl="0">
              <a:spcBef>
                <a:spcPts val="0"/>
              </a:spcBef>
              <a:buClr>
                <a:schemeClr val="dk1"/>
              </a:buClr>
              <a:buSzPct val="91666"/>
              <a:buFont typeface="Arial"/>
              <a:buNone/>
            </a:pPr>
            <a:r>
              <a:rPr lang="en" sz="1200"/>
              <a:t>#include "UObject/UnrealNames.h"					// EName definition.</a:t>
            </a:r>
          </a:p>
          <a:p>
            <a:pPr lvl="0" rtl="0">
              <a:spcBef>
                <a:spcPts val="0"/>
              </a:spcBef>
              <a:buClr>
                <a:schemeClr val="dk1"/>
              </a:buClr>
              <a:buSzPct val="91666"/>
              <a:buFont typeface="Arial"/>
              <a:buNone/>
            </a:pPr>
            <a:r>
              <a:rPr lang="en" sz="1200"/>
              <a:t>#include "OutputDevice.h"							// Output devices, logf, debugf, etc</a:t>
            </a:r>
          </a:p>
          <a:p>
            <a:pPr lvl="0" rtl="0">
              <a:spcBef>
                <a:spcPts val="0"/>
              </a:spcBef>
              <a:buClr>
                <a:schemeClr val="dk1"/>
              </a:buClr>
              <a:buSzPct val="91666"/>
              <a:buFont typeface="Arial"/>
              <a:buNone/>
            </a:pPr>
            <a:r>
              <a:rPr lang="en" sz="1200"/>
              <a:t>#include "NumericLimits.h"							// Numeric limits</a:t>
            </a:r>
          </a:p>
          <a:p>
            <a:pPr lvl="0" rtl="0">
              <a:spcBef>
                <a:spcPts val="0"/>
              </a:spcBef>
              <a:buClr>
                <a:schemeClr val="dk1"/>
              </a:buClr>
              <a:buSzPct val="91666"/>
              <a:buFont typeface="Arial"/>
              <a:buNone/>
            </a:pPr>
            <a:r>
              <a:rPr lang="en" sz="1200"/>
              <a:t>#include "UnrealMathUtility.h"						// FMath</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endParaRPr sz="1200"/>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1192</Words>
  <Application>Microsoft Office PowerPoint</Application>
  <PresentationFormat>On-screen Show (16:9)</PresentationFormat>
  <Paragraphs>172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biz</vt:lpstr>
      <vt:lpstr>C++ Course</vt:lpstr>
      <vt:lpstr>Recap of Day 1</vt:lpstr>
      <vt:lpstr>Recap of Day 2</vt:lpstr>
      <vt:lpstr>Recap of Day 3</vt:lpstr>
      <vt:lpstr>Getting Unreal Engine</vt:lpstr>
      <vt:lpstr>Unreal Engine C++ Source Code</vt:lpstr>
      <vt:lpstr>Unreal Engine C++ Source Code</vt:lpstr>
      <vt:lpstr>GitHub primer</vt:lpstr>
      <vt:lpstr>Let’s look at the Unreal Source Code</vt:lpstr>
      <vt:lpstr>Create a C++ Unreal Engine project</vt:lpstr>
      <vt:lpstr>Unreal Editor Tour</vt:lpstr>
      <vt:lpstr>Adding C++ Files</vt:lpstr>
      <vt:lpstr>Say Hello</vt:lpstr>
      <vt:lpstr>Rotate our MyActor around</vt:lpstr>
      <vt:lpstr>Making MyActor visible</vt:lpstr>
      <vt:lpstr>Play around, add particles, etc.</vt:lpstr>
      <vt:lpstr>C++ Engine Architeture</vt:lpstr>
      <vt:lpstr>Unreal Source Code Reviews</vt:lpstr>
      <vt:lpstr>Integrating Lua via C into Unreal</vt:lpstr>
      <vt:lpstr>More details</vt:lpstr>
      <vt:lpstr>Questions?</vt:lpstr>
      <vt:lpstr>Unreal Engine Development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dc:title>
  <cp:lastModifiedBy>Benjamin Nitschke</cp:lastModifiedBy>
  <cp:revision>1</cp:revision>
  <dcterms:modified xsi:type="dcterms:W3CDTF">2015-05-22T14:09:48Z</dcterms:modified>
</cp:coreProperties>
</file>