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Lst>
  <p:sldSz cy="5143500" cx="9144000"/>
  <p:notesSz cx="6858000" cy="9144000"/>
  <p:defaultText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90651C3A-4460-11DB-9652-00E08161165F}"/>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2" Type="http://schemas.openxmlformats.org/officeDocument/2006/relationships/slide" Target="slides/slide37.xml"/><Relationship Id="rId41" Type="http://schemas.openxmlformats.org/officeDocument/2006/relationships/slide" Target="slides/slide36.xml"/><Relationship Id="rId22" Type="http://schemas.openxmlformats.org/officeDocument/2006/relationships/slide" Target="slides/slide17.xml"/><Relationship Id="rId44" Type="http://schemas.openxmlformats.org/officeDocument/2006/relationships/slide" Target="slides/slide39.xml"/><Relationship Id="rId21" Type="http://schemas.openxmlformats.org/officeDocument/2006/relationships/slide" Target="slides/slide16.xml"/><Relationship Id="rId43" Type="http://schemas.openxmlformats.org/officeDocument/2006/relationships/slide" Target="slides/slide38.xml"/><Relationship Id="rId24" Type="http://schemas.openxmlformats.org/officeDocument/2006/relationships/slide" Target="slides/slide19.xml"/><Relationship Id="rId46" Type="http://schemas.openxmlformats.org/officeDocument/2006/relationships/slide" Target="slides/slide41.xml"/><Relationship Id="rId23" Type="http://schemas.openxmlformats.org/officeDocument/2006/relationships/slide" Target="slides/slide18.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48" Type="http://schemas.openxmlformats.org/officeDocument/2006/relationships/slide" Target="slides/slide43.xml"/><Relationship Id="rId25" Type="http://schemas.openxmlformats.org/officeDocument/2006/relationships/slide" Target="slides/slide20.xml"/><Relationship Id="rId47" Type="http://schemas.openxmlformats.org/officeDocument/2006/relationships/slide" Target="slides/slide42.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 name="Shape 1"/>
        <p:cNvGrpSpPr/>
        <p:nvPr/>
      </p:nvGrpSpPr>
      <p:grpSpPr>
        <a:xfrm>
          <a:off x="0" y="0"/>
          <a:ext cx="0" cy="0"/>
          <a:chOff x="0" y="0"/>
          <a:chExt cx="0" cy="0"/>
        </a:xfrm>
      </p:grpSpPr>
      <p:sp>
        <p:nvSpPr>
          <p:cNvPr id="2" name="Shape 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 name="Shape 3"/>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www.w3schools.com/sql/sql_select.asp" TargetMode="Externa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en.wikipedia.org/wiki/Comparison_of_database_tools" TargetMode="Externa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www.microsoft.com/en-us/download/details.aspx?id=42299" TargetMode="External"/><Relationship Id="rId3" Type="http://schemas.openxmlformats.org/officeDocument/2006/relationships/hyperlink" Target="http://www.microsoft.com/en-us/server-cloud/products/sql-server-2016/default.aspx?WT.mc_id=Blog_SQL_Announce_DI" TargetMode="External"/><Relationship Id="rId4" Type="http://schemas.openxmlformats.org/officeDocument/2006/relationships/hyperlink" Target="http://www.microsoft.com/en-us/evalcenter/evaluate-sql-server-2016?WT.mc_id=Blog_SQL_Announce_DI" TargetMode="Externa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blogs.technet.com/b/dataplatforminsider/archive/2015/05/27/sql-server-2016-first-public-preview-now-available.aspx" TargetMode="External"/><Relationship Id="rId3" Type="http://schemas.openxmlformats.org/officeDocument/2006/relationships/hyperlink" Target="http://www.microsoft.com/en-us/server-cloud/products/sql-server-2016/" TargetMode="Externa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en.wikipedia.org/wiki/SQL_injection" TargetMode="Externa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www.dotnetperls.com/sqlclient" TargetMode="Externa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msdn.microsoft.com/en-us/library/bb386976%28v=vs.110%29.aspx?f=255&amp;MSPPError=-2147217396" TargetMode="Externa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en.wikipedia.org/wiki/SQL_injection" TargetMode="External"/><Relationship Id="rId3" Type="http://schemas.openxmlformats.org/officeDocument/2006/relationships/hyperlink" Target="http://www.toptal.com/sql/interview-questions" TargetMode="Externa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en.wikipedia.org/wiki/MongoDB" TargetMode="Externa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ocs.mongodb.org/manual/core/introduction/" TargetMode="Externa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www.devwebpro.com/a-mongo-primer-how-to-and-why-its-for-you/" TargetMode="Externa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www.sqlservercentral.com/Books/" TargetMode="Externa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news.ycombinator.com/item?id=9946399" TargetMode="External"/><Relationship Id="rId3" Type="http://schemas.openxmlformats.org/officeDocument/2006/relationships/hyperlink" Target="http://stgray.com/quotes/programmingquotes.html" TargetMode="Externa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news.ycombinator.com/item?id=9946399" TargetMode="External"/><Relationship Id="rId3" Type="http://schemas.openxmlformats.org/officeDocument/2006/relationships/hyperlink" Target="http://stgray.com/quotes/programmingquotes.html" TargetMode="External"/><Relationship Id="rId4" Type="http://schemas.openxmlformats.org/officeDocument/2006/relationships/hyperlink" Target="http://www.brainyquote.com/quotes/keywords/database.html" TargetMode="Externa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xkcd.com/327/" TargetMode="External"/><Relationship Id="rId3" Type="http://schemas.openxmlformats.org/officeDocument/2006/relationships/hyperlink" Target="https://en.wikipedia.org/wiki/SQL_injection" TargetMode="Externa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2" name="Shape 42"/>
        <p:cNvGrpSpPr/>
        <p:nvPr/>
      </p:nvGrpSpPr>
      <p:grpSpPr>
        <a:xfrm>
          <a:off x="0" y="0"/>
          <a:ext cx="0" cy="0"/>
          <a:chOff x="0" y="0"/>
          <a:chExt cx="0" cy="0"/>
        </a:xfrm>
      </p:grpSpPr>
      <p:sp>
        <p:nvSpPr>
          <p:cNvPr id="43" name="Shape 43"/>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4" name="Shape 44"/>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rPr lang="en"/>
              <a:t>Database </a:t>
            </a:r>
            <a:r>
              <a:rPr lang="en" sz="1000">
                <a:solidFill>
                  <a:srgbClr val="222222"/>
                </a:solidFill>
              </a:rPr>
              <a:t>and Server Side Programming Course</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6" name="Shape 96"/>
        <p:cNvGrpSpPr/>
        <p:nvPr/>
      </p:nvGrpSpPr>
      <p:grpSpPr>
        <a:xfrm>
          <a:off x="0" y="0"/>
          <a:ext cx="0" cy="0"/>
          <a:chOff x="0" y="0"/>
          <a:chExt cx="0" cy="0"/>
        </a:xfrm>
      </p:grpSpPr>
      <p:sp>
        <p:nvSpPr>
          <p:cNvPr id="97" name="Shape 97"/>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98" name="Shape 9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32954"/>
              </a:lnSpc>
              <a:spcBef>
                <a:spcPts val="0"/>
              </a:spcBef>
              <a:spcAft>
                <a:spcPts val="1100"/>
              </a:spcAft>
              <a:buClr>
                <a:schemeClr val="dk1"/>
              </a:buClr>
              <a:buSzPct val="100000"/>
              <a:buFont typeface="Arial"/>
              <a:buNone/>
            </a:pPr>
            <a:r>
              <a:rPr lang="en">
                <a:solidFill>
                  <a:srgbClr val="222222"/>
                </a:solidFill>
              </a:rPr>
              <a:t>Size of Ethernet frame - 24 Bytes</a:t>
            </a:r>
          </a:p>
          <a:p>
            <a:pPr lvl="0" rtl="0">
              <a:lnSpc>
                <a:spcPct val="132954"/>
              </a:lnSpc>
              <a:spcBef>
                <a:spcPts val="0"/>
              </a:spcBef>
              <a:spcAft>
                <a:spcPts val="1100"/>
              </a:spcAft>
              <a:buClr>
                <a:schemeClr val="dk1"/>
              </a:buClr>
              <a:buSzPct val="100000"/>
              <a:buFont typeface="Arial"/>
              <a:buNone/>
            </a:pPr>
            <a:r>
              <a:rPr lang="en">
                <a:solidFill>
                  <a:srgbClr val="222222"/>
                </a:solidFill>
              </a:rPr>
              <a:t>Size of IPv4 Header (without any options) - 20 bytes</a:t>
            </a:r>
          </a:p>
          <a:p>
            <a:pPr lvl="0" rtl="0">
              <a:lnSpc>
                <a:spcPct val="132954"/>
              </a:lnSpc>
              <a:spcBef>
                <a:spcPts val="0"/>
              </a:spcBef>
              <a:spcAft>
                <a:spcPts val="1100"/>
              </a:spcAft>
              <a:buClr>
                <a:schemeClr val="dk1"/>
              </a:buClr>
              <a:buSzPct val="100000"/>
              <a:buFont typeface="Arial"/>
              <a:buNone/>
            </a:pPr>
            <a:r>
              <a:rPr lang="en">
                <a:solidFill>
                  <a:srgbClr val="222222"/>
                </a:solidFill>
              </a:rPr>
              <a:t>Size of TCP Header (without any options) - 20 Bytes</a:t>
            </a:r>
          </a:p>
          <a:p>
            <a:pPr lvl="0" rtl="0">
              <a:lnSpc>
                <a:spcPct val="132954"/>
              </a:lnSpc>
              <a:spcBef>
                <a:spcPts val="0"/>
              </a:spcBef>
              <a:spcAft>
                <a:spcPts val="1100"/>
              </a:spcAft>
              <a:buClr>
                <a:schemeClr val="dk1"/>
              </a:buClr>
              <a:buSzPct val="100000"/>
              <a:buFont typeface="Arial"/>
              <a:buNone/>
            </a:pPr>
            <a:r>
              <a:rPr lang="en">
                <a:solidFill>
                  <a:srgbClr val="222222"/>
                </a:solidFill>
              </a:rPr>
              <a:t>So total size of empty TCP datagram - 24 + 20 + 20 = 64 bytes</a:t>
            </a:r>
          </a:p>
          <a:p>
            <a:pPr lvl="0" rtl="0">
              <a:lnSpc>
                <a:spcPct val="132954"/>
              </a:lnSpc>
              <a:spcBef>
                <a:spcPts val="0"/>
              </a:spcBef>
              <a:spcAft>
                <a:spcPts val="1100"/>
              </a:spcAft>
              <a:buClr>
                <a:schemeClr val="dk1"/>
              </a:buClr>
              <a:buSzPct val="100000"/>
              <a:buFont typeface="Arial"/>
              <a:buNone/>
            </a:pPr>
            <a:r>
              <a:rPr lang="en">
                <a:solidFill>
                  <a:srgbClr val="222222"/>
                </a:solidFill>
              </a:rPr>
              <a:t>Size of UDP header - 8 bytes</a:t>
            </a:r>
          </a:p>
          <a:p>
            <a:pPr lvl="0" rtl="0">
              <a:lnSpc>
                <a:spcPct val="132954"/>
              </a:lnSpc>
              <a:spcBef>
                <a:spcPts val="0"/>
              </a:spcBef>
              <a:spcAft>
                <a:spcPts val="1100"/>
              </a:spcAft>
              <a:buNone/>
            </a:pPr>
            <a:r>
              <a:rPr lang="en">
                <a:solidFill>
                  <a:srgbClr val="222222"/>
                </a:solidFill>
              </a:rPr>
              <a:t>So total size of empty UDP datagram - 24 + 20 + 8 = 52 byte</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2" name="Shape 102"/>
        <p:cNvGrpSpPr/>
        <p:nvPr/>
      </p:nvGrpSpPr>
      <p:grpSpPr>
        <a:xfrm>
          <a:off x="0" y="0"/>
          <a:ext cx="0" cy="0"/>
          <a:chOff x="0" y="0"/>
          <a:chExt cx="0" cy="0"/>
        </a:xfrm>
      </p:grpSpPr>
      <p:sp>
        <p:nvSpPr>
          <p:cNvPr id="103" name="Shape 103"/>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04" name="Shape 104"/>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lnSpc>
                <a:spcPct val="132954"/>
              </a:lnSpc>
              <a:spcBef>
                <a:spcPts val="0"/>
              </a:spcBef>
              <a:spcAft>
                <a:spcPts val="1100"/>
              </a:spcAft>
              <a:buNone/>
            </a:pPr>
            <a:r>
              <a:rPr lang="en" u="sng">
                <a:solidFill>
                  <a:schemeClr val="hlink"/>
                </a:solidFill>
                <a:hlinkClick r:id="rId2"/>
              </a:rPr>
              <a:t>http://www.w3schools.com/sql/sql_select.asp</a:t>
            </a:r>
          </a:p>
          <a:p>
            <a:pPr rtl="0">
              <a:lnSpc>
                <a:spcPct val="132954"/>
              </a:lnSpc>
              <a:spcBef>
                <a:spcPts val="0"/>
              </a:spcBef>
              <a:spcAft>
                <a:spcPts val="1100"/>
              </a:spcAft>
              <a:buNone/>
            </a:pPr>
            <a:r>
              <a:rPr lang="en">
                <a:solidFill>
                  <a:srgbClr val="222222"/>
                </a:solidFill>
              </a:rPr>
              <a:t>We will go through these in more details in a second</a:t>
            </a:r>
          </a:p>
          <a:p>
            <a:pPr lvl="0" rtl="0">
              <a:lnSpc>
                <a:spcPct val="132954"/>
              </a:lnSpc>
              <a:spcBef>
                <a:spcPts val="0"/>
              </a:spcBef>
              <a:spcAft>
                <a:spcPts val="1100"/>
              </a:spcAft>
              <a:buNone/>
            </a:pPr>
            <a:r>
              <a:t/>
            </a:r>
            <a:endParaRPr>
              <a:solidFill>
                <a:srgbClr val="222222"/>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8" name="Shape 108"/>
        <p:cNvGrpSpPr/>
        <p:nvPr/>
      </p:nvGrpSpPr>
      <p:grpSpPr>
        <a:xfrm>
          <a:off x="0" y="0"/>
          <a:ext cx="0" cy="0"/>
          <a:chOff x="0" y="0"/>
          <a:chExt cx="0" cy="0"/>
        </a:xfrm>
      </p:grpSpPr>
      <p:sp>
        <p:nvSpPr>
          <p:cNvPr id="109" name="Shape 109"/>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10" name="Shape 110"/>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lnSpc>
                <a:spcPct val="132954"/>
              </a:lnSpc>
              <a:spcBef>
                <a:spcPts val="0"/>
              </a:spcBef>
              <a:spcAft>
                <a:spcPts val="1100"/>
              </a:spcAft>
              <a:buNone/>
            </a:pPr>
            <a:r>
              <a:rPr lang="en" u="sng">
                <a:solidFill>
                  <a:schemeClr val="hlink"/>
                </a:solidFill>
                <a:hlinkClick r:id="rId2"/>
              </a:rPr>
              <a:t>https://en.wikipedia.org/wiki/Comparison_of_database_tools</a:t>
            </a:r>
          </a:p>
          <a:p>
            <a:pPr lvl="0" rtl="0">
              <a:lnSpc>
                <a:spcPct val="132954"/>
              </a:lnSpc>
              <a:spcBef>
                <a:spcPts val="0"/>
              </a:spcBef>
              <a:spcAft>
                <a:spcPts val="1100"/>
              </a:spcAft>
              <a:buNone/>
            </a:pPr>
            <a:r>
              <a:t/>
            </a:r>
            <a:endParaRPr>
              <a:solidFill>
                <a:srgbClr val="222222"/>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4" name="Shape 114"/>
        <p:cNvGrpSpPr/>
        <p:nvPr/>
      </p:nvGrpSpPr>
      <p:grpSpPr>
        <a:xfrm>
          <a:off x="0" y="0"/>
          <a:ext cx="0" cy="0"/>
          <a:chOff x="0" y="0"/>
          <a:chExt cx="0" cy="0"/>
        </a:xfrm>
      </p:grpSpPr>
      <p:sp>
        <p:nvSpPr>
          <p:cNvPr id="115" name="Shape 115"/>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16" name="Shape 116"/>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0" name="Shape 120"/>
        <p:cNvGrpSpPr/>
        <p:nvPr/>
      </p:nvGrpSpPr>
      <p:grpSpPr>
        <a:xfrm>
          <a:off x="0" y="0"/>
          <a:ext cx="0" cy="0"/>
          <a:chOff x="0" y="0"/>
          <a:chExt cx="0" cy="0"/>
        </a:xfrm>
      </p:grpSpPr>
      <p:sp>
        <p:nvSpPr>
          <p:cNvPr id="121" name="Shape 121"/>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22" name="Shape 122"/>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u="sng">
                <a:solidFill>
                  <a:schemeClr val="hlink"/>
                </a:solidFill>
                <a:hlinkClick r:id="rId2"/>
              </a:rPr>
              <a:t>http://www.microsoft.com/en-us/download/details.aspx?id=42299</a:t>
            </a:r>
          </a:p>
          <a:p>
            <a:pPr rtl="0">
              <a:spcBef>
                <a:spcPts val="0"/>
              </a:spcBef>
              <a:buNone/>
            </a:pPr>
            <a:r>
              <a:rPr lang="en" u="sng">
                <a:solidFill>
                  <a:schemeClr val="hlink"/>
                </a:solidFill>
                <a:hlinkClick r:id="rId3"/>
              </a:rPr>
              <a:t>http://www.microsoft.com/en-us/server-cloud/products/sql-server-2016/default.aspx?WT.mc_id=Blog_SQL_Announce_DI</a:t>
            </a:r>
          </a:p>
          <a:p>
            <a:pPr rtl="0">
              <a:spcBef>
                <a:spcPts val="0"/>
              </a:spcBef>
              <a:buNone/>
            </a:pPr>
            <a:r>
              <a:rPr lang="en" u="sng">
                <a:solidFill>
                  <a:schemeClr val="hlink"/>
                </a:solidFill>
                <a:hlinkClick r:id="rId4"/>
              </a:rPr>
              <a:t>http://www.microsoft.com/en-us/evalcenter/evaluate-sql-server-2016?WT.mc_id=Blog_SQL_Announce_DI</a:t>
            </a:r>
          </a:p>
          <a:p>
            <a:pPr rtl="0">
              <a:spcBef>
                <a:spcPts val="0"/>
              </a:spcBef>
              <a:buNone/>
            </a:pPr>
            <a:r>
              <a:t/>
            </a:r>
            <a:endParaRPr/>
          </a:p>
          <a:p>
            <a:pPr lvl="0" rt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6" name="Shape 126"/>
        <p:cNvGrpSpPr/>
        <p:nvPr/>
      </p:nvGrpSpPr>
      <p:grpSpPr>
        <a:xfrm>
          <a:off x="0" y="0"/>
          <a:ext cx="0" cy="0"/>
          <a:chOff x="0" y="0"/>
          <a:chExt cx="0" cy="0"/>
        </a:xfrm>
      </p:grpSpPr>
      <p:sp>
        <p:nvSpPr>
          <p:cNvPr id="127" name="Shape 127"/>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28" name="Shape 128"/>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u="sng">
                <a:solidFill>
                  <a:schemeClr val="hlink"/>
                </a:solidFill>
                <a:hlinkClick r:id="rId2"/>
              </a:rPr>
              <a:t>http://blogs.technet.com/b/dataplatforminsider/archive/2015/05/27/sql-server-2016-first-public-preview-now-available.aspx</a:t>
            </a:r>
          </a:p>
          <a:p>
            <a:pPr rtl="0">
              <a:spcBef>
                <a:spcPts val="0"/>
              </a:spcBef>
              <a:buNone/>
            </a:pPr>
            <a:r>
              <a:rPr lang="en" u="sng">
                <a:solidFill>
                  <a:schemeClr val="hlink"/>
                </a:solidFill>
                <a:hlinkClick r:id="rId3"/>
              </a:rPr>
              <a:t>http://www.microsoft.com/en-us/server-cloud/products/sql-server-2016/</a:t>
            </a:r>
            <a:r>
              <a:rPr lang="en"/>
              <a:t> (see pdf)</a:t>
            </a:r>
          </a:p>
          <a:p>
            <a:pPr rtl="0">
              <a:spcBef>
                <a:spcPts val="0"/>
              </a:spcBef>
              <a:buNone/>
            </a:pPr>
            <a:r>
              <a:t/>
            </a:r>
            <a:endParaRPr/>
          </a:p>
          <a:p>
            <a:pPr lvl="0" rt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2" name="Shape 132"/>
        <p:cNvGrpSpPr/>
        <p:nvPr/>
      </p:nvGrpSpPr>
      <p:grpSpPr>
        <a:xfrm>
          <a:off x="0" y="0"/>
          <a:ext cx="0" cy="0"/>
          <a:chOff x="0" y="0"/>
          <a:chExt cx="0" cy="0"/>
        </a:xfrm>
      </p:grpSpPr>
      <p:sp>
        <p:nvSpPr>
          <p:cNvPr id="133" name="Shape 133"/>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34" name="Shape 13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rPr lang="en" sz="900"/>
              <a:t>Let’s create a Database for Space Invaders with 3 tables. Why not everything in one table? Player accounts are created once and never updated except LastLogin, Games are just added and HighScore is sorted by the score, making it easy to display the highest scores. Each of the tables usually gets more and more complex over time.</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8" name="Shape 138"/>
        <p:cNvGrpSpPr/>
        <p:nvPr/>
      </p:nvGrpSpPr>
      <p:grpSpPr>
        <a:xfrm>
          <a:off x="0" y="0"/>
          <a:ext cx="0" cy="0"/>
          <a:chOff x="0" y="0"/>
          <a:chExt cx="0" cy="0"/>
        </a:xfrm>
      </p:grpSpPr>
      <p:sp>
        <p:nvSpPr>
          <p:cNvPr id="139" name="Shape 139"/>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40" name="Shape 14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sz="900"/>
              <a:t>Let’s create a Database for Space Invaders with 3 tables. Why not everything in one table? Player accounts are created once and never updated except LastLogin, Games are just added and HighScore is sorted by the score, making it easy to display the highest scores. Each of the tables usually gets more and more complex over time.</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4" name="Shape 144"/>
        <p:cNvGrpSpPr/>
        <p:nvPr/>
      </p:nvGrpSpPr>
      <p:grpSpPr>
        <a:xfrm>
          <a:off x="0" y="0"/>
          <a:ext cx="0" cy="0"/>
          <a:chOff x="0" y="0"/>
          <a:chExt cx="0" cy="0"/>
        </a:xfrm>
      </p:grpSpPr>
      <p:sp>
        <p:nvSpPr>
          <p:cNvPr id="145" name="Shape 145"/>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46" name="Shape 14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sz="900"/>
              <a:t>Same can be done with SQL Management Studio or even from inside Visual Studio</a:t>
            </a:r>
          </a:p>
          <a:p>
            <a:pPr lvl="0" rtl="0">
              <a:spcBef>
                <a:spcPts val="0"/>
              </a:spcBef>
              <a:buNone/>
            </a:pPr>
            <a:r>
              <a:t/>
            </a:r>
            <a:endParaRPr sz="900"/>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0" name="Shape 150"/>
        <p:cNvGrpSpPr/>
        <p:nvPr/>
      </p:nvGrpSpPr>
      <p:grpSpPr>
        <a:xfrm>
          <a:off x="0" y="0"/>
          <a:ext cx="0" cy="0"/>
          <a:chOff x="0" y="0"/>
          <a:chExt cx="0" cy="0"/>
        </a:xfrm>
      </p:grpSpPr>
      <p:sp>
        <p:nvSpPr>
          <p:cNvPr id="151" name="Shape 151"/>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52" name="Shape 152"/>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u="sng">
                <a:solidFill>
                  <a:schemeClr val="hlink"/>
                </a:solidFill>
                <a:hlinkClick r:id="rId2"/>
              </a:rPr>
              <a:t>https://en.wikipedia.org/wiki/SQL_injection</a:t>
            </a:r>
          </a:p>
          <a:p>
            <a:pPr>
              <a:spcBef>
                <a:spcPts val="0"/>
              </a:spcBef>
              <a:buNone/>
            </a:pPr>
            <a:r>
              <a:rPr lang="en"/>
              <a:t> </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8" name="Shape 48"/>
        <p:cNvGrpSpPr/>
        <p:nvPr/>
      </p:nvGrpSpPr>
      <p:grpSpPr>
        <a:xfrm>
          <a:off x="0" y="0"/>
          <a:ext cx="0" cy="0"/>
          <a:chOff x="0" y="0"/>
          <a:chExt cx="0" cy="0"/>
        </a:xfrm>
      </p:grpSpPr>
      <p:sp>
        <p:nvSpPr>
          <p:cNvPr id="49" name="Shape 49"/>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50" name="Shape 50"/>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rPr lang="en"/>
              <a:t>Language does not matter, but doing this in C#, Java, Python, etc. is much easier than trying to do this in native C++, but use whatever you are comfortable with.</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6" name="Shape 156"/>
        <p:cNvGrpSpPr/>
        <p:nvPr/>
      </p:nvGrpSpPr>
      <p:grpSpPr>
        <a:xfrm>
          <a:off x="0" y="0"/>
          <a:ext cx="0" cy="0"/>
          <a:chOff x="0" y="0"/>
          <a:chExt cx="0" cy="0"/>
        </a:xfrm>
      </p:grpSpPr>
      <p:sp>
        <p:nvSpPr>
          <p:cNvPr id="157" name="Shape 157"/>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58" name="Shape 158"/>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u="sng">
                <a:solidFill>
                  <a:schemeClr val="hlink"/>
                </a:solidFill>
                <a:hlinkClick r:id="rId2"/>
              </a:rPr>
              <a:t>http://www.dotnetperls.com/sqlclient</a:t>
            </a:r>
          </a:p>
          <a:p>
            <a:pPr lvl="0" rtl="0">
              <a:spcBef>
                <a:spcPts val="0"/>
              </a:spcBef>
              <a:buNone/>
            </a:pPr>
            <a:r>
              <a:rPr lang="en"/>
              <a:t>Also go through ADO.NET guide: http://www.certifiednetworks.com/utils/csharpdatabase.ppt</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2" name="Shape 162"/>
        <p:cNvGrpSpPr/>
        <p:nvPr/>
      </p:nvGrpSpPr>
      <p:grpSpPr>
        <a:xfrm>
          <a:off x="0" y="0"/>
          <a:ext cx="0" cy="0"/>
          <a:chOff x="0" y="0"/>
          <a:chExt cx="0" cy="0"/>
        </a:xfrm>
      </p:grpSpPr>
      <p:sp>
        <p:nvSpPr>
          <p:cNvPr id="163" name="Shape 163"/>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64" name="Shape 164"/>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8" name="Shape 168"/>
        <p:cNvGrpSpPr/>
        <p:nvPr/>
      </p:nvGrpSpPr>
      <p:grpSpPr>
        <a:xfrm>
          <a:off x="0" y="0"/>
          <a:ext cx="0" cy="0"/>
          <a:chOff x="0" y="0"/>
          <a:chExt cx="0" cy="0"/>
        </a:xfrm>
      </p:grpSpPr>
      <p:sp>
        <p:nvSpPr>
          <p:cNvPr id="169" name="Shape 169"/>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70" name="Shape 170"/>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4" name="Shape 174"/>
        <p:cNvGrpSpPr/>
        <p:nvPr/>
      </p:nvGrpSpPr>
      <p:grpSpPr>
        <a:xfrm>
          <a:off x="0" y="0"/>
          <a:ext cx="0" cy="0"/>
          <a:chOff x="0" y="0"/>
          <a:chExt cx="0" cy="0"/>
        </a:xfrm>
      </p:grpSpPr>
      <p:sp>
        <p:nvSpPr>
          <p:cNvPr id="175" name="Shape 175"/>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76" name="Shape 176"/>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0" name="Shape 180"/>
        <p:cNvGrpSpPr/>
        <p:nvPr/>
      </p:nvGrpSpPr>
      <p:grpSpPr>
        <a:xfrm>
          <a:off x="0" y="0"/>
          <a:ext cx="0" cy="0"/>
          <a:chOff x="0" y="0"/>
          <a:chExt cx="0" cy="0"/>
        </a:xfrm>
      </p:grpSpPr>
      <p:sp>
        <p:nvSpPr>
          <p:cNvPr id="181" name="Shape 181"/>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82" name="Shape 182"/>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6" name="Shape 186"/>
        <p:cNvGrpSpPr/>
        <p:nvPr/>
      </p:nvGrpSpPr>
      <p:grpSpPr>
        <a:xfrm>
          <a:off x="0" y="0"/>
          <a:ext cx="0" cy="0"/>
          <a:chOff x="0" y="0"/>
          <a:chExt cx="0" cy="0"/>
        </a:xfrm>
      </p:grpSpPr>
      <p:sp>
        <p:nvSpPr>
          <p:cNvPr id="187" name="Shape 187"/>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88" name="Shape 188"/>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2" name="Shape 192"/>
        <p:cNvGrpSpPr/>
        <p:nvPr/>
      </p:nvGrpSpPr>
      <p:grpSpPr>
        <a:xfrm>
          <a:off x="0" y="0"/>
          <a:ext cx="0" cy="0"/>
          <a:chOff x="0" y="0"/>
          <a:chExt cx="0" cy="0"/>
        </a:xfrm>
      </p:grpSpPr>
      <p:sp>
        <p:nvSpPr>
          <p:cNvPr id="193" name="Shape 193"/>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94" name="Shape 194"/>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8" name="Shape 198"/>
        <p:cNvGrpSpPr/>
        <p:nvPr/>
      </p:nvGrpSpPr>
      <p:grpSpPr>
        <a:xfrm>
          <a:off x="0" y="0"/>
          <a:ext cx="0" cy="0"/>
          <a:chOff x="0" y="0"/>
          <a:chExt cx="0" cy="0"/>
        </a:xfrm>
      </p:grpSpPr>
      <p:sp>
        <p:nvSpPr>
          <p:cNvPr id="199" name="Shape 199"/>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00" name="Shape 200"/>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4" name="Shape 204"/>
        <p:cNvGrpSpPr/>
        <p:nvPr/>
      </p:nvGrpSpPr>
      <p:grpSpPr>
        <a:xfrm>
          <a:off x="0" y="0"/>
          <a:ext cx="0" cy="0"/>
          <a:chOff x="0" y="0"/>
          <a:chExt cx="0" cy="0"/>
        </a:xfrm>
      </p:grpSpPr>
      <p:sp>
        <p:nvSpPr>
          <p:cNvPr id="205" name="Shape 205"/>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06" name="Shape 206"/>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0" name="Shape 210"/>
        <p:cNvGrpSpPr/>
        <p:nvPr/>
      </p:nvGrpSpPr>
      <p:grpSpPr>
        <a:xfrm>
          <a:off x="0" y="0"/>
          <a:ext cx="0" cy="0"/>
          <a:chOff x="0" y="0"/>
          <a:chExt cx="0" cy="0"/>
        </a:xfrm>
      </p:grpSpPr>
      <p:sp>
        <p:nvSpPr>
          <p:cNvPr id="211" name="Shape 211"/>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12" name="Shape 212"/>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4" name="Shape 54"/>
        <p:cNvGrpSpPr/>
        <p:nvPr/>
      </p:nvGrpSpPr>
      <p:grpSpPr>
        <a:xfrm>
          <a:off x="0" y="0"/>
          <a:ext cx="0" cy="0"/>
          <a:chOff x="0" y="0"/>
          <a:chExt cx="0" cy="0"/>
        </a:xfrm>
      </p:grpSpPr>
      <p:sp>
        <p:nvSpPr>
          <p:cNvPr id="55" name="Shape 55"/>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56" name="Shape 5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Language does not matter, but doing this in C#, Java, Python, etc. is much easier than trying to do this in native C++, but use whatever you are comfortable with.</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6" name="Shape 216"/>
        <p:cNvGrpSpPr/>
        <p:nvPr/>
      </p:nvGrpSpPr>
      <p:grpSpPr>
        <a:xfrm>
          <a:off x="0" y="0"/>
          <a:ext cx="0" cy="0"/>
          <a:chOff x="0" y="0"/>
          <a:chExt cx="0" cy="0"/>
        </a:xfrm>
      </p:grpSpPr>
      <p:sp>
        <p:nvSpPr>
          <p:cNvPr id="217" name="Shape 217"/>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18" name="Shape 218"/>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2" name="Shape 222"/>
        <p:cNvGrpSpPr/>
        <p:nvPr/>
      </p:nvGrpSpPr>
      <p:grpSpPr>
        <a:xfrm>
          <a:off x="0" y="0"/>
          <a:ext cx="0" cy="0"/>
          <a:chOff x="0" y="0"/>
          <a:chExt cx="0" cy="0"/>
        </a:xfrm>
      </p:grpSpPr>
      <p:sp>
        <p:nvSpPr>
          <p:cNvPr id="223" name="Shape 223"/>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24" name="Shape 224"/>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rPr lang="en"/>
              <a:t>Creating all code to make PongServer fully database driven, with test driven development (TDD)</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8" name="Shape 228"/>
        <p:cNvGrpSpPr/>
        <p:nvPr/>
      </p:nvGrpSpPr>
      <p:grpSpPr>
        <a:xfrm>
          <a:off x="0" y="0"/>
          <a:ext cx="0" cy="0"/>
          <a:chOff x="0" y="0"/>
          <a:chExt cx="0" cy="0"/>
        </a:xfrm>
      </p:grpSpPr>
      <p:sp>
        <p:nvSpPr>
          <p:cNvPr id="229" name="Shape 229"/>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30" name="Shape 230"/>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u="sng">
                <a:solidFill>
                  <a:schemeClr val="hlink"/>
                </a:solidFill>
                <a:hlinkClick r:id="rId2"/>
              </a:rPr>
              <a:t>https://msdn.microsoft.com/en-us/library/bb386976%28v=vs.110%29.aspx?f=255&amp;MSPPError=-2147217396</a:t>
            </a:r>
          </a:p>
          <a:p>
            <a:pPr rtl="0">
              <a:spcBef>
                <a:spcPts val="0"/>
              </a:spcBef>
              <a:buNone/>
            </a:pPr>
            <a:r>
              <a:rPr lang="en"/>
              <a:t>We will rewrite all of the database code using Linq to SQL via System.Data.Linq</a:t>
            </a:r>
          </a:p>
          <a:p>
            <a:pPr>
              <a:spcBef>
                <a:spcPts val="0"/>
              </a:spcBef>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4" name="Shape 234"/>
        <p:cNvGrpSpPr/>
        <p:nvPr/>
      </p:nvGrpSpPr>
      <p:grpSpPr>
        <a:xfrm>
          <a:off x="0" y="0"/>
          <a:ext cx="0" cy="0"/>
          <a:chOff x="0" y="0"/>
          <a:chExt cx="0" cy="0"/>
        </a:xfrm>
      </p:grpSpPr>
      <p:sp>
        <p:nvSpPr>
          <p:cNvPr id="235" name="Shape 235"/>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36" name="Shape 236"/>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0" name="Shape 240"/>
        <p:cNvGrpSpPr/>
        <p:nvPr/>
      </p:nvGrpSpPr>
      <p:grpSpPr>
        <a:xfrm>
          <a:off x="0" y="0"/>
          <a:ext cx="0" cy="0"/>
          <a:chOff x="0" y="0"/>
          <a:chExt cx="0" cy="0"/>
        </a:xfrm>
      </p:grpSpPr>
      <p:sp>
        <p:nvSpPr>
          <p:cNvPr id="241" name="Shape 241"/>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42" name="Shape 242"/>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u="sng">
                <a:solidFill>
                  <a:schemeClr val="hlink"/>
                </a:solidFill>
                <a:hlinkClick r:id="rId2"/>
              </a:rPr>
              <a:t>https://en.wikipedia.org/wiki/SQL_injection</a:t>
            </a:r>
          </a:p>
          <a:p>
            <a:pPr rtl="0">
              <a:spcBef>
                <a:spcPts val="0"/>
              </a:spcBef>
              <a:buNone/>
            </a:pPr>
            <a:r>
              <a:rPr lang="en"/>
              <a:t>Also advanced topics we can go through if there is time: </a:t>
            </a:r>
            <a:r>
              <a:rPr lang="en" u="sng">
                <a:solidFill>
                  <a:schemeClr val="hlink"/>
                </a:solidFill>
                <a:hlinkClick r:id="rId3"/>
              </a:rPr>
              <a:t>http://www.toptal.com/sql/interview-questions</a:t>
            </a:r>
          </a:p>
          <a:p>
            <a:pPr lvl="0" rtl="0">
              <a:spcBef>
                <a:spcPts val="0"/>
              </a:spcBef>
              <a:buNone/>
            </a:pPr>
            <a:r>
              <a:t/>
            </a:r>
            <a:endParaRPr/>
          </a:p>
          <a:p>
            <a:pPr lvl="0" rtl="0">
              <a:spcBef>
                <a:spcPts val="0"/>
              </a:spcBef>
              <a:buNone/>
            </a:pPr>
            <a:r>
              <a:rPr lang="en"/>
              <a:t> </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6" name="Shape 246"/>
        <p:cNvGrpSpPr/>
        <p:nvPr/>
      </p:nvGrpSpPr>
      <p:grpSpPr>
        <a:xfrm>
          <a:off x="0" y="0"/>
          <a:ext cx="0" cy="0"/>
          <a:chOff x="0" y="0"/>
          <a:chExt cx="0" cy="0"/>
        </a:xfrm>
      </p:grpSpPr>
      <p:sp>
        <p:nvSpPr>
          <p:cNvPr id="247" name="Shape 247"/>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48" name="Shape 248"/>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u="sng">
                <a:solidFill>
                  <a:schemeClr val="hlink"/>
                </a:solidFill>
                <a:hlinkClick r:id="rId2"/>
              </a:rPr>
              <a:t>https://en.wikipedia.org/wiki/MongoDB</a:t>
            </a:r>
          </a:p>
          <a:p>
            <a:pPr lvl="0" rtl="0">
              <a:spcBef>
                <a:spcPts val="0"/>
              </a:spcBef>
              <a:buNone/>
            </a:pPr>
            <a:r>
              <a:t/>
            </a:r>
            <a:endParaRPr/>
          </a:p>
          <a:p>
            <a:pPr lvl="0" rtl="0">
              <a:spcBef>
                <a:spcPts val="0"/>
              </a:spcBef>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2" name="Shape 252"/>
        <p:cNvGrpSpPr/>
        <p:nvPr/>
      </p:nvGrpSpPr>
      <p:grpSpPr>
        <a:xfrm>
          <a:off x="0" y="0"/>
          <a:ext cx="0" cy="0"/>
          <a:chOff x="0" y="0"/>
          <a:chExt cx="0" cy="0"/>
        </a:xfrm>
      </p:grpSpPr>
      <p:sp>
        <p:nvSpPr>
          <p:cNvPr id="253" name="Shape 253"/>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54" name="Shape 254"/>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9" name="Shape 259"/>
        <p:cNvGrpSpPr/>
        <p:nvPr/>
      </p:nvGrpSpPr>
      <p:grpSpPr>
        <a:xfrm>
          <a:off x="0" y="0"/>
          <a:ext cx="0" cy="0"/>
          <a:chOff x="0" y="0"/>
          <a:chExt cx="0" cy="0"/>
        </a:xfrm>
      </p:grpSpPr>
      <p:sp>
        <p:nvSpPr>
          <p:cNvPr id="260" name="Shape 260"/>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61" name="Shape 261"/>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u="sng">
                <a:solidFill>
                  <a:schemeClr val="hlink"/>
                </a:solidFill>
                <a:hlinkClick r:id="rId2"/>
              </a:rPr>
              <a:t>https://docs.mongodb.org/manual/core/introduction/</a:t>
            </a:r>
          </a:p>
          <a:p>
            <a:pPr>
              <a:spcBef>
                <a:spcPts val="0"/>
              </a:spcBef>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5" name="Shape 265"/>
        <p:cNvGrpSpPr/>
        <p:nvPr/>
      </p:nvGrpSpPr>
      <p:grpSpPr>
        <a:xfrm>
          <a:off x="0" y="0"/>
          <a:ext cx="0" cy="0"/>
          <a:chOff x="0" y="0"/>
          <a:chExt cx="0" cy="0"/>
        </a:xfrm>
      </p:grpSpPr>
      <p:sp>
        <p:nvSpPr>
          <p:cNvPr id="266" name="Shape 266"/>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67" name="Shape 267"/>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u="sng">
                <a:solidFill>
                  <a:schemeClr val="hlink"/>
                </a:solidFill>
                <a:hlinkClick r:id="rId2"/>
              </a:rPr>
              <a:t>http://www.devwebpro.com/a-mongo-primer-how-to-and-why-its-for-you/</a:t>
            </a:r>
          </a:p>
          <a:p>
            <a:pPr>
              <a:spcBef>
                <a:spcPts val="0"/>
              </a:spcBef>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1" name="Shape 271"/>
        <p:cNvGrpSpPr/>
        <p:nvPr/>
      </p:nvGrpSpPr>
      <p:grpSpPr>
        <a:xfrm>
          <a:off x="0" y="0"/>
          <a:ext cx="0" cy="0"/>
          <a:chOff x="0" y="0"/>
          <a:chExt cx="0" cy="0"/>
        </a:xfrm>
      </p:grpSpPr>
      <p:sp>
        <p:nvSpPr>
          <p:cNvPr id="272" name="Shape 27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73" name="Shape 273"/>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rPr lang="en"/>
              <a:t>We will be using MongoChef, showing installation, the tool and how to enter stuff</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0" name="Shape 60"/>
        <p:cNvGrpSpPr/>
        <p:nvPr/>
      </p:nvGrpSpPr>
      <p:grpSpPr>
        <a:xfrm>
          <a:off x="0" y="0"/>
          <a:ext cx="0" cy="0"/>
          <a:chOff x="0" y="0"/>
          <a:chExt cx="0" cy="0"/>
        </a:xfrm>
      </p:grpSpPr>
      <p:sp>
        <p:nvSpPr>
          <p:cNvPr id="61" name="Shape 61"/>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62" name="Shape 6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Language does not matter, but doing this in C#, Java, Python, etc. is much easier than trying to do this in native C++, but use whatever you are comfortable with.</a:t>
            </a: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7" name="Shape 277"/>
        <p:cNvGrpSpPr/>
        <p:nvPr/>
      </p:nvGrpSpPr>
      <p:grpSpPr>
        <a:xfrm>
          <a:off x="0" y="0"/>
          <a:ext cx="0" cy="0"/>
          <a:chOff x="0" y="0"/>
          <a:chExt cx="0" cy="0"/>
        </a:xfrm>
      </p:grpSpPr>
      <p:sp>
        <p:nvSpPr>
          <p:cNvPr id="278" name="Shape 278"/>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79" name="Shape 279"/>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3" name="Shape 283"/>
        <p:cNvGrpSpPr/>
        <p:nvPr/>
      </p:nvGrpSpPr>
      <p:grpSpPr>
        <a:xfrm>
          <a:off x="0" y="0"/>
          <a:ext cx="0" cy="0"/>
          <a:chOff x="0" y="0"/>
          <a:chExt cx="0" cy="0"/>
        </a:xfrm>
      </p:grpSpPr>
      <p:sp>
        <p:nvSpPr>
          <p:cNvPr id="284" name="Shape 284"/>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85" name="Shape 285"/>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9" name="Shape 289"/>
        <p:cNvGrpSpPr/>
        <p:nvPr/>
      </p:nvGrpSpPr>
      <p:grpSpPr>
        <a:xfrm>
          <a:off x="0" y="0"/>
          <a:ext cx="0" cy="0"/>
          <a:chOff x="0" y="0"/>
          <a:chExt cx="0" cy="0"/>
        </a:xfrm>
      </p:grpSpPr>
      <p:sp>
        <p:nvSpPr>
          <p:cNvPr id="290" name="Shape 290"/>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91" name="Shape 291"/>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u="sng">
                <a:solidFill>
                  <a:schemeClr val="hlink"/>
                </a:solidFill>
                <a:hlinkClick r:id="rId2"/>
              </a:rPr>
              <a:t>http://www.sqlservercentral.com/Books/</a:t>
            </a:r>
          </a:p>
          <a:p>
            <a:pPr rtl="0">
              <a:spcBef>
                <a:spcPts val="0"/>
              </a:spcBef>
              <a:buNone/>
            </a:pPr>
            <a:r>
              <a:rPr lang="en"/>
              <a:t>There are many SQL and database books out there, I do not own a single one and you probably don’t need one either, everything can be found online and learning by doing is totally okay for SQL</a:t>
            </a:r>
          </a:p>
          <a:p>
            <a:pPr>
              <a:spcBef>
                <a:spcPts val="0"/>
              </a:spcBef>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5" name="Shape 295"/>
        <p:cNvGrpSpPr/>
        <p:nvPr/>
      </p:nvGrpSpPr>
      <p:grpSpPr>
        <a:xfrm>
          <a:off x="0" y="0"/>
          <a:ext cx="0" cy="0"/>
          <a:chOff x="0" y="0"/>
          <a:chExt cx="0" cy="0"/>
        </a:xfrm>
      </p:grpSpPr>
      <p:sp>
        <p:nvSpPr>
          <p:cNvPr id="296" name="Shape 296"/>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97" name="Shape 297"/>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6" name="Shape 66"/>
        <p:cNvGrpSpPr/>
        <p:nvPr/>
      </p:nvGrpSpPr>
      <p:grpSpPr>
        <a:xfrm>
          <a:off x="0" y="0"/>
          <a:ext cx="0" cy="0"/>
          <a:chOff x="0" y="0"/>
          <a:chExt cx="0" cy="0"/>
        </a:xfrm>
      </p:grpSpPr>
      <p:sp>
        <p:nvSpPr>
          <p:cNvPr id="67" name="Shape 67"/>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68" name="Shape 68"/>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t>Sources: </a:t>
            </a:r>
            <a:r>
              <a:rPr lang="en" u="sng">
                <a:solidFill>
                  <a:schemeClr val="hlink"/>
                </a:solidFill>
                <a:hlinkClick r:id="rId2"/>
              </a:rPr>
              <a:t>https://news.ycombinator.com/item?id=9946399</a:t>
            </a:r>
          </a:p>
          <a:p>
            <a:pPr rtl="0">
              <a:spcBef>
                <a:spcPts val="0"/>
              </a:spcBef>
              <a:buNone/>
            </a:pPr>
            <a:r>
              <a:rPr lang="en" u="sng">
                <a:solidFill>
                  <a:schemeClr val="hlink"/>
                </a:solidFill>
                <a:hlinkClick r:id="rId3"/>
              </a:rPr>
              <a:t>http://stgray.com/quotes/programmingquotes.html</a:t>
            </a:r>
          </a:p>
          <a:p>
            <a:pPr lvl="0" rt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2" name="Shape 72"/>
        <p:cNvGrpSpPr/>
        <p:nvPr/>
      </p:nvGrpSpPr>
      <p:grpSpPr>
        <a:xfrm>
          <a:off x="0" y="0"/>
          <a:ext cx="0" cy="0"/>
          <a:chOff x="0" y="0"/>
          <a:chExt cx="0" cy="0"/>
        </a:xfrm>
      </p:grpSpPr>
      <p:sp>
        <p:nvSpPr>
          <p:cNvPr id="73" name="Shape 73"/>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74" name="Shape 7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Sources: </a:t>
            </a:r>
            <a:r>
              <a:rPr lang="en" u="sng">
                <a:solidFill>
                  <a:schemeClr val="hlink"/>
                </a:solidFill>
                <a:hlinkClick r:id="rId2"/>
              </a:rPr>
              <a:t>https://news.ycombinator.com/item?id=9946399</a:t>
            </a:r>
          </a:p>
          <a:p>
            <a:pPr rtl="0">
              <a:spcBef>
                <a:spcPts val="0"/>
              </a:spcBef>
              <a:buNone/>
            </a:pPr>
            <a:r>
              <a:rPr lang="en" u="sng">
                <a:solidFill>
                  <a:schemeClr val="hlink"/>
                </a:solidFill>
                <a:hlinkClick r:id="rId3"/>
              </a:rPr>
              <a:t>http://stgray.com/quotes/programmingquotes.html</a:t>
            </a:r>
          </a:p>
          <a:p>
            <a:pPr rtl="0">
              <a:spcBef>
                <a:spcPts val="0"/>
              </a:spcBef>
              <a:buNone/>
            </a:pPr>
            <a:r>
              <a:rPr lang="en" u="sng">
                <a:solidFill>
                  <a:schemeClr val="hlink"/>
                </a:solidFill>
                <a:hlinkClick r:id="rId4"/>
              </a:rPr>
              <a:t>http://www.brainyquote.com/quotes/keywords/database.html</a:t>
            </a:r>
          </a:p>
          <a:p>
            <a:pPr lvl="0" rtl="0">
              <a:spcBef>
                <a:spcPts val="0"/>
              </a:spcBef>
              <a:buNone/>
            </a:pPr>
            <a:r>
              <a:t/>
            </a:r>
            <a:endParaRPr/>
          </a:p>
          <a:p>
            <a:pPr lvl="0" rt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8" name="Shape 78"/>
        <p:cNvGrpSpPr/>
        <p:nvPr/>
      </p:nvGrpSpPr>
      <p:grpSpPr>
        <a:xfrm>
          <a:off x="0" y="0"/>
          <a:ext cx="0" cy="0"/>
          <a:chOff x="0" y="0"/>
          <a:chExt cx="0" cy="0"/>
        </a:xfrm>
      </p:grpSpPr>
      <p:sp>
        <p:nvSpPr>
          <p:cNvPr id="79" name="Shape 79"/>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80" name="Shape 80"/>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u="sng">
                <a:solidFill>
                  <a:schemeClr val="hlink"/>
                </a:solidFill>
                <a:hlinkClick r:id="rId2"/>
              </a:rPr>
              <a:t>http://xkcd.com/327/</a:t>
            </a:r>
          </a:p>
          <a:p>
            <a:pPr rtl="0">
              <a:spcBef>
                <a:spcPts val="0"/>
              </a:spcBef>
              <a:buNone/>
            </a:pPr>
            <a:r>
              <a:rPr lang="en" u="sng">
                <a:solidFill>
                  <a:schemeClr val="hlink"/>
                </a:solidFill>
                <a:hlinkClick r:id="rId3"/>
              </a:rPr>
              <a:t>https://en.wikipedia.org/wiki/SQL_injection</a:t>
            </a:r>
          </a:p>
          <a:p>
            <a:pPr lvl="0" rt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4" name="Shape 84"/>
        <p:cNvGrpSpPr/>
        <p:nvPr/>
      </p:nvGrpSpPr>
      <p:grpSpPr>
        <a:xfrm>
          <a:off x="0" y="0"/>
          <a:ext cx="0" cy="0"/>
          <a:chOff x="0" y="0"/>
          <a:chExt cx="0" cy="0"/>
        </a:xfrm>
      </p:grpSpPr>
      <p:sp>
        <p:nvSpPr>
          <p:cNvPr id="85" name="Shape 85"/>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86" name="Shape 8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Language does not matter, but doing this in C#, Java, Python, etc. is much easier than trying to do this in native C++, but use whatever you are comfortable with.</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0" name="Shape 90"/>
        <p:cNvGrpSpPr/>
        <p:nvPr/>
      </p:nvGrpSpPr>
      <p:grpSpPr>
        <a:xfrm>
          <a:off x="0" y="0"/>
          <a:ext cx="0" cy="0"/>
          <a:chOff x="0" y="0"/>
          <a:chExt cx="0" cy="0"/>
        </a:xfrm>
      </p:grpSpPr>
      <p:sp>
        <p:nvSpPr>
          <p:cNvPr id="91" name="Shape 91"/>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92" name="Shape 9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32954"/>
              </a:lnSpc>
              <a:spcBef>
                <a:spcPts val="0"/>
              </a:spcBef>
              <a:spcAft>
                <a:spcPts val="1100"/>
              </a:spcAft>
              <a:buClr>
                <a:schemeClr val="dk1"/>
              </a:buClr>
              <a:buSzPct val="100000"/>
              <a:buFont typeface="Arial"/>
              <a:buNone/>
            </a:pPr>
            <a:r>
              <a:rPr lang="en">
                <a:solidFill>
                  <a:srgbClr val="222222"/>
                </a:solidFill>
              </a:rPr>
              <a:t>Size of Ethernet frame - 24 Bytes</a:t>
            </a:r>
          </a:p>
          <a:p>
            <a:pPr lvl="0" rtl="0">
              <a:lnSpc>
                <a:spcPct val="132954"/>
              </a:lnSpc>
              <a:spcBef>
                <a:spcPts val="0"/>
              </a:spcBef>
              <a:spcAft>
                <a:spcPts val="1100"/>
              </a:spcAft>
              <a:buClr>
                <a:schemeClr val="dk1"/>
              </a:buClr>
              <a:buSzPct val="100000"/>
              <a:buFont typeface="Arial"/>
              <a:buNone/>
            </a:pPr>
            <a:r>
              <a:rPr lang="en">
                <a:solidFill>
                  <a:srgbClr val="222222"/>
                </a:solidFill>
              </a:rPr>
              <a:t>Size of IPv4 Header (without any options) - 20 bytes</a:t>
            </a:r>
          </a:p>
          <a:p>
            <a:pPr lvl="0" rtl="0">
              <a:lnSpc>
                <a:spcPct val="132954"/>
              </a:lnSpc>
              <a:spcBef>
                <a:spcPts val="0"/>
              </a:spcBef>
              <a:spcAft>
                <a:spcPts val="1100"/>
              </a:spcAft>
              <a:buClr>
                <a:schemeClr val="dk1"/>
              </a:buClr>
              <a:buSzPct val="100000"/>
              <a:buFont typeface="Arial"/>
              <a:buNone/>
            </a:pPr>
            <a:r>
              <a:rPr lang="en">
                <a:solidFill>
                  <a:srgbClr val="222222"/>
                </a:solidFill>
              </a:rPr>
              <a:t>Size of TCP Header (without any options) - 20 Bytes</a:t>
            </a:r>
          </a:p>
          <a:p>
            <a:pPr lvl="0" rtl="0">
              <a:lnSpc>
                <a:spcPct val="132954"/>
              </a:lnSpc>
              <a:spcBef>
                <a:spcPts val="0"/>
              </a:spcBef>
              <a:spcAft>
                <a:spcPts val="1100"/>
              </a:spcAft>
              <a:buClr>
                <a:schemeClr val="dk1"/>
              </a:buClr>
              <a:buSzPct val="100000"/>
              <a:buFont typeface="Arial"/>
              <a:buNone/>
            </a:pPr>
            <a:r>
              <a:rPr lang="en">
                <a:solidFill>
                  <a:srgbClr val="222222"/>
                </a:solidFill>
              </a:rPr>
              <a:t>So total size of empty TCP datagram - 24 + 20 + 20 = 64 bytes</a:t>
            </a:r>
          </a:p>
          <a:p>
            <a:pPr lvl="0" rtl="0">
              <a:lnSpc>
                <a:spcPct val="132954"/>
              </a:lnSpc>
              <a:spcBef>
                <a:spcPts val="0"/>
              </a:spcBef>
              <a:spcAft>
                <a:spcPts val="1100"/>
              </a:spcAft>
              <a:buClr>
                <a:schemeClr val="dk1"/>
              </a:buClr>
              <a:buSzPct val="100000"/>
              <a:buFont typeface="Arial"/>
              <a:buNone/>
            </a:pPr>
            <a:r>
              <a:rPr lang="en">
                <a:solidFill>
                  <a:srgbClr val="222222"/>
                </a:solidFill>
              </a:rPr>
              <a:t>Size of UDP header - 8 bytes</a:t>
            </a:r>
          </a:p>
          <a:p>
            <a:pPr lvl="0" rtl="0">
              <a:lnSpc>
                <a:spcPct val="132954"/>
              </a:lnSpc>
              <a:spcBef>
                <a:spcPts val="0"/>
              </a:spcBef>
              <a:spcAft>
                <a:spcPts val="1100"/>
              </a:spcAft>
              <a:buNone/>
            </a:pPr>
            <a:r>
              <a:rPr lang="en">
                <a:solidFill>
                  <a:srgbClr val="222222"/>
                </a:solidFill>
              </a:rPr>
              <a:t>So total size of empty UDP datagram - 24 + 20 + 8 = 52 byte</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8" name="Shape 8"/>
        <p:cNvGrpSpPr/>
        <p:nvPr/>
      </p:nvGrpSpPr>
      <p:grpSpPr>
        <a:xfrm>
          <a:off x="0" y="0"/>
          <a:ext cx="0" cy="0"/>
          <a:chOff x="0" y="0"/>
          <a:chExt cx="0" cy="0"/>
        </a:xfrm>
      </p:grpSpPr>
      <p:sp>
        <p:nvSpPr>
          <p:cNvPr id="9" name="Shape 9"/>
          <p:cNvSpPr/>
          <p:nvPr/>
        </p:nvSpPr>
        <p:spPr>
          <a:xfrm>
            <a:off x="0" y="0"/>
            <a:ext cx="9144000" cy="3518399"/>
          </a:xfrm>
          <a:prstGeom prst="rect">
            <a:avLst/>
          </a:prstGeom>
          <a:solidFill>
            <a:schemeClr val="dk2"/>
          </a:solidFill>
          <a:ln>
            <a:noFill/>
          </a:ln>
        </p:spPr>
        <p:txBody>
          <a:bodyPr anchorCtr="0" anchor="ctr" bIns="45700" lIns="91425" rIns="91425" tIns="45700">
            <a:noAutofit/>
          </a:bodyPr>
          <a:lstStyle/>
          <a:p>
            <a:pPr>
              <a:spcBef>
                <a:spcPts val="0"/>
              </a:spcBef>
              <a:buNone/>
            </a:pPr>
            <a:r>
              <a:t/>
            </a:r>
            <a:endParaRPr/>
          </a:p>
        </p:txBody>
      </p:sp>
      <p:cxnSp>
        <p:nvCxnSpPr>
          <p:cNvPr id="10" name="Shape 10"/>
          <p:cNvCxnSpPr/>
          <p:nvPr/>
        </p:nvCxnSpPr>
        <p:spPr>
          <a:xfrm>
            <a:off x="0" y="3496604"/>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11" name="Shape 11"/>
          <p:cNvSpPr txBox="1"/>
          <p:nvPr>
            <p:ph type="ctrTitle"/>
          </p:nvPr>
        </p:nvSpPr>
        <p:spPr>
          <a:xfrm>
            <a:off x="685800" y="1867781"/>
            <a:ext cx="7772400" cy="1648800"/>
          </a:xfrm>
          <a:prstGeom prst="rect">
            <a:avLst/>
          </a:prstGeom>
        </p:spPr>
        <p:txBody>
          <a:bodyPr anchorCtr="0" anchor="b" bIns="91425" lIns="91425" rIns="91425" tIns="91425"/>
          <a:lstStyle>
            <a:lvl1pPr>
              <a:spcBef>
                <a:spcPts val="0"/>
              </a:spcBef>
              <a:buSzPct val="100000"/>
              <a:defRPr sz="7200"/>
            </a:lvl1pPr>
            <a:lvl2pPr>
              <a:spcBef>
                <a:spcPts val="0"/>
              </a:spcBef>
              <a:buSzPct val="100000"/>
              <a:defRPr sz="7200"/>
            </a:lvl2pPr>
            <a:lvl3pPr>
              <a:spcBef>
                <a:spcPts val="0"/>
              </a:spcBef>
              <a:buSzPct val="100000"/>
              <a:defRPr sz="7200"/>
            </a:lvl3pPr>
            <a:lvl4pPr>
              <a:spcBef>
                <a:spcPts val="0"/>
              </a:spcBef>
              <a:buSzPct val="100000"/>
              <a:defRPr sz="7200"/>
            </a:lvl4pPr>
            <a:lvl5pPr>
              <a:spcBef>
                <a:spcPts val="0"/>
              </a:spcBef>
              <a:buSzPct val="100000"/>
              <a:defRPr sz="7200"/>
            </a:lvl5pPr>
            <a:lvl6pPr>
              <a:spcBef>
                <a:spcPts val="0"/>
              </a:spcBef>
              <a:buSzPct val="100000"/>
              <a:defRPr sz="7200"/>
            </a:lvl6pPr>
            <a:lvl7pPr>
              <a:spcBef>
                <a:spcPts val="0"/>
              </a:spcBef>
              <a:buSzPct val="100000"/>
              <a:defRPr sz="7200"/>
            </a:lvl7pPr>
            <a:lvl8pPr>
              <a:spcBef>
                <a:spcPts val="0"/>
              </a:spcBef>
              <a:buSzPct val="100000"/>
              <a:defRPr sz="7200"/>
            </a:lvl8pPr>
            <a:lvl9pPr>
              <a:spcBef>
                <a:spcPts val="0"/>
              </a:spcBef>
              <a:buSzPct val="100000"/>
              <a:defRPr sz="7200"/>
            </a:lvl9pPr>
          </a:lstStyle>
          <a:p/>
        </p:txBody>
      </p:sp>
      <p:sp>
        <p:nvSpPr>
          <p:cNvPr id="12" name="Shape 12"/>
          <p:cNvSpPr txBox="1"/>
          <p:nvPr>
            <p:ph idx="1" type="subTitle"/>
          </p:nvPr>
        </p:nvSpPr>
        <p:spPr>
          <a:xfrm>
            <a:off x="685800" y="3627026"/>
            <a:ext cx="7772400" cy="774300"/>
          </a:xfrm>
          <a:prstGeom prst="rect">
            <a:avLst/>
          </a:prstGeom>
        </p:spPr>
        <p:txBody>
          <a:bodyPr anchorCtr="0" anchor="t" bIns="91425" lIns="91425" rIns="91425" tIns="91425"/>
          <a:lstStyle>
            <a:lvl1pPr>
              <a:spcBef>
                <a:spcPts val="0"/>
              </a:spcBef>
              <a:buClr>
                <a:schemeClr val="dk2"/>
              </a:buClr>
              <a:buNone/>
              <a:defRPr>
                <a:solidFill>
                  <a:schemeClr val="dk2"/>
                </a:solidFill>
              </a:defRPr>
            </a:lvl1pPr>
            <a:lvl2pPr>
              <a:spcBef>
                <a:spcPts val="0"/>
              </a:spcBef>
              <a:buClr>
                <a:schemeClr val="dk2"/>
              </a:buClr>
              <a:buSzPct val="100000"/>
              <a:buNone/>
              <a:defRPr sz="3000">
                <a:solidFill>
                  <a:schemeClr val="dk2"/>
                </a:solidFill>
              </a:defRPr>
            </a:lvl2pPr>
            <a:lvl3pPr>
              <a:spcBef>
                <a:spcPts val="0"/>
              </a:spcBef>
              <a:buClr>
                <a:schemeClr val="dk2"/>
              </a:buClr>
              <a:buSzPct val="100000"/>
              <a:buNone/>
              <a:defRPr sz="3000">
                <a:solidFill>
                  <a:schemeClr val="dk2"/>
                </a:solidFill>
              </a:defRPr>
            </a:lvl3pPr>
            <a:lvl4pPr>
              <a:spcBef>
                <a:spcPts val="0"/>
              </a:spcBef>
              <a:buClr>
                <a:schemeClr val="dk2"/>
              </a:buClr>
              <a:buSzPct val="100000"/>
              <a:buNone/>
              <a:defRPr sz="3000">
                <a:solidFill>
                  <a:schemeClr val="dk2"/>
                </a:solidFill>
              </a:defRPr>
            </a:lvl4pPr>
            <a:lvl5pPr>
              <a:spcBef>
                <a:spcPts val="0"/>
              </a:spcBef>
              <a:buClr>
                <a:schemeClr val="dk2"/>
              </a:buClr>
              <a:buSzPct val="100000"/>
              <a:buNone/>
              <a:defRPr sz="3000">
                <a:solidFill>
                  <a:schemeClr val="dk2"/>
                </a:solidFill>
              </a:defRPr>
            </a:lvl5pPr>
            <a:lvl6pPr>
              <a:spcBef>
                <a:spcPts val="0"/>
              </a:spcBef>
              <a:buClr>
                <a:schemeClr val="dk2"/>
              </a:buClr>
              <a:buSzPct val="100000"/>
              <a:buNone/>
              <a:defRPr sz="3000">
                <a:solidFill>
                  <a:schemeClr val="dk2"/>
                </a:solidFill>
              </a:defRPr>
            </a:lvl6pPr>
            <a:lvl7pPr>
              <a:spcBef>
                <a:spcPts val="0"/>
              </a:spcBef>
              <a:buClr>
                <a:schemeClr val="dk2"/>
              </a:buClr>
              <a:buSzPct val="100000"/>
              <a:buNone/>
              <a:defRPr sz="3000">
                <a:solidFill>
                  <a:schemeClr val="dk2"/>
                </a:solidFill>
              </a:defRPr>
            </a:lvl7pPr>
            <a:lvl8pPr>
              <a:spcBef>
                <a:spcPts val="0"/>
              </a:spcBef>
              <a:buClr>
                <a:schemeClr val="dk2"/>
              </a:buClr>
              <a:buSzPct val="100000"/>
              <a:buNone/>
              <a:defRPr sz="3000">
                <a:solidFill>
                  <a:schemeClr val="dk2"/>
                </a:solidFill>
              </a:defRPr>
            </a:lvl8pPr>
            <a:lvl9pPr>
              <a:spcBef>
                <a:spcPts val="0"/>
              </a:spcBef>
              <a:buClr>
                <a:schemeClr val="dk2"/>
              </a:buClr>
              <a:buSzPct val="100000"/>
              <a:buNone/>
              <a:defRPr sz="3000">
                <a:solidFill>
                  <a:schemeClr val="dk2"/>
                </a:solidFill>
              </a:defRPr>
            </a:lvl9pPr>
          </a:lstStyle>
          <a:p/>
        </p:txBody>
      </p:sp>
      <p:sp>
        <p:nvSpPr>
          <p:cNvPr id="13" name="Shape 13"/>
          <p:cNvSpPr txBox="1"/>
          <p:nvPr>
            <p:ph idx="12" type="sldNum"/>
          </p:nvPr>
        </p:nvSpPr>
        <p:spPr>
          <a:xfrm>
            <a:off x="8556791" y="4749850"/>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4" name="Shape 14"/>
        <p:cNvGrpSpPr/>
        <p:nvPr/>
      </p:nvGrpSpPr>
      <p:grpSpPr>
        <a:xfrm>
          <a:off x="0" y="0"/>
          <a:ext cx="0" cy="0"/>
          <a:chOff x="0" y="0"/>
          <a:chExt cx="0" cy="0"/>
        </a:xfrm>
      </p:grpSpPr>
      <p:sp>
        <p:nvSpPr>
          <p:cNvPr id="15" name="Shape 15"/>
          <p:cNvSpPr/>
          <p:nvPr/>
        </p:nvSpPr>
        <p:spPr>
          <a:xfrm>
            <a:off x="0" y="0"/>
            <a:ext cx="9144000" cy="1149900"/>
          </a:xfrm>
          <a:prstGeom prst="rect">
            <a:avLst/>
          </a:prstGeom>
          <a:solidFill>
            <a:srgbClr val="2388DB"/>
          </a:solidFill>
          <a:ln>
            <a:noFill/>
          </a:ln>
        </p:spPr>
        <p:txBody>
          <a:bodyPr anchorCtr="0" anchor="ctr" bIns="45700" lIns="91425" rIns="91425" tIns="45700">
            <a:noAutofit/>
          </a:bodyPr>
          <a:lstStyle/>
          <a:p>
            <a:pPr>
              <a:spcBef>
                <a:spcPts val="0"/>
              </a:spcBef>
              <a:buNone/>
            </a:pPr>
            <a:r>
              <a:t/>
            </a:r>
            <a:endParaRPr/>
          </a:p>
        </p:txBody>
      </p:sp>
      <p:cxnSp>
        <p:nvCxnSpPr>
          <p:cNvPr id="16" name="Shape 16"/>
          <p:cNvCxnSpPr/>
          <p:nvPr/>
        </p:nvCxnSpPr>
        <p:spPr>
          <a:xfrm>
            <a:off x="0" y="1127875"/>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17" name="Shape 17"/>
          <p:cNvSpPr txBox="1"/>
          <p:nvPr>
            <p:ph type="title"/>
          </p:nvPr>
        </p:nvSpPr>
        <p:spPr>
          <a:xfrm>
            <a:off x="457200" y="205978"/>
            <a:ext cx="8229600" cy="857400"/>
          </a:xfrm>
          <a:prstGeom prst="rect">
            <a:avLst/>
          </a:prstGeom>
        </p:spPr>
        <p:txBody>
          <a:bodyPr anchorCtr="0" anchor="b"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8" name="Shape 18"/>
          <p:cNvSpPr txBox="1"/>
          <p:nvPr>
            <p:ph idx="1" type="body"/>
          </p:nvPr>
        </p:nvSpPr>
        <p:spPr>
          <a:xfrm>
            <a:off x="457200" y="1200150"/>
            <a:ext cx="8229600" cy="3725699"/>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9" name="Shape 19"/>
          <p:cNvSpPr txBox="1"/>
          <p:nvPr>
            <p:ph idx="12" type="sldNum"/>
          </p:nvPr>
        </p:nvSpPr>
        <p:spPr>
          <a:xfrm>
            <a:off x="8556791" y="4749850"/>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0" name="Shape 20"/>
        <p:cNvGrpSpPr/>
        <p:nvPr/>
      </p:nvGrpSpPr>
      <p:grpSpPr>
        <a:xfrm>
          <a:off x="0" y="0"/>
          <a:ext cx="0" cy="0"/>
          <a:chOff x="0" y="0"/>
          <a:chExt cx="0" cy="0"/>
        </a:xfrm>
      </p:grpSpPr>
      <p:sp>
        <p:nvSpPr>
          <p:cNvPr id="21" name="Shape 21"/>
          <p:cNvSpPr/>
          <p:nvPr/>
        </p:nvSpPr>
        <p:spPr>
          <a:xfrm>
            <a:off x="0" y="0"/>
            <a:ext cx="9144000" cy="1149900"/>
          </a:xfrm>
          <a:prstGeom prst="rect">
            <a:avLst/>
          </a:prstGeom>
          <a:solidFill>
            <a:schemeClr val="dk2"/>
          </a:solidFill>
          <a:ln>
            <a:noFill/>
          </a:ln>
        </p:spPr>
        <p:txBody>
          <a:bodyPr anchorCtr="0" anchor="ctr" bIns="45700" lIns="91425" rIns="91425" tIns="45700">
            <a:noAutofit/>
          </a:bodyPr>
          <a:lstStyle/>
          <a:p>
            <a:pPr>
              <a:spcBef>
                <a:spcPts val="0"/>
              </a:spcBef>
              <a:buNone/>
            </a:pPr>
            <a:r>
              <a:t/>
            </a:r>
            <a:endParaRPr/>
          </a:p>
        </p:txBody>
      </p:sp>
      <p:cxnSp>
        <p:nvCxnSpPr>
          <p:cNvPr id="22" name="Shape 22"/>
          <p:cNvCxnSpPr/>
          <p:nvPr/>
        </p:nvCxnSpPr>
        <p:spPr>
          <a:xfrm>
            <a:off x="0" y="1127875"/>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23" name="Shape 23"/>
          <p:cNvSpPr txBox="1"/>
          <p:nvPr>
            <p:ph type="title"/>
          </p:nvPr>
        </p:nvSpPr>
        <p:spPr>
          <a:xfrm>
            <a:off x="457200" y="205978"/>
            <a:ext cx="8229600" cy="857400"/>
          </a:xfrm>
          <a:prstGeom prst="rect">
            <a:avLst/>
          </a:prstGeom>
        </p:spPr>
        <p:txBody>
          <a:bodyPr anchorCtr="0" anchor="b"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4" name="Shape 24"/>
          <p:cNvSpPr txBox="1"/>
          <p:nvPr>
            <p:ph idx="1" type="body"/>
          </p:nvPr>
        </p:nvSpPr>
        <p:spPr>
          <a:xfrm>
            <a:off x="457200" y="1200150"/>
            <a:ext cx="3994500" cy="3725699"/>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5" name="Shape 25"/>
          <p:cNvSpPr txBox="1"/>
          <p:nvPr>
            <p:ph idx="2" type="body"/>
          </p:nvPr>
        </p:nvSpPr>
        <p:spPr>
          <a:xfrm>
            <a:off x="4692273" y="1200150"/>
            <a:ext cx="3994500" cy="3725699"/>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6" name="Shape 26"/>
          <p:cNvSpPr txBox="1"/>
          <p:nvPr>
            <p:ph idx="12" type="sldNum"/>
          </p:nvPr>
        </p:nvSpPr>
        <p:spPr>
          <a:xfrm>
            <a:off x="8556791" y="4749850"/>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7" name="Shape 27"/>
        <p:cNvGrpSpPr/>
        <p:nvPr/>
      </p:nvGrpSpPr>
      <p:grpSpPr>
        <a:xfrm>
          <a:off x="0" y="0"/>
          <a:ext cx="0" cy="0"/>
          <a:chOff x="0" y="0"/>
          <a:chExt cx="0" cy="0"/>
        </a:xfrm>
      </p:grpSpPr>
      <p:sp>
        <p:nvSpPr>
          <p:cNvPr id="28" name="Shape 28"/>
          <p:cNvSpPr/>
          <p:nvPr/>
        </p:nvSpPr>
        <p:spPr>
          <a:xfrm>
            <a:off x="0" y="0"/>
            <a:ext cx="9144000" cy="1149900"/>
          </a:xfrm>
          <a:prstGeom prst="rect">
            <a:avLst/>
          </a:prstGeom>
          <a:solidFill>
            <a:srgbClr val="2388DB"/>
          </a:solidFill>
          <a:ln>
            <a:noFill/>
          </a:ln>
        </p:spPr>
        <p:txBody>
          <a:bodyPr anchorCtr="0" anchor="ctr" bIns="45700" lIns="91425" rIns="91425" tIns="45700">
            <a:noAutofit/>
          </a:bodyPr>
          <a:lstStyle/>
          <a:p>
            <a:pPr>
              <a:spcBef>
                <a:spcPts val="0"/>
              </a:spcBef>
              <a:buNone/>
            </a:pPr>
            <a:r>
              <a:t/>
            </a:r>
            <a:endParaRPr/>
          </a:p>
        </p:txBody>
      </p:sp>
      <p:cxnSp>
        <p:nvCxnSpPr>
          <p:cNvPr id="29" name="Shape 29"/>
          <p:cNvCxnSpPr/>
          <p:nvPr/>
        </p:nvCxnSpPr>
        <p:spPr>
          <a:xfrm>
            <a:off x="0" y="1127875"/>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30" name="Shape 30"/>
          <p:cNvSpPr txBox="1"/>
          <p:nvPr>
            <p:ph type="title"/>
          </p:nvPr>
        </p:nvSpPr>
        <p:spPr>
          <a:xfrm>
            <a:off x="457200" y="205978"/>
            <a:ext cx="8229600" cy="857400"/>
          </a:xfrm>
          <a:prstGeom prst="rect">
            <a:avLst/>
          </a:prstGeom>
        </p:spPr>
        <p:txBody>
          <a:bodyPr anchorCtr="0" anchor="b"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31" name="Shape 31"/>
          <p:cNvSpPr txBox="1"/>
          <p:nvPr>
            <p:ph idx="12" type="sldNum"/>
          </p:nvPr>
        </p:nvSpPr>
        <p:spPr>
          <a:xfrm>
            <a:off x="8556791" y="4749850"/>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32" name="Shape 32"/>
        <p:cNvGrpSpPr/>
        <p:nvPr/>
      </p:nvGrpSpPr>
      <p:grpSpPr>
        <a:xfrm>
          <a:off x="0" y="0"/>
          <a:ext cx="0" cy="0"/>
          <a:chOff x="0" y="0"/>
          <a:chExt cx="0" cy="0"/>
        </a:xfrm>
      </p:grpSpPr>
      <p:sp>
        <p:nvSpPr>
          <p:cNvPr id="33" name="Shape 33"/>
          <p:cNvSpPr txBox="1"/>
          <p:nvPr>
            <p:ph idx="1" type="body"/>
          </p:nvPr>
        </p:nvSpPr>
        <p:spPr>
          <a:xfrm>
            <a:off x="457200" y="4406309"/>
            <a:ext cx="8229600" cy="519599"/>
          </a:xfrm>
          <a:prstGeom prst="rect">
            <a:avLst/>
          </a:prstGeom>
        </p:spPr>
        <p:txBody>
          <a:bodyPr anchorCtr="0" anchor="t" bIns="91425" lIns="91425" rIns="91425" tIns="91425"/>
          <a:lstStyle>
            <a:lvl1pPr>
              <a:spcBef>
                <a:spcPts val="0"/>
              </a:spcBef>
              <a:buClr>
                <a:schemeClr val="dk2"/>
              </a:buClr>
              <a:buSzPct val="100000"/>
              <a:buNone/>
              <a:defRPr sz="1800">
                <a:solidFill>
                  <a:schemeClr val="dk2"/>
                </a:solidFill>
              </a:defRPr>
            </a:lvl1pPr>
          </a:lstStyle>
          <a:p/>
        </p:txBody>
      </p:sp>
      <p:sp>
        <p:nvSpPr>
          <p:cNvPr id="34" name="Shape 34"/>
          <p:cNvSpPr/>
          <p:nvPr/>
        </p:nvSpPr>
        <p:spPr>
          <a:xfrm>
            <a:off x="4274" y="0"/>
            <a:ext cx="9144000" cy="4406399"/>
          </a:xfrm>
          <a:prstGeom prst="rect">
            <a:avLst/>
          </a:prstGeom>
          <a:solidFill>
            <a:srgbClr val="2388DB"/>
          </a:solidFill>
          <a:ln>
            <a:noFill/>
          </a:ln>
        </p:spPr>
        <p:txBody>
          <a:bodyPr anchorCtr="0" anchor="ctr" bIns="45700" lIns="91425" rIns="91425" tIns="45700">
            <a:noAutofit/>
          </a:bodyPr>
          <a:lstStyle/>
          <a:p>
            <a:pPr>
              <a:spcBef>
                <a:spcPts val="0"/>
              </a:spcBef>
              <a:buNone/>
            </a:pPr>
            <a:r>
              <a:t/>
            </a:r>
            <a:endParaRPr/>
          </a:p>
        </p:txBody>
      </p:sp>
      <p:cxnSp>
        <p:nvCxnSpPr>
          <p:cNvPr id="35" name="Shape 35"/>
          <p:cNvCxnSpPr/>
          <p:nvPr/>
        </p:nvCxnSpPr>
        <p:spPr>
          <a:xfrm>
            <a:off x="0" y="4384371"/>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36" name="Shape 36"/>
          <p:cNvSpPr txBox="1"/>
          <p:nvPr>
            <p:ph idx="12" type="sldNum"/>
          </p:nvPr>
        </p:nvSpPr>
        <p:spPr>
          <a:xfrm>
            <a:off x="8556791" y="4749850"/>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bg>
      <p:bgPr>
        <a:solidFill>
          <a:schemeClr val="dk2"/>
        </a:solidFill>
      </p:bgPr>
    </p:bg>
    <p:spTree>
      <p:nvGrpSpPr>
        <p:cNvPr id="37" name="Shape 37"/>
        <p:cNvGrpSpPr/>
        <p:nvPr/>
      </p:nvGrpSpPr>
      <p:grpSpPr>
        <a:xfrm>
          <a:off x="0" y="0"/>
          <a:ext cx="0" cy="0"/>
          <a:chOff x="0" y="0"/>
          <a:chExt cx="0" cy="0"/>
        </a:xfrm>
      </p:grpSpPr>
      <p:sp>
        <p:nvSpPr>
          <p:cNvPr id="38" name="Shape 38"/>
          <p:cNvSpPr txBox="1"/>
          <p:nvPr>
            <p:ph idx="12" type="sldNum"/>
          </p:nvPr>
        </p:nvSpPr>
        <p:spPr>
          <a:xfrm>
            <a:off x="8556791" y="4749850"/>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solidFill>
                  <a:schemeClr val="lt1"/>
                </a:solidFill>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4" name="Shape 4"/>
        <p:cNvGrpSpPr/>
        <p:nvPr/>
      </p:nvGrpSpPr>
      <p:grpSpPr>
        <a:xfrm>
          <a:off x="0" y="0"/>
          <a:ext cx="0" cy="0"/>
          <a:chOff x="0" y="0"/>
          <a:chExt cx="0" cy="0"/>
        </a:xfrm>
      </p:grpSpPr>
      <p:sp>
        <p:nvSpPr>
          <p:cNvPr id="5" name="Shape 5"/>
          <p:cNvSpPr txBox="1"/>
          <p:nvPr>
            <p:ph type="title"/>
          </p:nvPr>
        </p:nvSpPr>
        <p:spPr>
          <a:xfrm>
            <a:off x="457200" y="205978"/>
            <a:ext cx="8229600" cy="857400"/>
          </a:xfrm>
          <a:prstGeom prst="rect">
            <a:avLst/>
          </a:prstGeom>
          <a:noFill/>
          <a:ln>
            <a:noFill/>
          </a:ln>
        </p:spPr>
        <p:txBody>
          <a:bodyPr anchorCtr="0" anchor="b" bIns="91425" lIns="91425" rIns="91425" tIns="91425"/>
          <a:lstStyle>
            <a:lvl1pPr>
              <a:spcBef>
                <a:spcPts val="0"/>
              </a:spcBef>
              <a:buClr>
                <a:schemeClr val="lt1"/>
              </a:buClr>
              <a:buSzPct val="100000"/>
              <a:buNone/>
              <a:defRPr b="1" sz="3600">
                <a:solidFill>
                  <a:schemeClr val="lt1"/>
                </a:solidFill>
              </a:defRPr>
            </a:lvl1pPr>
            <a:lvl2pPr>
              <a:spcBef>
                <a:spcPts val="0"/>
              </a:spcBef>
              <a:buClr>
                <a:schemeClr val="lt1"/>
              </a:buClr>
              <a:buSzPct val="100000"/>
              <a:buNone/>
              <a:defRPr b="1" sz="3600">
                <a:solidFill>
                  <a:schemeClr val="lt1"/>
                </a:solidFill>
              </a:defRPr>
            </a:lvl2pPr>
            <a:lvl3pPr>
              <a:spcBef>
                <a:spcPts val="0"/>
              </a:spcBef>
              <a:buClr>
                <a:schemeClr val="lt1"/>
              </a:buClr>
              <a:buSzPct val="100000"/>
              <a:buNone/>
              <a:defRPr b="1" sz="3600">
                <a:solidFill>
                  <a:schemeClr val="lt1"/>
                </a:solidFill>
              </a:defRPr>
            </a:lvl3pPr>
            <a:lvl4pPr>
              <a:spcBef>
                <a:spcPts val="0"/>
              </a:spcBef>
              <a:buClr>
                <a:schemeClr val="lt1"/>
              </a:buClr>
              <a:buSzPct val="100000"/>
              <a:buNone/>
              <a:defRPr b="1" sz="3600">
                <a:solidFill>
                  <a:schemeClr val="lt1"/>
                </a:solidFill>
              </a:defRPr>
            </a:lvl4pPr>
            <a:lvl5pPr>
              <a:spcBef>
                <a:spcPts val="0"/>
              </a:spcBef>
              <a:buClr>
                <a:schemeClr val="lt1"/>
              </a:buClr>
              <a:buSzPct val="100000"/>
              <a:buNone/>
              <a:defRPr b="1" sz="3600">
                <a:solidFill>
                  <a:schemeClr val="lt1"/>
                </a:solidFill>
              </a:defRPr>
            </a:lvl5pPr>
            <a:lvl6pPr>
              <a:spcBef>
                <a:spcPts val="0"/>
              </a:spcBef>
              <a:buClr>
                <a:schemeClr val="lt1"/>
              </a:buClr>
              <a:buSzPct val="100000"/>
              <a:buNone/>
              <a:defRPr b="1" sz="3600">
                <a:solidFill>
                  <a:schemeClr val="lt1"/>
                </a:solidFill>
              </a:defRPr>
            </a:lvl6pPr>
            <a:lvl7pPr>
              <a:spcBef>
                <a:spcPts val="0"/>
              </a:spcBef>
              <a:buClr>
                <a:schemeClr val="lt1"/>
              </a:buClr>
              <a:buSzPct val="100000"/>
              <a:buNone/>
              <a:defRPr b="1" sz="3600">
                <a:solidFill>
                  <a:schemeClr val="lt1"/>
                </a:solidFill>
              </a:defRPr>
            </a:lvl7pPr>
            <a:lvl8pPr>
              <a:spcBef>
                <a:spcPts val="0"/>
              </a:spcBef>
              <a:buClr>
                <a:schemeClr val="lt1"/>
              </a:buClr>
              <a:buSzPct val="100000"/>
              <a:buNone/>
              <a:defRPr b="1" sz="3600">
                <a:solidFill>
                  <a:schemeClr val="lt1"/>
                </a:solidFill>
              </a:defRPr>
            </a:lvl8pPr>
            <a:lvl9pPr>
              <a:spcBef>
                <a:spcPts val="0"/>
              </a:spcBef>
              <a:buClr>
                <a:schemeClr val="lt1"/>
              </a:buClr>
              <a:buSzPct val="100000"/>
              <a:buNone/>
              <a:defRPr b="1" sz="3600">
                <a:solidFill>
                  <a:schemeClr val="lt1"/>
                </a:solidFill>
              </a:defRPr>
            </a:lvl9pPr>
          </a:lstStyle>
          <a:p/>
        </p:txBody>
      </p:sp>
      <p:sp>
        <p:nvSpPr>
          <p:cNvPr id="6" name="Shape 6"/>
          <p:cNvSpPr txBox="1"/>
          <p:nvPr>
            <p:ph idx="1" type="body"/>
          </p:nvPr>
        </p:nvSpPr>
        <p:spPr>
          <a:xfrm>
            <a:off x="457200" y="1200150"/>
            <a:ext cx="8229600" cy="3725699"/>
          </a:xfrm>
          <a:prstGeom prst="rect">
            <a:avLst/>
          </a:prstGeom>
          <a:noFill/>
          <a:ln>
            <a:noFill/>
          </a:ln>
        </p:spPr>
        <p:txBody>
          <a:bodyPr anchorCtr="0" anchor="t" bIns="91425" lIns="91425" rIns="91425" tIns="91425"/>
          <a:lstStyle>
            <a:lvl1pPr>
              <a:spcBef>
                <a:spcPts val="600"/>
              </a:spcBef>
              <a:buClr>
                <a:schemeClr val="dk1"/>
              </a:buClr>
              <a:buSzPct val="100000"/>
              <a:defRPr sz="3000">
                <a:solidFill>
                  <a:schemeClr val="dk1"/>
                </a:solidFill>
              </a:defRPr>
            </a:lvl1pPr>
            <a:lvl2pPr>
              <a:spcBef>
                <a:spcPts val="480"/>
              </a:spcBef>
              <a:buClr>
                <a:schemeClr val="dk1"/>
              </a:buClr>
              <a:buSzPct val="100000"/>
              <a:defRPr sz="2400">
                <a:solidFill>
                  <a:schemeClr val="dk1"/>
                </a:solidFill>
              </a:defRPr>
            </a:lvl2pPr>
            <a:lvl3pPr>
              <a:spcBef>
                <a:spcPts val="480"/>
              </a:spcBef>
              <a:buClr>
                <a:schemeClr val="dk1"/>
              </a:buClr>
              <a:buSzPct val="100000"/>
              <a:defRPr sz="2400">
                <a:solidFill>
                  <a:schemeClr val="dk1"/>
                </a:solidFill>
              </a:defRPr>
            </a:lvl3pPr>
            <a:lvl4pPr>
              <a:spcBef>
                <a:spcPts val="360"/>
              </a:spcBef>
              <a:buClr>
                <a:schemeClr val="dk1"/>
              </a:buClr>
              <a:buSzPct val="100000"/>
              <a:defRPr sz="1800">
                <a:solidFill>
                  <a:schemeClr val="dk1"/>
                </a:solidFill>
              </a:defRPr>
            </a:lvl4pPr>
            <a:lvl5pPr>
              <a:spcBef>
                <a:spcPts val="360"/>
              </a:spcBef>
              <a:buClr>
                <a:schemeClr val="dk1"/>
              </a:buClr>
              <a:buSzPct val="100000"/>
              <a:defRPr sz="1800">
                <a:solidFill>
                  <a:schemeClr val="dk1"/>
                </a:solidFill>
              </a:defRPr>
            </a:lvl5pPr>
            <a:lvl6pPr>
              <a:spcBef>
                <a:spcPts val="360"/>
              </a:spcBef>
              <a:buClr>
                <a:schemeClr val="dk1"/>
              </a:buClr>
              <a:buSzPct val="100000"/>
              <a:defRPr sz="1800">
                <a:solidFill>
                  <a:schemeClr val="dk1"/>
                </a:solidFill>
              </a:defRPr>
            </a:lvl6pPr>
            <a:lvl7pPr>
              <a:spcBef>
                <a:spcPts val="360"/>
              </a:spcBef>
              <a:buClr>
                <a:schemeClr val="dk1"/>
              </a:buClr>
              <a:buSzPct val="100000"/>
              <a:defRPr sz="1800">
                <a:solidFill>
                  <a:schemeClr val="dk1"/>
                </a:solidFill>
              </a:defRPr>
            </a:lvl7pPr>
            <a:lvl8pPr>
              <a:spcBef>
                <a:spcPts val="360"/>
              </a:spcBef>
              <a:buClr>
                <a:schemeClr val="dk1"/>
              </a:buClr>
              <a:buSzPct val="100000"/>
              <a:defRPr sz="1800">
                <a:solidFill>
                  <a:schemeClr val="dk1"/>
                </a:solidFill>
              </a:defRPr>
            </a:lvl8pPr>
            <a:lvl9pPr>
              <a:spcBef>
                <a:spcPts val="360"/>
              </a:spcBef>
              <a:buClr>
                <a:schemeClr val="dk1"/>
              </a:buClr>
              <a:buSzPct val="100000"/>
              <a:defRPr sz="1800">
                <a:solidFill>
                  <a:schemeClr val="dk1"/>
                </a:solidFill>
              </a:defRPr>
            </a:lvl9pPr>
          </a:lstStyle>
          <a:p/>
        </p:txBody>
      </p:sp>
      <p:sp>
        <p:nvSpPr>
          <p:cNvPr id="7" name="Shape 7"/>
          <p:cNvSpPr txBox="1"/>
          <p:nvPr>
            <p:ph idx="12" type="sldNum"/>
          </p:nvPr>
        </p:nvSpPr>
        <p:spPr>
          <a:xfrm>
            <a:off x="8556791" y="4749850"/>
            <a:ext cx="548699" cy="393600"/>
          </a:xfrm>
          <a:prstGeom prst="rect">
            <a:avLst/>
          </a:prstGeom>
          <a:noFill/>
          <a:ln>
            <a:noFill/>
          </a:ln>
        </p:spPr>
        <p:txBody>
          <a:bodyPr anchorCtr="0" anchor="ctr" bIns="91425" lIns="91425" rIns="91425" tIns="91425">
            <a:noAutofit/>
          </a:bodyPr>
          <a:lstStyle/>
          <a:p>
            <a:pPr algn="r">
              <a:spcBef>
                <a:spcPts val="0"/>
              </a:spcBef>
              <a:buNone/>
            </a:pPr>
            <a:fld id="{00000000-1234-1234-1234-123412341234}" type="slidenum">
              <a:rPr lang="en" sz="13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Lst>
  <p:hf dt="0" ftr="0" hdr="0" sldNum="0"/>
  <p:txStyles>
    <p:title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p:titleStyle>
    <p:body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bodyStyle>
    <p:other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0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hyperlink" Target="http://www.microsoft.com/en-us/download/details.aspx?id=42299" TargetMode="External"/><Relationship Id="rId4" Type="http://schemas.openxmlformats.org/officeDocument/2006/relationships/hyperlink" Target="http://www.microsoft.com/en-us/server-cloud/products/sql-server-2016/default.aspx?WT.mc_id=Blog_SQL_Announce_DI"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0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0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hyperlink" Target="http://www.certifiednetworks.com/utils/csharpdatabase.ppt"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hyperlink" Target="https://github.com/BenjaminNitschke/NetworkingCourse"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hyperlink" Target="http://doublebuffered.com/2008/02/26/gdc-08-sql-considered-harmful"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hyperlink" Target="https://www.mongodb.org/"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04.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hyperlink" Target="https://en.wikipedia.org/wiki/CouchDB" TargetMode="External"/><Relationship Id="rId4" Type="http://schemas.openxmlformats.org/officeDocument/2006/relationships/hyperlink" Target="https://en.wikipedia.org/wiki/Mac_OS_X"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00.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hyperlink" Target="https://github.com/BenjaminNitschke/DatabaseCourse" TargetMode="Externa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hyperlink" Target="https://msdn.microsoft.com/en-us/library/ms130214.aspx" TargetMode="Externa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 Id="rId3" Type="http://schemas.openxmlformats.org/officeDocument/2006/relationships/hyperlink" Target="http://www.microsoft.com/en-us/server-cloud/products/sql-server-2016/" TargetMode="External"/><Relationship Id="rId4" Type="http://schemas.openxmlformats.org/officeDocument/2006/relationships/hyperlink" Target="http://www.sqlservercentral.com/" TargetMode="External"/><Relationship Id="rId10" Type="http://schemas.openxmlformats.org/officeDocument/2006/relationships/hyperlink" Target="https://en.wikipedia.org/wiki/PostgreSQL" TargetMode="External"/><Relationship Id="rId9" Type="http://schemas.openxmlformats.org/officeDocument/2006/relationships/hyperlink" Target="https://en.wikipedia.org/wiki/MySQL" TargetMode="External"/><Relationship Id="rId5" Type="http://schemas.openxmlformats.org/officeDocument/2006/relationships/hyperlink" Target="http://www.dotnetperls.com/sqlconnection" TargetMode="External"/><Relationship Id="rId6" Type="http://schemas.openxmlformats.org/officeDocument/2006/relationships/hyperlink" Target="http://doublebuffered.com/2006/10/30/why-sql-sucks-for-mmorpgs/" TargetMode="External"/><Relationship Id="rId7" Type="http://schemas.openxmlformats.org/officeDocument/2006/relationships/hyperlink" Target="https://www.mongodb.org/" TargetMode="External"/><Relationship Id="rId8" Type="http://schemas.openxmlformats.org/officeDocument/2006/relationships/hyperlink" Target="https://en.wikipedia.org/wiki/Comparison_of_database_tools"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0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9" name="Shape 39"/>
        <p:cNvGrpSpPr/>
        <p:nvPr/>
      </p:nvGrpSpPr>
      <p:grpSpPr>
        <a:xfrm>
          <a:off x="0" y="0"/>
          <a:ext cx="0" cy="0"/>
          <a:chOff x="0" y="0"/>
          <a:chExt cx="0" cy="0"/>
        </a:xfrm>
      </p:grpSpPr>
      <p:sp>
        <p:nvSpPr>
          <p:cNvPr id="40" name="Shape 40"/>
          <p:cNvSpPr txBox="1"/>
          <p:nvPr>
            <p:ph type="ctrTitle"/>
          </p:nvPr>
        </p:nvSpPr>
        <p:spPr>
          <a:xfrm>
            <a:off x="685800" y="1867781"/>
            <a:ext cx="7772400" cy="1648800"/>
          </a:xfrm>
          <a:prstGeom prst="rect">
            <a:avLst/>
          </a:prstGeom>
        </p:spPr>
        <p:txBody>
          <a:bodyPr anchorCtr="0" anchor="b" bIns="91425" lIns="91425" rIns="91425" tIns="91425">
            <a:noAutofit/>
          </a:bodyPr>
          <a:lstStyle/>
          <a:p>
            <a:pPr>
              <a:spcBef>
                <a:spcPts val="0"/>
              </a:spcBef>
              <a:buNone/>
            </a:pPr>
            <a:r>
              <a:rPr lang="en"/>
              <a:t>Database Course</a:t>
            </a:r>
          </a:p>
        </p:txBody>
      </p:sp>
      <p:sp>
        <p:nvSpPr>
          <p:cNvPr id="41" name="Shape 41"/>
          <p:cNvSpPr txBox="1"/>
          <p:nvPr>
            <p:ph idx="1" type="subTitle"/>
          </p:nvPr>
        </p:nvSpPr>
        <p:spPr>
          <a:xfrm>
            <a:off x="685800" y="3627025"/>
            <a:ext cx="7598399" cy="774300"/>
          </a:xfrm>
          <a:prstGeom prst="rect">
            <a:avLst/>
          </a:prstGeom>
        </p:spPr>
        <p:txBody>
          <a:bodyPr anchorCtr="0" anchor="t" bIns="91425" lIns="91425" rIns="91425" tIns="91425">
            <a:noAutofit/>
          </a:bodyPr>
          <a:lstStyle/>
          <a:p>
            <a:pPr lvl="0" rtl="0" algn="r">
              <a:spcBef>
                <a:spcPts val="0"/>
              </a:spcBef>
              <a:buClr>
                <a:schemeClr val="dk1"/>
              </a:buClr>
              <a:buSzPct val="36666"/>
              <a:buFont typeface="Arial"/>
              <a:buNone/>
            </a:pPr>
            <a:r>
              <a:rPr lang="en"/>
              <a:t>Games Academy July 2015</a:t>
            </a:r>
          </a:p>
          <a:p>
            <a:pPr lvl="0" rtl="0">
              <a:spcBef>
                <a:spcPts val="0"/>
              </a:spcBef>
              <a:buClr>
                <a:schemeClr val="dk1"/>
              </a:buClr>
              <a:buFont typeface="Arial"/>
              <a:buNone/>
            </a:pPr>
            <a:r>
              <a:t/>
            </a:r>
            <a:endParaRPr sz="1800"/>
          </a:p>
          <a:p>
            <a:pPr lvl="0" rtl="0" algn="r">
              <a:spcBef>
                <a:spcPts val="0"/>
              </a:spcBef>
              <a:buClr>
                <a:schemeClr val="dk1"/>
              </a:buClr>
              <a:buSzPct val="61111"/>
              <a:buFont typeface="Arial"/>
              <a:buNone/>
            </a:pPr>
            <a:r>
              <a:rPr lang="en" sz="1800"/>
              <a:t>Benjamin Nitschke - Delta Engine</a:t>
            </a:r>
          </a:p>
          <a:p>
            <a:pPr>
              <a:spcBef>
                <a:spcPts val="0"/>
              </a:spcBef>
              <a:buNone/>
            </a:pPr>
            <a:r>
              <a:t/>
            </a:r>
            <a:endParaRP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3" name="Shape 93"/>
        <p:cNvGrpSpPr/>
        <p:nvPr/>
      </p:nvGrpSpPr>
      <p:grpSpPr>
        <a:xfrm>
          <a:off x="0" y="0"/>
          <a:ext cx="0" cy="0"/>
          <a:chOff x="0" y="0"/>
          <a:chExt cx="0" cy="0"/>
        </a:xfrm>
      </p:grpSpPr>
      <p:sp>
        <p:nvSpPr>
          <p:cNvPr id="94" name="Shape 94"/>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a:t>Answers</a:t>
            </a:r>
          </a:p>
        </p:txBody>
      </p:sp>
      <p:sp>
        <p:nvSpPr>
          <p:cNvPr id="95" name="Shape 95"/>
          <p:cNvSpPr txBox="1"/>
          <p:nvPr>
            <p:ph idx="1" type="body"/>
          </p:nvPr>
        </p:nvSpPr>
        <p:spPr>
          <a:xfrm>
            <a:off x="457200" y="1200150"/>
            <a:ext cx="8541599" cy="3725699"/>
          </a:xfrm>
          <a:prstGeom prst="rect">
            <a:avLst/>
          </a:prstGeom>
        </p:spPr>
        <p:txBody>
          <a:bodyPr anchorCtr="0" anchor="t" bIns="91425" lIns="91425" rIns="91425" tIns="91425">
            <a:noAutofit/>
          </a:bodyPr>
          <a:lstStyle/>
          <a:p>
            <a:pPr indent="-381000" lvl="0" marL="457200" rtl="0">
              <a:spcBef>
                <a:spcPts val="0"/>
              </a:spcBef>
              <a:buClr>
                <a:schemeClr val="dk1"/>
              </a:buClr>
              <a:buSzPct val="100000"/>
              <a:buFont typeface="Arial"/>
              <a:buChar char="●"/>
            </a:pPr>
            <a:r>
              <a:rPr lang="en" sz="2400"/>
              <a:t>Which statement is used to add data to a database?</a:t>
            </a:r>
          </a:p>
          <a:p>
            <a:pPr lvl="0" rtl="0">
              <a:spcBef>
                <a:spcPts val="0"/>
              </a:spcBef>
              <a:buNone/>
            </a:pPr>
            <a:r>
              <a:rPr lang="en" sz="2400"/>
              <a:t>Insert Into</a:t>
            </a:r>
          </a:p>
          <a:p>
            <a:pPr indent="-381000" lvl="0" marL="457200" rtl="0">
              <a:spcBef>
                <a:spcPts val="0"/>
              </a:spcBef>
              <a:buClr>
                <a:schemeClr val="dk1"/>
              </a:buClr>
              <a:buSzPct val="100000"/>
              <a:buFont typeface="Arial"/>
              <a:buChar char="●"/>
            </a:pPr>
            <a:r>
              <a:rPr lang="en" sz="2400"/>
              <a:t>How to select a column “Name” from a table “User”?</a:t>
            </a:r>
          </a:p>
          <a:p>
            <a:pPr lvl="0" rtl="0">
              <a:spcBef>
                <a:spcPts val="0"/>
              </a:spcBef>
              <a:buNone/>
            </a:pPr>
            <a:r>
              <a:rPr lang="en" sz="2400"/>
              <a:t>Select Name From [User]</a:t>
            </a:r>
          </a:p>
          <a:p>
            <a:pPr indent="-381000" lvl="0" marL="457200" rtl="0">
              <a:spcBef>
                <a:spcPts val="0"/>
              </a:spcBef>
              <a:buClr>
                <a:schemeClr val="dk1"/>
              </a:buClr>
              <a:buSzPct val="100000"/>
              <a:buFont typeface="Arial"/>
              <a:buChar char="●"/>
            </a:pPr>
            <a:r>
              <a:rPr lang="en" sz="2400"/>
              <a:t>How to get all data from a table “User”?</a:t>
            </a:r>
          </a:p>
          <a:p>
            <a:pPr lvl="0" rtl="0">
              <a:spcBef>
                <a:spcPts val="0"/>
              </a:spcBef>
              <a:buNone/>
            </a:pPr>
            <a:r>
              <a:rPr lang="en" sz="2400"/>
              <a:t>Select * From [User]</a:t>
            </a:r>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9" name="Shape 99"/>
        <p:cNvGrpSpPr/>
        <p:nvPr/>
      </p:nvGrpSpPr>
      <p:grpSpPr>
        <a:xfrm>
          <a:off x="0" y="0"/>
          <a:ext cx="0" cy="0"/>
          <a:chOff x="0" y="0"/>
          <a:chExt cx="0" cy="0"/>
        </a:xfrm>
      </p:grpSpPr>
      <p:sp>
        <p:nvSpPr>
          <p:cNvPr id="100" name="Shape 100"/>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a:t>SQL Statements</a:t>
            </a:r>
          </a:p>
        </p:txBody>
      </p:sp>
      <p:sp>
        <p:nvSpPr>
          <p:cNvPr id="101" name="Shape 101"/>
          <p:cNvSpPr txBox="1"/>
          <p:nvPr>
            <p:ph idx="1" type="body"/>
          </p:nvPr>
        </p:nvSpPr>
        <p:spPr>
          <a:xfrm>
            <a:off x="457200" y="1200150"/>
            <a:ext cx="8541599" cy="3725699"/>
          </a:xfrm>
          <a:prstGeom prst="rect">
            <a:avLst/>
          </a:prstGeom>
        </p:spPr>
        <p:txBody>
          <a:bodyPr anchorCtr="0" anchor="t" bIns="91425" lIns="91425" rIns="91425" tIns="91425">
            <a:noAutofit/>
          </a:bodyPr>
          <a:lstStyle/>
          <a:p>
            <a:pPr indent="-381000" lvl="0" marL="457200" rtl="0">
              <a:spcBef>
                <a:spcPts val="0"/>
              </a:spcBef>
              <a:buClr>
                <a:schemeClr val="dk1"/>
              </a:buClr>
              <a:buSzPct val="100000"/>
              <a:buFont typeface="Arial"/>
              <a:buChar char="●"/>
            </a:pPr>
            <a:r>
              <a:rPr b="1" lang="en" sz="2400"/>
              <a:t>Select </a:t>
            </a:r>
            <a:r>
              <a:rPr lang="en" sz="2400"/>
              <a:t>&lt;field&gt; From &lt;table&gt; Where &lt;condition&gt;</a:t>
            </a:r>
          </a:p>
          <a:p>
            <a:pPr indent="-381000" lvl="0" marL="457200" rtl="0">
              <a:spcBef>
                <a:spcPts val="0"/>
              </a:spcBef>
              <a:buClr>
                <a:schemeClr val="dk1"/>
              </a:buClr>
              <a:buSzPct val="100000"/>
              <a:buFont typeface="Arial"/>
              <a:buChar char="●"/>
            </a:pPr>
            <a:r>
              <a:rPr b="1" lang="en" sz="2400"/>
              <a:t>Select Top</a:t>
            </a:r>
            <a:r>
              <a:rPr lang="en" sz="2400"/>
              <a:t> &lt;number&gt; From &lt;table&gt;</a:t>
            </a:r>
          </a:p>
          <a:p>
            <a:pPr indent="-381000" lvl="0" marL="457200" rtl="0">
              <a:spcBef>
                <a:spcPts val="0"/>
              </a:spcBef>
              <a:buClr>
                <a:schemeClr val="dk1"/>
              </a:buClr>
              <a:buSzPct val="100000"/>
              <a:buFont typeface="Arial"/>
              <a:buChar char="●"/>
            </a:pPr>
            <a:r>
              <a:rPr b="1" lang="en" sz="2400"/>
              <a:t>Update </a:t>
            </a:r>
            <a:r>
              <a:rPr lang="en" sz="2400"/>
              <a:t>&lt;table&gt; Set &lt;field&gt;=&lt;value&gt; Where &lt;condition&gt;</a:t>
            </a:r>
          </a:p>
          <a:p>
            <a:pPr indent="-381000" lvl="0" marL="457200" rtl="0">
              <a:spcBef>
                <a:spcPts val="0"/>
              </a:spcBef>
              <a:buClr>
                <a:schemeClr val="dk1"/>
              </a:buClr>
              <a:buSzPct val="100000"/>
              <a:buFont typeface="Arial"/>
              <a:buChar char="●"/>
            </a:pPr>
            <a:r>
              <a:rPr b="1" lang="en" sz="2400"/>
              <a:t>Insert Into</a:t>
            </a:r>
            <a:r>
              <a:rPr lang="en" sz="2400"/>
              <a:t> &lt;table&gt; &lt;fields&gt; Values &lt;values&gt;</a:t>
            </a:r>
          </a:p>
          <a:p>
            <a:pPr indent="-381000" lvl="0" marL="457200" rtl="0">
              <a:spcBef>
                <a:spcPts val="0"/>
              </a:spcBef>
              <a:buClr>
                <a:schemeClr val="dk1"/>
              </a:buClr>
              <a:buSzPct val="100000"/>
              <a:buFont typeface="Arial"/>
              <a:buChar char="●"/>
            </a:pPr>
            <a:r>
              <a:rPr b="1" lang="en" sz="2400"/>
              <a:t>Delete From</a:t>
            </a:r>
            <a:r>
              <a:rPr lang="en" sz="2400"/>
              <a:t> &lt;table&gt; Where &lt;condition&gt;</a:t>
            </a:r>
          </a:p>
          <a:p>
            <a:pPr indent="-381000" lvl="0" marL="457200" rtl="0">
              <a:spcBef>
                <a:spcPts val="0"/>
              </a:spcBef>
              <a:buClr>
                <a:schemeClr val="dk1"/>
              </a:buClr>
              <a:buSzPct val="100000"/>
              <a:buFont typeface="Arial"/>
              <a:buChar char="●"/>
            </a:pPr>
            <a:r>
              <a:rPr lang="en" sz="2400"/>
              <a:t>… Where &lt;field&gt; </a:t>
            </a:r>
            <a:r>
              <a:rPr b="1" lang="en" sz="2400"/>
              <a:t>Like</a:t>
            </a:r>
            <a:r>
              <a:rPr lang="en" sz="2400"/>
              <a:t> &lt;pattern&gt;, … </a:t>
            </a:r>
            <a:r>
              <a:rPr b="1" lang="en" sz="2400"/>
              <a:t>Not Like</a:t>
            </a:r>
            <a:r>
              <a:rPr lang="en" sz="2400"/>
              <a:t> &lt;pattern&gt;</a:t>
            </a:r>
          </a:p>
          <a:p>
            <a:pPr indent="-381000" lvl="0" marL="457200" rtl="0">
              <a:spcBef>
                <a:spcPts val="0"/>
              </a:spcBef>
              <a:buClr>
                <a:schemeClr val="dk1"/>
              </a:buClr>
              <a:buSzPct val="100000"/>
              <a:buFont typeface="Arial"/>
              <a:buChar char="●"/>
            </a:pPr>
            <a:r>
              <a:rPr lang="en" sz="2400"/>
              <a:t>… Where &lt;field&gt; </a:t>
            </a:r>
            <a:r>
              <a:rPr b="1" lang="en" sz="2400"/>
              <a:t>In</a:t>
            </a:r>
            <a:r>
              <a:rPr lang="en" sz="2400"/>
              <a:t> &lt;values&gt;</a:t>
            </a:r>
          </a:p>
          <a:p>
            <a:pPr indent="-381000" lvl="0" marL="457200" rtl="0">
              <a:spcBef>
                <a:spcPts val="0"/>
              </a:spcBef>
              <a:buClr>
                <a:schemeClr val="dk1"/>
              </a:buClr>
              <a:buSzPct val="100000"/>
              <a:buFont typeface="Arial"/>
              <a:buChar char="●"/>
            </a:pPr>
            <a:r>
              <a:rPr lang="en" sz="2400"/>
              <a:t>Select &lt;field&gt; From &lt;t1&gt; </a:t>
            </a:r>
            <a:r>
              <a:rPr b="1" lang="en" sz="2400"/>
              <a:t>Inner Join</a:t>
            </a:r>
            <a:r>
              <a:rPr lang="en" sz="2400"/>
              <a:t> &lt;t2&gt; On &lt;condition&gt;</a:t>
            </a:r>
          </a:p>
          <a:p>
            <a:pPr indent="-381000" lvl="0" marL="457200" rtl="0">
              <a:spcBef>
                <a:spcPts val="0"/>
              </a:spcBef>
              <a:buClr>
                <a:schemeClr val="dk1"/>
              </a:buClr>
              <a:buSzPct val="100000"/>
              <a:buFont typeface="Arial"/>
              <a:buChar char="●"/>
            </a:pPr>
            <a:r>
              <a:rPr lang="en" sz="2400"/>
              <a:t>and more: Between, Union, Unique, Default, Left Join, etc.</a:t>
            </a:r>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5" name="Shape 105"/>
        <p:cNvGrpSpPr/>
        <p:nvPr/>
      </p:nvGrpSpPr>
      <p:grpSpPr>
        <a:xfrm>
          <a:off x="0" y="0"/>
          <a:ext cx="0" cy="0"/>
          <a:chOff x="0" y="0"/>
          <a:chExt cx="0" cy="0"/>
        </a:xfrm>
      </p:grpSpPr>
      <p:sp>
        <p:nvSpPr>
          <p:cNvPr id="106" name="Shape 106"/>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a:t>SQL Providers</a:t>
            </a:r>
          </a:p>
        </p:txBody>
      </p:sp>
      <p:sp>
        <p:nvSpPr>
          <p:cNvPr id="107" name="Shape 107"/>
          <p:cNvSpPr txBox="1"/>
          <p:nvPr>
            <p:ph idx="1" type="body"/>
          </p:nvPr>
        </p:nvSpPr>
        <p:spPr>
          <a:xfrm>
            <a:off x="457200" y="1200150"/>
            <a:ext cx="8541599" cy="3725699"/>
          </a:xfrm>
          <a:prstGeom prst="rect">
            <a:avLst/>
          </a:prstGeom>
        </p:spPr>
        <p:txBody>
          <a:bodyPr anchorCtr="0" anchor="t" bIns="91425" lIns="91425" rIns="91425" tIns="91425">
            <a:noAutofit/>
          </a:bodyPr>
          <a:lstStyle/>
          <a:p>
            <a:pPr indent="-381000" lvl="0" marL="457200" rtl="0">
              <a:spcBef>
                <a:spcPts val="0"/>
              </a:spcBef>
              <a:buClr>
                <a:schemeClr val="dk1"/>
              </a:buClr>
              <a:buSzPct val="100000"/>
              <a:buFont typeface="Arial"/>
              <a:buChar char="●"/>
            </a:pPr>
            <a:r>
              <a:rPr lang="en" sz="2400"/>
              <a:t>MsSQL (our focus today)</a:t>
            </a:r>
          </a:p>
          <a:p>
            <a:pPr indent="-381000" lvl="0" marL="457200" rtl="0">
              <a:spcBef>
                <a:spcPts val="0"/>
              </a:spcBef>
              <a:buClr>
                <a:schemeClr val="dk1"/>
              </a:buClr>
              <a:buSzPct val="100000"/>
              <a:buFont typeface="Arial"/>
              <a:buChar char="●"/>
            </a:pPr>
            <a:r>
              <a:rPr lang="en" sz="2400"/>
              <a:t>MySQL (open source, popular on Linux)</a:t>
            </a:r>
          </a:p>
          <a:p>
            <a:pPr indent="-381000" lvl="0" marL="457200" rtl="0">
              <a:spcBef>
                <a:spcPts val="0"/>
              </a:spcBef>
              <a:buClr>
                <a:schemeClr val="dk1"/>
              </a:buClr>
              <a:buSzPct val="100000"/>
              <a:buFont typeface="Arial"/>
              <a:buChar char="●"/>
            </a:pPr>
            <a:r>
              <a:rPr lang="en" sz="2400"/>
              <a:t>Oracle (commercial, very complex)</a:t>
            </a:r>
          </a:p>
          <a:p>
            <a:pPr indent="-381000" lvl="0" marL="457200" rtl="0">
              <a:spcBef>
                <a:spcPts val="0"/>
              </a:spcBef>
              <a:buClr>
                <a:schemeClr val="dk1"/>
              </a:buClr>
              <a:buSzPct val="100000"/>
              <a:buFont typeface="Arial"/>
              <a:buChar char="●"/>
            </a:pPr>
            <a:r>
              <a:rPr lang="en" sz="2400"/>
              <a:t>PostgreSQL (object-relational)</a:t>
            </a:r>
          </a:p>
          <a:p>
            <a:pPr indent="-381000" lvl="0" marL="457200" rtl="0">
              <a:spcBef>
                <a:spcPts val="0"/>
              </a:spcBef>
              <a:buClr>
                <a:schemeClr val="dk1"/>
              </a:buClr>
              <a:buSzPct val="100000"/>
              <a:buFont typeface="Arial"/>
              <a:buChar char="●"/>
            </a:pPr>
            <a:r>
              <a:rPr lang="en" sz="2400"/>
              <a:t>Sybase (proprietary, many other examples)</a:t>
            </a:r>
          </a:p>
          <a:p>
            <a:pPr indent="-381000" lvl="0" marL="457200" rtl="0">
              <a:spcBef>
                <a:spcPts val="0"/>
              </a:spcBef>
              <a:buClr>
                <a:schemeClr val="dk1"/>
              </a:buClr>
              <a:buSzPct val="100000"/>
              <a:buFont typeface="Arial"/>
              <a:buChar char="●"/>
            </a:pPr>
            <a:r>
              <a:rPr lang="en" sz="2400"/>
              <a:t>Odbc (open database connection)</a:t>
            </a:r>
          </a:p>
          <a:p>
            <a:pPr indent="-381000" lvl="0" marL="457200" rtl="0">
              <a:spcBef>
                <a:spcPts val="0"/>
              </a:spcBef>
              <a:buClr>
                <a:schemeClr val="dk1"/>
              </a:buClr>
              <a:buSzPct val="100000"/>
              <a:buFont typeface="Arial"/>
              <a:buChar char="●"/>
            </a:pPr>
            <a:r>
              <a:rPr lang="en" sz="2400"/>
              <a:t>Jdbc (java database connection)</a:t>
            </a:r>
          </a:p>
          <a:p>
            <a:pPr indent="-381000" lvl="0" marL="457200" rtl="0">
              <a:spcBef>
                <a:spcPts val="0"/>
              </a:spcBef>
              <a:buClr>
                <a:schemeClr val="dk1"/>
              </a:buClr>
              <a:buSzPct val="100000"/>
              <a:buFont typeface="Arial"/>
              <a:buChar char="●"/>
            </a:pPr>
            <a:r>
              <a:rPr lang="en" sz="2400"/>
              <a:t>SQLite (simpler, often used in web)</a:t>
            </a:r>
          </a:p>
        </p:txBody>
      </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1" name="Shape 111"/>
        <p:cNvGrpSpPr/>
        <p:nvPr/>
      </p:nvGrpSpPr>
      <p:grpSpPr>
        <a:xfrm>
          <a:off x="0" y="0"/>
          <a:ext cx="0" cy="0"/>
          <a:chOff x="0" y="0"/>
          <a:chExt cx="0" cy="0"/>
        </a:xfrm>
      </p:grpSpPr>
      <p:sp>
        <p:nvSpPr>
          <p:cNvPr id="112" name="Shape 112"/>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a:t>SQL Management Studio</a:t>
            </a:r>
          </a:p>
        </p:txBody>
      </p:sp>
      <p:pic>
        <p:nvPicPr>
          <p:cNvPr id="113" name="Shape 113"/>
          <p:cNvPicPr preferRelativeResize="0"/>
          <p:nvPr/>
        </p:nvPicPr>
        <p:blipFill>
          <a:blip r:embed="rId3">
            <a:alphaModFix/>
          </a:blip>
          <a:stretch>
            <a:fillRect/>
          </a:stretch>
        </p:blipFill>
        <p:spPr>
          <a:xfrm>
            <a:off x="1184300" y="1200150"/>
            <a:ext cx="5979814" cy="3725699"/>
          </a:xfrm>
          <a:prstGeom prst="rect">
            <a:avLst/>
          </a:prstGeom>
          <a:noFill/>
          <a:ln>
            <a:noFill/>
          </a:ln>
        </p:spPr>
      </p:pic>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7" name="Shape 117"/>
        <p:cNvGrpSpPr/>
        <p:nvPr/>
      </p:nvGrpSpPr>
      <p:grpSpPr>
        <a:xfrm>
          <a:off x="0" y="0"/>
          <a:ext cx="0" cy="0"/>
          <a:chOff x="0" y="0"/>
          <a:chExt cx="0" cy="0"/>
        </a:xfrm>
      </p:grpSpPr>
      <p:sp>
        <p:nvSpPr>
          <p:cNvPr id="118" name="Shape 118"/>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a:t>SQL Management Studio</a:t>
            </a:r>
          </a:p>
        </p:txBody>
      </p:sp>
      <p:sp>
        <p:nvSpPr>
          <p:cNvPr id="119" name="Shape 119"/>
          <p:cNvSpPr txBox="1"/>
          <p:nvPr>
            <p:ph idx="1" type="body"/>
          </p:nvPr>
        </p:nvSpPr>
        <p:spPr>
          <a:xfrm>
            <a:off x="457200" y="1200150"/>
            <a:ext cx="8229600" cy="3725699"/>
          </a:xfrm>
          <a:prstGeom prst="rect">
            <a:avLst/>
          </a:prstGeom>
        </p:spPr>
        <p:txBody>
          <a:bodyPr anchorCtr="0" anchor="t" bIns="91425" lIns="91425" rIns="91425" tIns="91425">
            <a:noAutofit/>
          </a:bodyPr>
          <a:lstStyle/>
          <a:p>
            <a:pPr rtl="0">
              <a:spcBef>
                <a:spcPts val="0"/>
              </a:spcBef>
              <a:buNone/>
            </a:pPr>
            <a:r>
              <a:rPr lang="en" sz="2400"/>
              <a:t>Download SQL Server 2014 Express:</a:t>
            </a:r>
          </a:p>
          <a:p>
            <a:pPr indent="-342900" lvl="0" marL="457200" rtl="0">
              <a:spcBef>
                <a:spcPts val="0"/>
              </a:spcBef>
              <a:buClr>
                <a:schemeClr val="dk1"/>
              </a:buClr>
              <a:buSzPct val="100000"/>
              <a:buFont typeface="Arial"/>
              <a:buChar char="●"/>
            </a:pPr>
            <a:r>
              <a:rPr lang="en" sz="1800" u="sng">
                <a:solidFill>
                  <a:schemeClr val="hlink"/>
                </a:solidFill>
                <a:hlinkClick r:id="rId3"/>
              </a:rPr>
              <a:t>http://www.microsoft.com/en-us/download/details.aspx?id=42299</a:t>
            </a:r>
          </a:p>
          <a:p>
            <a:pPr rtl="0">
              <a:spcBef>
                <a:spcPts val="0"/>
              </a:spcBef>
              <a:buNone/>
            </a:pPr>
            <a:r>
              <a:t/>
            </a:r>
            <a:endParaRPr sz="1800"/>
          </a:p>
          <a:p>
            <a:pPr rtl="0">
              <a:spcBef>
                <a:spcPts val="0"/>
              </a:spcBef>
              <a:buNone/>
            </a:pPr>
            <a:r>
              <a:rPr lang="en" sz="2400"/>
              <a:t>Or try SQL Server 2016 if you like living on the edge:</a:t>
            </a:r>
          </a:p>
          <a:p>
            <a:pPr indent="-342900" lvl="0" marL="457200" rtl="0">
              <a:spcBef>
                <a:spcPts val="0"/>
              </a:spcBef>
              <a:buClr>
                <a:schemeClr val="dk1"/>
              </a:buClr>
              <a:buSzPct val="100000"/>
              <a:buFont typeface="Arial"/>
              <a:buChar char="●"/>
            </a:pPr>
            <a:r>
              <a:rPr lang="en" sz="1800" u="sng">
                <a:solidFill>
                  <a:schemeClr val="hlink"/>
                </a:solidFill>
                <a:hlinkClick r:id="rId4"/>
              </a:rPr>
              <a:t>http://www.microsoft.com/en-us/server-cloud/products/sql-server-2016/default.aspx?WT.mc_id=Blog_SQL_Announce_DI</a:t>
            </a:r>
          </a:p>
          <a:p>
            <a:pPr rtl="0">
              <a:spcBef>
                <a:spcPts val="0"/>
              </a:spcBef>
              <a:buNone/>
            </a:pPr>
            <a:r>
              <a:t/>
            </a:r>
            <a:endParaRPr sz="1800"/>
          </a:p>
          <a:p>
            <a:pPr lvl="0" rtl="0">
              <a:spcBef>
                <a:spcPts val="0"/>
              </a:spcBef>
              <a:buNone/>
            </a:pPr>
            <a:r>
              <a:rPr lang="en" sz="1800"/>
              <a:t>Older versions (SQL 2012, SQL 2008, etc. all work fine too)</a:t>
            </a:r>
          </a:p>
        </p:txBody>
      </p:sp>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3" name="Shape 123"/>
        <p:cNvGrpSpPr/>
        <p:nvPr/>
      </p:nvGrpSpPr>
      <p:grpSpPr>
        <a:xfrm>
          <a:off x="0" y="0"/>
          <a:ext cx="0" cy="0"/>
          <a:chOff x="0" y="0"/>
          <a:chExt cx="0" cy="0"/>
        </a:xfrm>
      </p:grpSpPr>
      <p:sp>
        <p:nvSpPr>
          <p:cNvPr id="124" name="Shape 124"/>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a:t>SQL Server 2016</a:t>
            </a:r>
          </a:p>
        </p:txBody>
      </p:sp>
      <p:pic>
        <p:nvPicPr>
          <p:cNvPr id="125" name="Shape 125"/>
          <p:cNvPicPr preferRelativeResize="0"/>
          <p:nvPr/>
        </p:nvPicPr>
        <p:blipFill>
          <a:blip r:embed="rId3">
            <a:alphaModFix/>
          </a:blip>
          <a:stretch>
            <a:fillRect/>
          </a:stretch>
        </p:blipFill>
        <p:spPr>
          <a:xfrm>
            <a:off x="817575" y="1147900"/>
            <a:ext cx="7080106" cy="3995601"/>
          </a:xfrm>
          <a:prstGeom prst="rect">
            <a:avLst/>
          </a:prstGeom>
          <a:noFill/>
          <a:ln>
            <a:noFill/>
          </a:ln>
        </p:spPr>
      </p:pic>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9" name="Shape 129"/>
        <p:cNvGrpSpPr/>
        <p:nvPr/>
      </p:nvGrpSpPr>
      <p:grpSpPr>
        <a:xfrm>
          <a:off x="0" y="0"/>
          <a:ext cx="0" cy="0"/>
          <a:chOff x="0" y="0"/>
          <a:chExt cx="0" cy="0"/>
        </a:xfrm>
      </p:grpSpPr>
      <p:sp>
        <p:nvSpPr>
          <p:cNvPr id="130" name="Shape 130"/>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Creating Database Tables </a:t>
            </a:r>
          </a:p>
        </p:txBody>
      </p:sp>
      <p:sp>
        <p:nvSpPr>
          <p:cNvPr id="131" name="Shape 131"/>
          <p:cNvSpPr txBox="1"/>
          <p:nvPr>
            <p:ph idx="1" type="body"/>
          </p:nvPr>
        </p:nvSpPr>
        <p:spPr>
          <a:xfrm>
            <a:off x="457200" y="1200150"/>
            <a:ext cx="8229600" cy="3725699"/>
          </a:xfrm>
          <a:prstGeom prst="rect">
            <a:avLst/>
          </a:prstGeom>
        </p:spPr>
        <p:txBody>
          <a:bodyPr anchorCtr="0" anchor="t" bIns="91425" lIns="91425" rIns="91425" tIns="91425">
            <a:noAutofit/>
          </a:bodyPr>
          <a:lstStyle/>
          <a:p>
            <a:pPr indent="-381000" lvl="0" marL="457200" rtl="0">
              <a:spcBef>
                <a:spcPts val="0"/>
              </a:spcBef>
              <a:buClr>
                <a:schemeClr val="dk1"/>
              </a:buClr>
              <a:buSzPct val="100000"/>
              <a:buFont typeface="Arial"/>
              <a:buChar char="●"/>
            </a:pPr>
            <a:r>
              <a:rPr lang="en" sz="2400"/>
              <a:t>Player (Account for each user)</a:t>
            </a:r>
          </a:p>
          <a:p>
            <a:pPr indent="-381000" lvl="1" marL="914400" rtl="0">
              <a:spcBef>
                <a:spcPts val="0"/>
              </a:spcBef>
              <a:buClr>
                <a:schemeClr val="dk1"/>
              </a:buClr>
              <a:buSzPct val="80000"/>
              <a:buFont typeface="Courier New"/>
              <a:buChar char="o"/>
            </a:pPr>
            <a:r>
              <a:rPr lang="en"/>
              <a:t>Id (int, primary key, autoincrement)</a:t>
            </a:r>
          </a:p>
          <a:p>
            <a:pPr indent="-381000" lvl="1" marL="914400" rtl="0">
              <a:spcBef>
                <a:spcPts val="0"/>
              </a:spcBef>
              <a:buClr>
                <a:schemeClr val="dk1"/>
              </a:buClr>
              <a:buSzPct val="80000"/>
              <a:buFont typeface="Courier New"/>
              <a:buChar char="o"/>
            </a:pPr>
            <a:r>
              <a:rPr lang="en"/>
              <a:t>Username (varchar(40))</a:t>
            </a:r>
          </a:p>
          <a:p>
            <a:pPr indent="-381000" lvl="1" marL="914400" rtl="0">
              <a:spcBef>
                <a:spcPts val="0"/>
              </a:spcBef>
              <a:buClr>
                <a:schemeClr val="dk1"/>
              </a:buClr>
              <a:buSzPct val="80000"/>
              <a:buFont typeface="Courier New"/>
              <a:buChar char="o"/>
            </a:pPr>
            <a:r>
              <a:rPr lang="en"/>
              <a:t>LastLogin (DateTime)</a:t>
            </a:r>
          </a:p>
          <a:p>
            <a:pPr indent="-381000" lvl="0" marL="457200" rtl="0">
              <a:spcBef>
                <a:spcPts val="0"/>
              </a:spcBef>
              <a:buClr>
                <a:schemeClr val="dk1"/>
              </a:buClr>
              <a:buSzPct val="100000"/>
              <a:buFont typeface="Arial"/>
              <a:buChar char="●"/>
            </a:pPr>
            <a:r>
              <a:rPr lang="en" sz="2400"/>
              <a:t>Game</a:t>
            </a:r>
          </a:p>
          <a:p>
            <a:pPr indent="-381000" lvl="1" marL="914400" rtl="0">
              <a:spcBef>
                <a:spcPts val="0"/>
              </a:spcBef>
              <a:buClr>
                <a:schemeClr val="dk1"/>
              </a:buClr>
              <a:buSzPct val="80000"/>
              <a:buFont typeface="Courier New"/>
              <a:buChar char="o"/>
            </a:pPr>
            <a:r>
              <a:rPr lang="en"/>
              <a:t>PlayerId</a:t>
            </a:r>
          </a:p>
          <a:p>
            <a:pPr indent="-381000" lvl="1" marL="914400" rtl="0">
              <a:spcBef>
                <a:spcPts val="0"/>
              </a:spcBef>
              <a:buClr>
                <a:schemeClr val="dk1"/>
              </a:buClr>
              <a:buSzPct val="80000"/>
              <a:buFont typeface="Courier New"/>
              <a:buChar char="o"/>
            </a:pPr>
            <a:r>
              <a:rPr lang="en"/>
              <a:t>Score</a:t>
            </a:r>
          </a:p>
          <a:p>
            <a:pPr indent="-381000" lvl="0" marL="457200" rtl="0">
              <a:spcBef>
                <a:spcPts val="0"/>
              </a:spcBef>
              <a:buClr>
                <a:schemeClr val="dk1"/>
              </a:buClr>
              <a:buSzPct val="100000"/>
              <a:buFont typeface="Arial"/>
              <a:buChar char="●"/>
            </a:pPr>
            <a:r>
              <a:rPr lang="en" sz="2400"/>
              <a:t>HighScore</a:t>
            </a:r>
          </a:p>
          <a:p>
            <a:pPr indent="-381000" lvl="1" marL="914400" rtl="0">
              <a:spcBef>
                <a:spcPts val="0"/>
              </a:spcBef>
              <a:buClr>
                <a:schemeClr val="dk1"/>
              </a:buClr>
              <a:buSzPct val="80000"/>
              <a:buFont typeface="Courier New"/>
              <a:buChar char="o"/>
            </a:pPr>
            <a:r>
              <a:rPr lang="en"/>
              <a:t>PlayerId</a:t>
            </a:r>
          </a:p>
          <a:p>
            <a:pPr indent="-381000" lvl="1" marL="914400">
              <a:spcBef>
                <a:spcPts val="0"/>
              </a:spcBef>
              <a:buClr>
                <a:schemeClr val="dk1"/>
              </a:buClr>
              <a:buSzPct val="80000"/>
              <a:buFont typeface="Courier New"/>
              <a:buChar char="o"/>
            </a:pPr>
            <a:r>
              <a:rPr lang="en"/>
              <a:t>Score</a:t>
            </a:r>
          </a:p>
        </p:txBody>
      </p:sp>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5" name="Shape 135"/>
        <p:cNvGrpSpPr/>
        <p:nvPr/>
      </p:nvGrpSpPr>
      <p:grpSpPr>
        <a:xfrm>
          <a:off x="0" y="0"/>
          <a:ext cx="0" cy="0"/>
          <a:chOff x="0" y="0"/>
          <a:chExt cx="0" cy="0"/>
        </a:xfrm>
      </p:grpSpPr>
      <p:sp>
        <p:nvSpPr>
          <p:cNvPr id="136" name="Shape 136"/>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a:t>Creating Database Tables </a:t>
            </a:r>
          </a:p>
        </p:txBody>
      </p:sp>
      <p:sp>
        <p:nvSpPr>
          <p:cNvPr id="137" name="Shape 137"/>
          <p:cNvSpPr txBox="1"/>
          <p:nvPr>
            <p:ph idx="1" type="body"/>
          </p:nvPr>
        </p:nvSpPr>
        <p:spPr>
          <a:xfrm>
            <a:off x="457200" y="1200150"/>
            <a:ext cx="8229600" cy="3725699"/>
          </a:xfrm>
          <a:prstGeom prst="rect">
            <a:avLst/>
          </a:prstGeom>
        </p:spPr>
        <p:txBody>
          <a:bodyPr anchorCtr="0" anchor="t" bIns="91425" lIns="91425" rIns="91425" tIns="91425">
            <a:noAutofit/>
          </a:bodyPr>
          <a:lstStyle/>
          <a:p>
            <a:pPr lvl="0" marR="0" rtl="0" algn="l">
              <a:lnSpc>
                <a:spcPct val="100000"/>
              </a:lnSpc>
              <a:spcBef>
                <a:spcPts val="600"/>
              </a:spcBef>
              <a:spcAft>
                <a:spcPts val="0"/>
              </a:spcAft>
              <a:buClr>
                <a:schemeClr val="dk1"/>
              </a:buClr>
              <a:buSzPct val="61111"/>
              <a:buFont typeface="Arial"/>
              <a:buNone/>
            </a:pPr>
            <a:r>
              <a:rPr lang="en" sz="1800"/>
              <a:t>CREATE TABLE Player(</a:t>
            </a:r>
          </a:p>
          <a:p>
            <a:pPr lvl="0" marR="0" rtl="0" algn="l">
              <a:lnSpc>
                <a:spcPct val="100000"/>
              </a:lnSpc>
              <a:spcBef>
                <a:spcPts val="600"/>
              </a:spcBef>
              <a:spcAft>
                <a:spcPts val="0"/>
              </a:spcAft>
              <a:buClr>
                <a:schemeClr val="dk1"/>
              </a:buClr>
              <a:buSzPct val="61111"/>
              <a:buFont typeface="Arial"/>
              <a:buNone/>
            </a:pPr>
            <a:r>
              <a:rPr lang="en" sz="1800"/>
              <a:t>	Id int NOT NULL IDENTITY (1, 1),</a:t>
            </a:r>
          </a:p>
          <a:p>
            <a:pPr lvl="0" marR="0" rtl="0" algn="l">
              <a:lnSpc>
                <a:spcPct val="100000"/>
              </a:lnSpc>
              <a:spcBef>
                <a:spcPts val="600"/>
              </a:spcBef>
              <a:spcAft>
                <a:spcPts val="0"/>
              </a:spcAft>
              <a:buClr>
                <a:schemeClr val="dk1"/>
              </a:buClr>
              <a:buSzPct val="61111"/>
              <a:buFont typeface="Arial"/>
              <a:buNone/>
            </a:pPr>
            <a:r>
              <a:rPr lang="en" sz="1800"/>
              <a:t>	Username nvarchar(40) NOT NULL,</a:t>
            </a:r>
          </a:p>
          <a:p>
            <a:pPr lvl="0" marR="0" rtl="0" algn="l">
              <a:lnSpc>
                <a:spcPct val="100000"/>
              </a:lnSpc>
              <a:spcBef>
                <a:spcPts val="600"/>
              </a:spcBef>
              <a:spcAft>
                <a:spcPts val="0"/>
              </a:spcAft>
              <a:buNone/>
            </a:pPr>
            <a:r>
              <a:rPr lang="en" sz="1800"/>
              <a:t>	LastLogin timestamp NOT NULL</a:t>
            </a:r>
          </a:p>
          <a:p>
            <a:pPr lvl="0" marR="0" rtl="0" algn="l">
              <a:lnSpc>
                <a:spcPct val="100000"/>
              </a:lnSpc>
              <a:spcBef>
                <a:spcPts val="600"/>
              </a:spcBef>
              <a:spcAft>
                <a:spcPts val="0"/>
              </a:spcAft>
              <a:buClr>
                <a:schemeClr val="dk1"/>
              </a:buClr>
              <a:buSzPct val="61111"/>
              <a:buFont typeface="Arial"/>
              <a:buNone/>
            </a:pPr>
            <a:r>
              <a:rPr lang="en" sz="1800"/>
              <a:t>	PRIMARY KEY (Id)</a:t>
            </a:r>
          </a:p>
          <a:p>
            <a:pPr lvl="0" marR="0" rtl="0" algn="l">
              <a:lnSpc>
                <a:spcPct val="100000"/>
              </a:lnSpc>
              <a:spcBef>
                <a:spcPts val="600"/>
              </a:spcBef>
              <a:spcAft>
                <a:spcPts val="0"/>
              </a:spcAft>
              <a:buNone/>
            </a:pPr>
            <a:r>
              <a:rPr lang="en" sz="1800"/>
              <a:t>)</a:t>
            </a:r>
          </a:p>
          <a:p>
            <a:pPr lvl="0" marR="0" rtl="0" algn="l">
              <a:lnSpc>
                <a:spcPct val="100000"/>
              </a:lnSpc>
              <a:spcBef>
                <a:spcPts val="600"/>
              </a:spcBef>
              <a:spcAft>
                <a:spcPts val="0"/>
              </a:spcAft>
              <a:buNone/>
            </a:pPr>
            <a:r>
              <a:rPr lang="en" sz="1800"/>
              <a:t>GO</a:t>
            </a:r>
          </a:p>
        </p:txBody>
      </p:sp>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1" name="Shape 141"/>
        <p:cNvGrpSpPr/>
        <p:nvPr/>
      </p:nvGrpSpPr>
      <p:grpSpPr>
        <a:xfrm>
          <a:off x="0" y="0"/>
          <a:ext cx="0" cy="0"/>
          <a:chOff x="0" y="0"/>
          <a:chExt cx="0" cy="0"/>
        </a:xfrm>
      </p:grpSpPr>
      <p:sp>
        <p:nvSpPr>
          <p:cNvPr id="142" name="Shape 142"/>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a:t>Creating Database Tables </a:t>
            </a:r>
          </a:p>
        </p:txBody>
      </p:sp>
      <p:pic>
        <p:nvPicPr>
          <p:cNvPr id="143" name="Shape 143"/>
          <p:cNvPicPr preferRelativeResize="0"/>
          <p:nvPr/>
        </p:nvPicPr>
        <p:blipFill>
          <a:blip r:embed="rId3">
            <a:alphaModFix/>
          </a:blip>
          <a:stretch>
            <a:fillRect/>
          </a:stretch>
        </p:blipFill>
        <p:spPr>
          <a:xfrm>
            <a:off x="560374" y="1159525"/>
            <a:ext cx="8126424" cy="5325675"/>
          </a:xfrm>
          <a:prstGeom prst="rect">
            <a:avLst/>
          </a:prstGeom>
          <a:noFill/>
          <a:ln>
            <a:noFill/>
          </a:ln>
        </p:spPr>
      </p:pic>
    </p:spTree>
  </p:cSld>
  <p:clrMapOvr>
    <a:masterClrMapping/>
  </p:clrMapOvr>
  <p:transition spd="slow">
    <p:cut/>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7" name="Shape 147"/>
        <p:cNvGrpSpPr/>
        <p:nvPr/>
      </p:nvGrpSpPr>
      <p:grpSpPr>
        <a:xfrm>
          <a:off x="0" y="0"/>
          <a:ext cx="0" cy="0"/>
          <a:chOff x="0" y="0"/>
          <a:chExt cx="0" cy="0"/>
        </a:xfrm>
      </p:grpSpPr>
      <p:sp>
        <p:nvSpPr>
          <p:cNvPr id="148" name="Shape 148"/>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a:t>Programming the Server Side</a:t>
            </a:r>
          </a:p>
        </p:txBody>
      </p:sp>
      <p:sp>
        <p:nvSpPr>
          <p:cNvPr id="149" name="Shape 149"/>
          <p:cNvSpPr txBox="1"/>
          <p:nvPr>
            <p:ph idx="1" type="body"/>
          </p:nvPr>
        </p:nvSpPr>
        <p:spPr>
          <a:xfrm>
            <a:off x="457200" y="1200150"/>
            <a:ext cx="8229600" cy="3725699"/>
          </a:xfrm>
          <a:prstGeom prst="rect">
            <a:avLst/>
          </a:prstGeom>
        </p:spPr>
        <p:txBody>
          <a:bodyPr anchorCtr="0" anchor="t" bIns="91425" lIns="91425" rIns="91425" tIns="91425">
            <a:noAutofit/>
          </a:bodyPr>
          <a:lstStyle/>
          <a:p>
            <a:pPr indent="-419100" lvl="0" marL="457200" rtl="0">
              <a:spcBef>
                <a:spcPts val="0"/>
              </a:spcBef>
              <a:buClr>
                <a:schemeClr val="dk1"/>
              </a:buClr>
              <a:buSzPct val="100000"/>
              <a:buFont typeface="Arial"/>
              <a:buChar char="●"/>
            </a:pPr>
            <a:r>
              <a:rPr lang="en"/>
              <a:t>SQL is not used on the client app</a:t>
            </a:r>
          </a:p>
          <a:p>
            <a:pPr indent="-419100" lvl="0" marL="457200" rtl="0">
              <a:spcBef>
                <a:spcPts val="0"/>
              </a:spcBef>
              <a:buClr>
                <a:schemeClr val="dk1"/>
              </a:buClr>
              <a:buSzPct val="100000"/>
              <a:buFont typeface="Arial"/>
              <a:buChar char="●"/>
            </a:pPr>
            <a:r>
              <a:rPr lang="en"/>
              <a:t>Instead we use networking to send data to the server side, which does the actual SQL</a:t>
            </a:r>
          </a:p>
          <a:p>
            <a:pPr indent="-419100" lvl="0" marL="457200" rtl="0">
              <a:spcBef>
                <a:spcPts val="0"/>
              </a:spcBef>
              <a:buClr>
                <a:schemeClr val="dk1"/>
              </a:buClr>
              <a:buSzPct val="100000"/>
              <a:buFont typeface="Arial"/>
              <a:buChar char="●"/>
            </a:pPr>
            <a:r>
              <a:rPr lang="en"/>
              <a:t>The server just waits for client messages and uses SQL to store and retrieve data</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5" name="Shape 45"/>
        <p:cNvGrpSpPr/>
        <p:nvPr/>
      </p:nvGrpSpPr>
      <p:grpSpPr>
        <a:xfrm>
          <a:off x="0" y="0"/>
          <a:ext cx="0" cy="0"/>
          <a:chOff x="0" y="0"/>
          <a:chExt cx="0" cy="0"/>
        </a:xfrm>
      </p:grpSpPr>
      <p:sp>
        <p:nvSpPr>
          <p:cNvPr id="46" name="Shape 46"/>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Overview</a:t>
            </a:r>
          </a:p>
        </p:txBody>
      </p:sp>
      <p:sp>
        <p:nvSpPr>
          <p:cNvPr id="47" name="Shape 47"/>
          <p:cNvSpPr txBox="1"/>
          <p:nvPr>
            <p:ph idx="1" type="body"/>
          </p:nvPr>
        </p:nvSpPr>
        <p:spPr>
          <a:xfrm>
            <a:off x="457200" y="1200150"/>
            <a:ext cx="8229600" cy="3725699"/>
          </a:xfrm>
          <a:prstGeom prst="rect">
            <a:avLst/>
          </a:prstGeom>
        </p:spPr>
        <p:txBody>
          <a:bodyPr anchorCtr="0" anchor="t" bIns="91425" lIns="91425" rIns="91425" tIns="91425">
            <a:noAutofit/>
          </a:bodyPr>
          <a:lstStyle/>
          <a:p>
            <a:pPr lvl="0" rtl="0">
              <a:spcBef>
                <a:spcPts val="0"/>
              </a:spcBef>
              <a:buClr>
                <a:schemeClr val="dk1"/>
              </a:buClr>
              <a:buSzPct val="45833"/>
              <a:buFont typeface="Arial"/>
              <a:buNone/>
            </a:pPr>
            <a:r>
              <a:rPr lang="en" sz="2400"/>
              <a:t>Day 1: Traditional SQL Programming</a:t>
            </a:r>
          </a:p>
          <a:p>
            <a:pPr indent="-381000" lvl="0" marL="457200" rtl="0">
              <a:spcBef>
                <a:spcPts val="0"/>
              </a:spcBef>
              <a:buClr>
                <a:schemeClr val="dk1"/>
              </a:buClr>
              <a:buSzPct val="100000"/>
              <a:buFont typeface="Arial"/>
              <a:buChar char="●"/>
            </a:pPr>
            <a:r>
              <a:rPr lang="en" sz="2400"/>
              <a:t>MsSQL, MySQL, Oracle, PostgreSQL, etc.</a:t>
            </a:r>
          </a:p>
          <a:p>
            <a:pPr indent="-381000" lvl="0" marL="457200" rtl="0">
              <a:spcBef>
                <a:spcPts val="0"/>
              </a:spcBef>
              <a:buClr>
                <a:schemeClr val="dk1"/>
              </a:buClr>
              <a:buSzPct val="100000"/>
              <a:buFont typeface="Arial"/>
              <a:buChar char="●"/>
            </a:pPr>
            <a:r>
              <a:rPr lang="en" sz="2400"/>
              <a:t>Creation of SQL Database, Tables, Views and Logins</a:t>
            </a:r>
          </a:p>
          <a:p>
            <a:pPr indent="-381000" lvl="0" marL="457200" rtl="0">
              <a:spcBef>
                <a:spcPts val="0"/>
              </a:spcBef>
              <a:buClr>
                <a:schemeClr val="dk1"/>
              </a:buClr>
              <a:buSzPct val="100000"/>
              <a:buFont typeface="Arial"/>
              <a:buChar char="●"/>
            </a:pPr>
            <a:r>
              <a:rPr lang="en" sz="2400"/>
              <a:t>Using SQL Management Studio</a:t>
            </a:r>
          </a:p>
          <a:p>
            <a:pPr lvl="0" rtl="0">
              <a:spcBef>
                <a:spcPts val="0"/>
              </a:spcBef>
              <a:buClr>
                <a:schemeClr val="dk1"/>
              </a:buClr>
              <a:buFont typeface="Arial"/>
              <a:buNone/>
            </a:pPr>
            <a:r>
              <a:t/>
            </a:r>
            <a:endParaRPr sz="2400"/>
          </a:p>
          <a:p>
            <a:pPr lvl="0" rtl="0">
              <a:spcBef>
                <a:spcPts val="0"/>
              </a:spcBef>
              <a:buClr>
                <a:schemeClr val="dk1"/>
              </a:buClr>
              <a:buSzPct val="45833"/>
              <a:buFont typeface="Arial"/>
              <a:buNone/>
            </a:pPr>
            <a:r>
              <a:rPr lang="en" sz="2400"/>
              <a:t>Day 2: NoSQL Programming</a:t>
            </a:r>
          </a:p>
          <a:p>
            <a:pPr indent="-381000" lvl="0" marL="457200" rtl="0">
              <a:spcBef>
                <a:spcPts val="0"/>
              </a:spcBef>
              <a:buClr>
                <a:schemeClr val="dk1"/>
              </a:buClr>
              <a:buSzPct val="100000"/>
              <a:buFont typeface="Arial"/>
              <a:buChar char="●"/>
            </a:pPr>
            <a:r>
              <a:rPr lang="en" sz="2400"/>
              <a:t>NoSQL simplifies everything</a:t>
            </a:r>
          </a:p>
          <a:p>
            <a:pPr indent="-381000" lvl="0" marL="457200" rtl="0">
              <a:spcBef>
                <a:spcPts val="0"/>
              </a:spcBef>
              <a:buClr>
                <a:schemeClr val="dk1"/>
              </a:buClr>
              <a:buSzPct val="100000"/>
              <a:buFont typeface="Arial"/>
              <a:buChar char="●"/>
            </a:pPr>
            <a:r>
              <a:rPr lang="en" sz="2400"/>
              <a:t>MongoDB as an example</a:t>
            </a:r>
          </a:p>
        </p:txBody>
      </p:sp>
    </p:spTree>
  </p:cSld>
  <p:clrMapOvr>
    <a:masterClrMapping/>
  </p:clrMapOvr>
  <p:transition spd="slow">
    <p:cut/>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3" name="Shape 153"/>
        <p:cNvGrpSpPr/>
        <p:nvPr/>
      </p:nvGrpSpPr>
      <p:grpSpPr>
        <a:xfrm>
          <a:off x="0" y="0"/>
          <a:ext cx="0" cy="0"/>
          <a:chOff x="0" y="0"/>
          <a:chExt cx="0" cy="0"/>
        </a:xfrm>
      </p:grpSpPr>
      <p:sp>
        <p:nvSpPr>
          <p:cNvPr id="154" name="Shape 154"/>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a:t>Programming the Server Side</a:t>
            </a:r>
          </a:p>
        </p:txBody>
      </p:sp>
      <p:sp>
        <p:nvSpPr>
          <p:cNvPr id="155" name="Shape 155"/>
          <p:cNvSpPr txBox="1"/>
          <p:nvPr>
            <p:ph idx="1" type="body"/>
          </p:nvPr>
        </p:nvSpPr>
        <p:spPr>
          <a:xfrm>
            <a:off x="457200" y="1200150"/>
            <a:ext cx="8229600" cy="3725699"/>
          </a:xfrm>
          <a:prstGeom prst="rect">
            <a:avLst/>
          </a:prstGeom>
        </p:spPr>
        <p:txBody>
          <a:bodyPr anchorCtr="0" anchor="t" bIns="91425" lIns="91425" rIns="91425" tIns="91425">
            <a:noAutofit/>
          </a:bodyPr>
          <a:lstStyle/>
          <a:p>
            <a:pPr indent="-419100" lvl="0" marL="457200" rtl="0">
              <a:spcBef>
                <a:spcPts val="0"/>
              </a:spcBef>
              <a:buClr>
                <a:schemeClr val="dk1"/>
              </a:buClr>
              <a:buSzPct val="100000"/>
              <a:buFont typeface="Arial"/>
              <a:buChar char="●"/>
            </a:pPr>
            <a:r>
              <a:rPr lang="en"/>
              <a:t>In C# we have quite a few choices for SQL</a:t>
            </a:r>
          </a:p>
          <a:p>
            <a:pPr indent="-381000" lvl="1" marL="914400" rtl="0">
              <a:spcBef>
                <a:spcPts val="0"/>
              </a:spcBef>
              <a:buClr>
                <a:schemeClr val="dk1"/>
              </a:buClr>
              <a:buSzPct val="80000"/>
              <a:buFont typeface="Courier New"/>
              <a:buChar char="o"/>
            </a:pPr>
            <a:r>
              <a:rPr lang="en"/>
              <a:t>System.Data.Sql (ADO.NET, see </a:t>
            </a:r>
            <a:r>
              <a:rPr lang="en" u="sng">
                <a:solidFill>
                  <a:schemeClr val="hlink"/>
                </a:solidFill>
                <a:hlinkClick r:id="rId3"/>
              </a:rPr>
              <a:t>link</a:t>
            </a:r>
            <a:r>
              <a:rPr lang="en"/>
              <a:t>)</a:t>
            </a:r>
          </a:p>
          <a:p>
            <a:pPr indent="-381000" lvl="1" marL="914400" rtl="0">
              <a:spcBef>
                <a:spcPts val="0"/>
              </a:spcBef>
              <a:buClr>
                <a:schemeClr val="dk1"/>
              </a:buClr>
              <a:buSzPct val="80000"/>
              <a:buFont typeface="Courier New"/>
              <a:buChar char="o"/>
            </a:pPr>
            <a:r>
              <a:rPr lang="en"/>
              <a:t>System.Data.SqlClient</a:t>
            </a:r>
          </a:p>
          <a:p>
            <a:pPr indent="-381000" lvl="2" marL="1371600" rtl="0">
              <a:spcBef>
                <a:spcPts val="0"/>
              </a:spcBef>
              <a:buClr>
                <a:schemeClr val="dk1"/>
              </a:buClr>
              <a:buSzPct val="80000"/>
              <a:buFont typeface="Wingdings"/>
              <a:buChar char="§"/>
            </a:pPr>
            <a:r>
              <a:rPr lang="en"/>
              <a:t>Using SqlConnection(connectionString)</a:t>
            </a:r>
          </a:p>
          <a:p>
            <a:pPr indent="-381000" lvl="1" marL="914400" rtl="0">
              <a:spcBef>
                <a:spcPts val="0"/>
              </a:spcBef>
              <a:buClr>
                <a:schemeClr val="dk1"/>
              </a:buClr>
              <a:buSzPct val="80000"/>
              <a:buFont typeface="Courier New"/>
              <a:buChar char="o"/>
            </a:pPr>
            <a:r>
              <a:rPr lang="en"/>
              <a:t>Linq to SQL</a:t>
            </a:r>
          </a:p>
          <a:p>
            <a:pPr indent="-381000" lvl="1" marL="914400" rtl="0">
              <a:spcBef>
                <a:spcPts val="0"/>
              </a:spcBef>
              <a:buClr>
                <a:schemeClr val="dk1"/>
              </a:buClr>
              <a:buSzPct val="80000"/>
              <a:buFont typeface="Courier New"/>
              <a:buChar char="o"/>
            </a:pPr>
            <a:r>
              <a:rPr lang="en"/>
              <a:t>System.Data.Odbc (useful for multiple/different dbs)</a:t>
            </a:r>
          </a:p>
          <a:p>
            <a:pPr indent="-381000" lvl="1" marL="914400" rtl="0">
              <a:spcBef>
                <a:spcPts val="0"/>
              </a:spcBef>
              <a:buClr>
                <a:schemeClr val="dk1"/>
              </a:buClr>
              <a:buSzPct val="80000"/>
              <a:buFont typeface="Courier New"/>
              <a:buChar char="o"/>
            </a:pPr>
            <a:r>
              <a:rPr lang="en"/>
              <a:t>Third Party libraries</a:t>
            </a:r>
          </a:p>
          <a:p>
            <a:pPr indent="-381000" lvl="2" marL="1371600" rtl="0">
              <a:spcBef>
                <a:spcPts val="0"/>
              </a:spcBef>
              <a:buClr>
                <a:schemeClr val="dk1"/>
              </a:buClr>
              <a:buSzPct val="80000"/>
              <a:buFont typeface="Wingdings"/>
              <a:buChar char="§"/>
            </a:pPr>
            <a:r>
              <a:rPr lang="en"/>
              <a:t>EntitySpaces, Blinq, eSQL, foxySQL, Msde</a:t>
            </a:r>
          </a:p>
          <a:p>
            <a:pPr indent="-381000" lvl="1" marL="914400" rtl="0">
              <a:spcBef>
                <a:spcPts val="0"/>
              </a:spcBef>
              <a:buClr>
                <a:schemeClr val="dk1"/>
              </a:buClr>
              <a:buSzPct val="80000"/>
              <a:buFont typeface="Courier New"/>
              <a:buChar char="o"/>
            </a:pPr>
            <a:r>
              <a:rPr lang="en"/>
              <a:t>Microsoft.Jet.OLEDB</a:t>
            </a:r>
          </a:p>
        </p:txBody>
      </p:sp>
    </p:spTree>
  </p:cSld>
  <p:clrMapOvr>
    <a:masterClrMapping/>
  </p:clrMapOvr>
  <p:transition spd="slow">
    <p:cut/>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9" name="Shape 159"/>
        <p:cNvGrpSpPr/>
        <p:nvPr/>
      </p:nvGrpSpPr>
      <p:grpSpPr>
        <a:xfrm>
          <a:off x="0" y="0"/>
          <a:ext cx="0" cy="0"/>
          <a:chOff x="0" y="0"/>
          <a:chExt cx="0" cy="0"/>
        </a:xfrm>
      </p:grpSpPr>
      <p:sp>
        <p:nvSpPr>
          <p:cNvPr id="160" name="Shape 160"/>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ADO.NET Components</a:t>
            </a:r>
          </a:p>
        </p:txBody>
      </p:sp>
      <p:sp>
        <p:nvSpPr>
          <p:cNvPr id="161" name="Shape 161"/>
          <p:cNvSpPr txBox="1"/>
          <p:nvPr>
            <p:ph idx="1" type="body"/>
          </p:nvPr>
        </p:nvSpPr>
        <p:spPr>
          <a:xfrm>
            <a:off x="457200" y="1200150"/>
            <a:ext cx="8229600" cy="3725699"/>
          </a:xfrm>
          <a:prstGeom prst="rect">
            <a:avLst/>
          </a:prstGeom>
        </p:spPr>
        <p:txBody>
          <a:bodyPr anchorCtr="0" anchor="t" bIns="91425" lIns="91425" rIns="91425" tIns="91425">
            <a:noAutofit/>
          </a:bodyPr>
          <a:lstStyle/>
          <a:p>
            <a:pPr indent="-419100" lvl="0" marL="457200" rtl="0">
              <a:spcBef>
                <a:spcPts val="0"/>
              </a:spcBef>
              <a:buClr>
                <a:schemeClr val="dk1"/>
              </a:buClr>
              <a:buSzPct val="100000"/>
              <a:buFont typeface="Arial"/>
              <a:buChar char="●"/>
            </a:pPr>
            <a:r>
              <a:rPr lang="en"/>
              <a:t>SqlConnection</a:t>
            </a:r>
          </a:p>
          <a:p>
            <a:pPr indent="-419100" lvl="0" marL="457200" rtl="0">
              <a:spcBef>
                <a:spcPts val="0"/>
              </a:spcBef>
              <a:buClr>
                <a:schemeClr val="dk1"/>
              </a:buClr>
              <a:buSzPct val="100000"/>
              <a:buFont typeface="Arial"/>
              <a:buChar char="●"/>
            </a:pPr>
            <a:r>
              <a:rPr lang="en"/>
              <a:t>SqlDataAdapter</a:t>
            </a:r>
          </a:p>
          <a:p>
            <a:pPr indent="-419100" lvl="0" marL="457200" rtl="0">
              <a:spcBef>
                <a:spcPts val="0"/>
              </a:spcBef>
              <a:buClr>
                <a:schemeClr val="dk1"/>
              </a:buClr>
              <a:buSzPct val="100000"/>
              <a:buFont typeface="Arial"/>
              <a:buChar char="●"/>
            </a:pPr>
            <a:r>
              <a:rPr lang="en"/>
              <a:t>DataSet</a:t>
            </a:r>
          </a:p>
          <a:p>
            <a:pPr indent="-419100" lvl="0" marL="457200" rtl="0">
              <a:spcBef>
                <a:spcPts val="0"/>
              </a:spcBef>
              <a:buClr>
                <a:schemeClr val="dk1"/>
              </a:buClr>
              <a:buSzPct val="100000"/>
              <a:buFont typeface="Arial"/>
              <a:buChar char="●"/>
            </a:pPr>
            <a:r>
              <a:rPr lang="en"/>
              <a:t>DataTable</a:t>
            </a:r>
          </a:p>
          <a:p>
            <a:pPr indent="-419100" lvl="0" marL="457200" rtl="0">
              <a:spcBef>
                <a:spcPts val="0"/>
              </a:spcBef>
              <a:buClr>
                <a:schemeClr val="dk1"/>
              </a:buClr>
              <a:buSzPct val="100000"/>
              <a:buFont typeface="Arial"/>
              <a:buChar char="●"/>
            </a:pPr>
            <a:r>
              <a:rPr lang="en"/>
              <a:t>DataRow, DataColumn collections</a:t>
            </a:r>
          </a:p>
          <a:p>
            <a:pPr indent="-419100" lvl="0" marL="457200" rtl="0">
              <a:spcBef>
                <a:spcPts val="0"/>
              </a:spcBef>
              <a:buClr>
                <a:schemeClr val="dk1"/>
              </a:buClr>
              <a:buSzPct val="100000"/>
              <a:buFont typeface="Arial"/>
              <a:buChar char="●"/>
            </a:pPr>
            <a:r>
              <a:rPr lang="en"/>
              <a:t>SqlDataReader</a:t>
            </a:r>
          </a:p>
          <a:p>
            <a:pPr indent="-419100" lvl="0" marL="457200" rtl="0">
              <a:spcBef>
                <a:spcPts val="0"/>
              </a:spcBef>
              <a:buClr>
                <a:schemeClr val="dk1"/>
              </a:buClr>
              <a:buSzPct val="100000"/>
              <a:buFont typeface="Arial"/>
              <a:buChar char="●"/>
            </a:pPr>
            <a:r>
              <a:rPr lang="en"/>
              <a:t>SqlCommand</a:t>
            </a:r>
          </a:p>
        </p:txBody>
      </p:sp>
    </p:spTree>
  </p:cSld>
  <p:clrMapOvr>
    <a:masterClrMapping/>
  </p:clrMapOvr>
  <p:transition spd="slow">
    <p:cut/>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5" name="Shape 165"/>
        <p:cNvGrpSpPr/>
        <p:nvPr/>
      </p:nvGrpSpPr>
      <p:grpSpPr>
        <a:xfrm>
          <a:off x="0" y="0"/>
          <a:ext cx="0" cy="0"/>
          <a:chOff x="0" y="0"/>
          <a:chExt cx="0" cy="0"/>
        </a:xfrm>
      </p:grpSpPr>
      <p:sp>
        <p:nvSpPr>
          <p:cNvPr id="166" name="Shape 166"/>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SQL Providers</a:t>
            </a:r>
          </a:p>
        </p:txBody>
      </p:sp>
      <p:sp>
        <p:nvSpPr>
          <p:cNvPr id="167" name="Shape 167"/>
          <p:cNvSpPr txBox="1"/>
          <p:nvPr>
            <p:ph idx="1" type="body"/>
          </p:nvPr>
        </p:nvSpPr>
        <p:spPr>
          <a:xfrm>
            <a:off x="457200" y="1200150"/>
            <a:ext cx="8229600" cy="3725699"/>
          </a:xfrm>
          <a:prstGeom prst="rect">
            <a:avLst/>
          </a:prstGeom>
        </p:spPr>
        <p:txBody>
          <a:bodyPr anchorCtr="0" anchor="t" bIns="91425" lIns="91425" rIns="91425" tIns="91425">
            <a:noAutofit/>
          </a:bodyPr>
          <a:lstStyle/>
          <a:p>
            <a:pPr indent="-419100" lvl="0" marL="457200" rtl="0">
              <a:spcBef>
                <a:spcPts val="0"/>
              </a:spcBef>
              <a:buClr>
                <a:schemeClr val="dk1"/>
              </a:buClr>
              <a:buSzPct val="100000"/>
              <a:buFont typeface="Arial"/>
              <a:buChar char="●"/>
            </a:pPr>
            <a:r>
              <a:rPr lang="en"/>
              <a:t>SQL Server .NET Provider</a:t>
            </a:r>
          </a:p>
          <a:p>
            <a:pPr indent="-419100" lvl="0" marL="457200" rtl="0">
              <a:spcBef>
                <a:spcPts val="0"/>
              </a:spcBef>
              <a:buClr>
                <a:schemeClr val="dk1"/>
              </a:buClr>
              <a:buSzPct val="100000"/>
              <a:buFont typeface="Arial"/>
              <a:buChar char="●"/>
            </a:pPr>
            <a:r>
              <a:rPr lang="en"/>
              <a:t>OleDB .NET Provider</a:t>
            </a:r>
          </a:p>
          <a:p>
            <a:pPr indent="-419100" lvl="0" marL="457200" rtl="0">
              <a:spcBef>
                <a:spcPts val="0"/>
              </a:spcBef>
              <a:buClr>
                <a:schemeClr val="dk1"/>
              </a:buClr>
              <a:buSzPct val="100000"/>
              <a:buFont typeface="Arial"/>
              <a:buChar char="●"/>
            </a:pPr>
            <a:r>
              <a:rPr lang="en"/>
              <a:t>Example-AllRecordsBasicOleDB.aspx</a:t>
            </a:r>
          </a:p>
          <a:p>
            <a:pPr indent="-419100" lvl="0" marL="457200" rtl="0">
              <a:spcBef>
                <a:spcPts val="0"/>
              </a:spcBef>
              <a:buClr>
                <a:schemeClr val="dk1"/>
              </a:buClr>
              <a:buSzPct val="100000"/>
              <a:buFont typeface="Arial"/>
              <a:buChar char="●"/>
            </a:pPr>
            <a:r>
              <a:rPr lang="en"/>
              <a:t>ODBC .NET Provider</a:t>
            </a:r>
          </a:p>
          <a:p>
            <a:pPr indent="-419100" lvl="0" marL="457200" rtl="0">
              <a:spcBef>
                <a:spcPts val="0"/>
              </a:spcBef>
              <a:buClr>
                <a:schemeClr val="dk1"/>
              </a:buClr>
              <a:buSzPct val="100000"/>
              <a:buFont typeface="Arial"/>
              <a:buChar char="●"/>
            </a:pPr>
            <a:r>
              <a:rPr lang="en"/>
              <a:t>SQL XML .NET Provider</a:t>
            </a:r>
          </a:p>
        </p:txBody>
      </p:sp>
    </p:spTree>
  </p:cSld>
  <p:clrMapOvr>
    <a:masterClrMapping/>
  </p:clrMapOvr>
  <p:transition spd="slow">
    <p:cut/>
  </p:transition>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1" name="Shape 171"/>
        <p:cNvGrpSpPr/>
        <p:nvPr/>
      </p:nvGrpSpPr>
      <p:grpSpPr>
        <a:xfrm>
          <a:off x="0" y="0"/>
          <a:ext cx="0" cy="0"/>
          <a:chOff x="0" y="0"/>
          <a:chExt cx="0" cy="0"/>
        </a:xfrm>
      </p:grpSpPr>
      <p:sp>
        <p:nvSpPr>
          <p:cNvPr id="172" name="Shape 172"/>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Connections</a:t>
            </a:r>
          </a:p>
        </p:txBody>
      </p:sp>
      <p:sp>
        <p:nvSpPr>
          <p:cNvPr id="173" name="Shape 173"/>
          <p:cNvSpPr txBox="1"/>
          <p:nvPr>
            <p:ph idx="1" type="body"/>
          </p:nvPr>
        </p:nvSpPr>
        <p:spPr>
          <a:xfrm>
            <a:off x="457200" y="1200150"/>
            <a:ext cx="8229600" cy="3725699"/>
          </a:xfrm>
          <a:prstGeom prst="rect">
            <a:avLst/>
          </a:prstGeom>
        </p:spPr>
        <p:txBody>
          <a:bodyPr anchorCtr="0" anchor="t" bIns="91425" lIns="91425" rIns="91425" tIns="91425">
            <a:noAutofit/>
          </a:bodyPr>
          <a:lstStyle/>
          <a:p>
            <a:pPr indent="-419100" lvl="0" marL="457200" rtl="0">
              <a:spcBef>
                <a:spcPts val="0"/>
              </a:spcBef>
              <a:buClr>
                <a:schemeClr val="dk1"/>
              </a:buClr>
              <a:buSzPct val="100000"/>
              <a:buFont typeface="Arial"/>
              <a:buChar char="●"/>
            </a:pPr>
            <a:r>
              <a:rPr lang="en"/>
              <a:t>Connection Defined</a:t>
            </a:r>
          </a:p>
          <a:p>
            <a:pPr indent="-419100" lvl="0" marL="457200" rtl="0">
              <a:spcBef>
                <a:spcPts val="0"/>
              </a:spcBef>
              <a:buClr>
                <a:schemeClr val="dk1"/>
              </a:buClr>
              <a:buSzPct val="100000"/>
              <a:buFont typeface="Arial"/>
              <a:buChar char="●"/>
            </a:pPr>
            <a:r>
              <a:rPr lang="en"/>
              <a:t>Where to Store the Connection String</a:t>
            </a:r>
          </a:p>
          <a:p>
            <a:pPr indent="-419100" lvl="0" marL="457200" rtl="0">
              <a:spcBef>
                <a:spcPts val="0"/>
              </a:spcBef>
              <a:buClr>
                <a:schemeClr val="dk1"/>
              </a:buClr>
              <a:buSzPct val="100000"/>
              <a:buFont typeface="Arial"/>
              <a:buChar char="●"/>
            </a:pPr>
            <a:r>
              <a:rPr lang="en"/>
              <a:t>Connection Syntax Examples</a:t>
            </a:r>
          </a:p>
          <a:p>
            <a:pPr indent="-419100" lvl="0" marL="457200" rtl="0">
              <a:spcBef>
                <a:spcPts val="0"/>
              </a:spcBef>
              <a:buClr>
                <a:schemeClr val="dk1"/>
              </a:buClr>
              <a:buSzPct val="100000"/>
              <a:buFont typeface="Arial"/>
              <a:buChar char="●"/>
            </a:pPr>
            <a:r>
              <a:rPr lang="en"/>
              <a:t>Connection Pooling</a:t>
            </a:r>
          </a:p>
          <a:p>
            <a:pPr indent="-419100" lvl="0" marL="457200" rtl="0">
              <a:spcBef>
                <a:spcPts val="0"/>
              </a:spcBef>
              <a:buClr>
                <a:schemeClr val="dk1"/>
              </a:buClr>
              <a:buSzPct val="100000"/>
              <a:buFont typeface="Arial"/>
              <a:buChar char="●"/>
            </a:pPr>
            <a:r>
              <a:rPr lang="en"/>
              <a:t>Security</a:t>
            </a:r>
          </a:p>
          <a:p>
            <a:pPr indent="-419100" lvl="0" marL="457200" rtl="0">
              <a:spcBef>
                <a:spcPts val="0"/>
              </a:spcBef>
              <a:buClr>
                <a:schemeClr val="dk1"/>
              </a:buClr>
              <a:buSzPct val="100000"/>
              <a:buFont typeface="Arial"/>
              <a:buChar char="●"/>
            </a:pPr>
            <a:r>
              <a:rPr lang="en"/>
              <a:t>Close Your Connections!</a:t>
            </a:r>
          </a:p>
          <a:p>
            <a:pPr indent="-419100" lvl="0" marL="457200" rtl="0">
              <a:spcBef>
                <a:spcPts val="0"/>
              </a:spcBef>
              <a:buClr>
                <a:schemeClr val="dk1"/>
              </a:buClr>
              <a:buSzPct val="100000"/>
              <a:buFont typeface="Arial"/>
              <a:buChar char="●"/>
            </a:pPr>
            <a:r>
              <a:rPr lang="en"/>
              <a:t>Monitoring Connections</a:t>
            </a:r>
          </a:p>
        </p:txBody>
      </p:sp>
    </p:spTree>
  </p:cSld>
  <p:clrMapOvr>
    <a:masterClrMapping/>
  </p:clrMapOvr>
  <p:transition spd="slow">
    <p:cut/>
  </p:transition>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7" name="Shape 177"/>
        <p:cNvGrpSpPr/>
        <p:nvPr/>
      </p:nvGrpSpPr>
      <p:grpSpPr>
        <a:xfrm>
          <a:off x="0" y="0"/>
          <a:ext cx="0" cy="0"/>
          <a:chOff x="0" y="0"/>
          <a:chExt cx="0" cy="0"/>
        </a:xfrm>
      </p:grpSpPr>
      <p:sp>
        <p:nvSpPr>
          <p:cNvPr id="178" name="Shape 178"/>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Connection String: Where to Store </a:t>
            </a:r>
          </a:p>
        </p:txBody>
      </p:sp>
      <p:sp>
        <p:nvSpPr>
          <p:cNvPr id="179" name="Shape 179"/>
          <p:cNvSpPr txBox="1"/>
          <p:nvPr>
            <p:ph idx="1" type="body"/>
          </p:nvPr>
        </p:nvSpPr>
        <p:spPr>
          <a:xfrm>
            <a:off x="457200" y="1200150"/>
            <a:ext cx="8229600" cy="3725699"/>
          </a:xfrm>
          <a:prstGeom prst="rect">
            <a:avLst/>
          </a:prstGeom>
        </p:spPr>
        <p:txBody>
          <a:bodyPr anchorCtr="0" anchor="t" bIns="91425" lIns="91425" rIns="91425" tIns="91425">
            <a:noAutofit/>
          </a:bodyPr>
          <a:lstStyle/>
          <a:p>
            <a:pPr lvl="0" rtl="0">
              <a:lnSpc>
                <a:spcPct val="90000"/>
              </a:lnSpc>
              <a:spcBef>
                <a:spcPts val="800"/>
              </a:spcBef>
              <a:buClr>
                <a:schemeClr val="dk1"/>
              </a:buClr>
              <a:buSzPct val="34375"/>
              <a:buFont typeface="Arial"/>
              <a:buNone/>
            </a:pPr>
            <a:r>
              <a:rPr lang="en" sz="3200"/>
              <a:t>Options Available:</a:t>
            </a:r>
          </a:p>
          <a:p>
            <a:pPr indent="-381000" lvl="0" marL="457200" rtl="0">
              <a:lnSpc>
                <a:spcPct val="90000"/>
              </a:lnSpc>
              <a:spcBef>
                <a:spcPts val="700"/>
              </a:spcBef>
              <a:buClr>
                <a:schemeClr val="dk1"/>
              </a:buClr>
              <a:buSzPct val="100000"/>
              <a:buFont typeface="Arial"/>
              <a:buChar char="●"/>
            </a:pPr>
            <a:r>
              <a:rPr lang="en" sz="2400"/>
              <a:t>Configuration Class</a:t>
            </a:r>
          </a:p>
          <a:p>
            <a:pPr indent="-381000" lvl="0" marL="457200" rtl="0">
              <a:lnSpc>
                <a:spcPct val="90000"/>
              </a:lnSpc>
              <a:spcBef>
                <a:spcPts val="0"/>
              </a:spcBef>
              <a:buClr>
                <a:schemeClr val="dk1"/>
              </a:buClr>
              <a:buSzPct val="100000"/>
              <a:buFont typeface="Arial"/>
              <a:buChar char="●"/>
            </a:pPr>
            <a:r>
              <a:rPr lang="en" sz="2400"/>
              <a:t>Front End App (.aspx file)</a:t>
            </a:r>
          </a:p>
          <a:p>
            <a:pPr indent="-381000" lvl="0" marL="457200" rtl="0">
              <a:lnSpc>
                <a:spcPct val="90000"/>
              </a:lnSpc>
              <a:spcBef>
                <a:spcPts val="0"/>
              </a:spcBef>
              <a:buClr>
                <a:schemeClr val="dk1"/>
              </a:buClr>
              <a:buSzPct val="100000"/>
              <a:buFont typeface="Arial"/>
              <a:buChar char="●"/>
            </a:pPr>
            <a:r>
              <a:rPr lang="en" sz="2400"/>
              <a:t>Web.Config</a:t>
            </a:r>
          </a:p>
          <a:p>
            <a:pPr indent="-381000" lvl="0" marL="457200" rtl="0">
              <a:lnSpc>
                <a:spcPct val="90000"/>
              </a:lnSpc>
              <a:spcBef>
                <a:spcPts val="0"/>
              </a:spcBef>
              <a:buClr>
                <a:schemeClr val="dk1"/>
              </a:buClr>
              <a:buSzPct val="100000"/>
              <a:buFont typeface="Arial"/>
              <a:buChar char="●"/>
            </a:pPr>
            <a:r>
              <a:rPr lang="en" sz="2400"/>
              <a:t>UDL File (OleDB Only)</a:t>
            </a:r>
          </a:p>
          <a:p>
            <a:pPr indent="-381000" lvl="0" marL="457200" rtl="0">
              <a:lnSpc>
                <a:spcPct val="90000"/>
              </a:lnSpc>
              <a:spcBef>
                <a:spcPts val="0"/>
              </a:spcBef>
              <a:buClr>
                <a:schemeClr val="dk1"/>
              </a:buClr>
              <a:buSzPct val="100000"/>
              <a:buFont typeface="Arial"/>
              <a:buChar char="●"/>
            </a:pPr>
            <a:r>
              <a:rPr lang="en" sz="2400"/>
              <a:t>Registry</a:t>
            </a:r>
          </a:p>
          <a:p>
            <a:pPr indent="-381000" lvl="0" marL="457200" rtl="0">
              <a:lnSpc>
                <a:spcPct val="90000"/>
              </a:lnSpc>
              <a:spcBef>
                <a:spcPts val="0"/>
              </a:spcBef>
              <a:buClr>
                <a:schemeClr val="dk1"/>
              </a:buClr>
              <a:buSzPct val="100000"/>
              <a:buFont typeface="Arial"/>
              <a:buChar char="●"/>
            </a:pPr>
            <a:r>
              <a:rPr lang="en" sz="2400"/>
              <a:t>Custom File</a:t>
            </a:r>
          </a:p>
          <a:p>
            <a:pPr indent="-381000" lvl="0" marL="457200" rtl="0">
              <a:lnSpc>
                <a:spcPct val="90000"/>
              </a:lnSpc>
              <a:spcBef>
                <a:spcPts val="0"/>
              </a:spcBef>
              <a:buClr>
                <a:schemeClr val="dk1"/>
              </a:buClr>
              <a:buSzPct val="100000"/>
              <a:buFont typeface="Arial"/>
              <a:buChar char="●"/>
            </a:pPr>
            <a:r>
              <a:rPr lang="en" sz="2400"/>
              <a:t>COM+ Catalog Using Connection Strings</a:t>
            </a:r>
          </a:p>
          <a:p>
            <a:pPr lvl="0" rtl="0">
              <a:lnSpc>
                <a:spcPct val="90000"/>
              </a:lnSpc>
              <a:spcBef>
                <a:spcPts val="700"/>
              </a:spcBef>
              <a:buClr>
                <a:schemeClr val="dk1"/>
              </a:buClr>
              <a:buSzPct val="39285"/>
              <a:buFont typeface="Arial"/>
              <a:buNone/>
            </a:pPr>
            <a:r>
              <a:rPr lang="en" sz="2800"/>
              <a:t>Evaluation Terms: </a:t>
            </a:r>
            <a:r>
              <a:rPr lang="en" sz="2400"/>
              <a:t>Security, Convenience, Performance</a:t>
            </a:r>
          </a:p>
          <a:p>
            <a:pPr>
              <a:spcBef>
                <a:spcPts val="0"/>
              </a:spcBef>
              <a:buNone/>
            </a:pPr>
            <a:r>
              <a:t/>
            </a:r>
            <a:endParaRPr/>
          </a:p>
        </p:txBody>
      </p:sp>
    </p:spTree>
  </p:cSld>
  <p:clrMapOvr>
    <a:masterClrMapping/>
  </p:clrMapOvr>
  <p:transition spd="slow">
    <p:cut/>
  </p:transition>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3" name="Shape 183"/>
        <p:cNvGrpSpPr/>
        <p:nvPr/>
      </p:nvGrpSpPr>
      <p:grpSpPr>
        <a:xfrm>
          <a:off x="0" y="0"/>
          <a:ext cx="0" cy="0"/>
          <a:chOff x="0" y="0"/>
          <a:chExt cx="0" cy="0"/>
        </a:xfrm>
      </p:grpSpPr>
      <p:sp>
        <p:nvSpPr>
          <p:cNvPr id="184" name="Shape 184"/>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Connection String Syntax Examples</a:t>
            </a:r>
          </a:p>
        </p:txBody>
      </p:sp>
      <p:sp>
        <p:nvSpPr>
          <p:cNvPr id="185" name="Shape 185"/>
          <p:cNvSpPr txBox="1"/>
          <p:nvPr>
            <p:ph idx="1" type="body"/>
          </p:nvPr>
        </p:nvSpPr>
        <p:spPr>
          <a:xfrm>
            <a:off x="457200" y="1200150"/>
            <a:ext cx="8229600" cy="3725699"/>
          </a:xfrm>
          <a:prstGeom prst="rect">
            <a:avLst/>
          </a:prstGeom>
        </p:spPr>
        <p:txBody>
          <a:bodyPr anchorCtr="0" anchor="t" bIns="91425" lIns="91425" rIns="91425" tIns="91425">
            <a:noAutofit/>
          </a:bodyPr>
          <a:lstStyle/>
          <a:p>
            <a:pPr indent="-419100" lvl="0" marL="457200" rtl="0">
              <a:lnSpc>
                <a:spcPct val="90000"/>
              </a:lnSpc>
              <a:spcBef>
                <a:spcPts val="700"/>
              </a:spcBef>
              <a:buClr>
                <a:schemeClr val="dk1"/>
              </a:buClr>
              <a:buSzPct val="107142"/>
              <a:buFont typeface="Arial"/>
              <a:buChar char="●"/>
            </a:pPr>
            <a:r>
              <a:rPr lang="en" sz="2800"/>
              <a:t>In the .aspx file:</a:t>
            </a:r>
          </a:p>
          <a:p>
            <a:pPr lvl="0" rtl="0">
              <a:lnSpc>
                <a:spcPct val="90000"/>
              </a:lnSpc>
              <a:spcBef>
                <a:spcPts val="500"/>
              </a:spcBef>
              <a:buNone/>
            </a:pPr>
            <a:r>
              <a:rPr lang="en" sz="2000">
                <a:latin typeface="Courier New"/>
                <a:ea typeface="Courier New"/>
                <a:cs typeface="Courier New"/>
                <a:sym typeface="Courier New"/>
              </a:rPr>
              <a:t>ConnString = “server=10.0.0.1;UID=sa;PWD=;”</a:t>
            </a:r>
          </a:p>
          <a:p>
            <a:pPr lvl="0" rtl="0">
              <a:lnSpc>
                <a:spcPct val="90000"/>
              </a:lnSpc>
              <a:spcBef>
                <a:spcPts val="500"/>
              </a:spcBef>
              <a:buNone/>
            </a:pPr>
            <a:r>
              <a:rPr lang="en" sz="2000">
                <a:latin typeface="Courier New"/>
                <a:ea typeface="Courier New"/>
                <a:cs typeface="Courier New"/>
                <a:sym typeface="Courier New"/>
              </a:rPr>
              <a:t>Dim Conn As New SqlConnection(ConnString)</a:t>
            </a:r>
          </a:p>
          <a:p>
            <a:pPr indent="-419100" lvl="0" marL="457200" rtl="0">
              <a:lnSpc>
                <a:spcPct val="90000"/>
              </a:lnSpc>
              <a:spcBef>
                <a:spcPts val="700"/>
              </a:spcBef>
              <a:buClr>
                <a:schemeClr val="dk1"/>
              </a:buClr>
              <a:buSzPct val="107142"/>
              <a:buFont typeface="Arial"/>
              <a:buChar char="●"/>
            </a:pPr>
            <a:r>
              <a:rPr lang="en" sz="2800"/>
              <a:t>In Web.Config XML file:</a:t>
            </a:r>
          </a:p>
          <a:p>
            <a:pPr rtl="0">
              <a:lnSpc>
                <a:spcPct val="90000"/>
              </a:lnSpc>
              <a:spcBef>
                <a:spcPts val="500"/>
              </a:spcBef>
              <a:buNone/>
            </a:pPr>
            <a:r>
              <a:rPr lang="en" sz="2000">
                <a:latin typeface="Courier New"/>
                <a:ea typeface="Courier New"/>
                <a:cs typeface="Courier New"/>
                <a:sym typeface="Courier New"/>
              </a:rPr>
              <a:t>&lt;configuration&gt;&lt;appSettings&gt;</a:t>
            </a:r>
          </a:p>
          <a:p>
            <a:pPr rtl="0">
              <a:lnSpc>
                <a:spcPct val="90000"/>
              </a:lnSpc>
              <a:spcBef>
                <a:spcPts val="500"/>
              </a:spcBef>
              <a:buNone/>
            </a:pPr>
            <a:r>
              <a:rPr lang="en" sz="2000">
                <a:latin typeface="Courier New"/>
                <a:ea typeface="Courier New"/>
                <a:cs typeface="Courier New"/>
                <a:sym typeface="Courier New"/>
              </a:rPr>
              <a:t>  &lt;add key=“ConnString” value=“server=127.0.0.1;UID=sa;PWD=;”/&gt;</a:t>
            </a:r>
          </a:p>
          <a:p>
            <a:pPr lvl="0" rtl="0">
              <a:lnSpc>
                <a:spcPct val="90000"/>
              </a:lnSpc>
              <a:spcBef>
                <a:spcPts val="500"/>
              </a:spcBef>
              <a:buNone/>
            </a:pPr>
            <a:r>
              <a:rPr lang="en" sz="2000">
                <a:latin typeface="Courier New"/>
                <a:ea typeface="Courier New"/>
                <a:cs typeface="Courier New"/>
                <a:sym typeface="Courier New"/>
              </a:rPr>
              <a:t>&lt;/appSettings&gt;&lt;/configuration&gt;</a:t>
            </a:r>
          </a:p>
          <a:p>
            <a:pPr lvl="0">
              <a:spcBef>
                <a:spcPts val="0"/>
              </a:spcBef>
              <a:buNone/>
            </a:pPr>
            <a:r>
              <a:t/>
            </a:r>
            <a:endParaRPr/>
          </a:p>
        </p:txBody>
      </p:sp>
    </p:spTree>
  </p:cSld>
  <p:clrMapOvr>
    <a:masterClrMapping/>
  </p:clrMapOvr>
  <p:transition spd="slow">
    <p:cut/>
  </p:transition>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9" name="Shape 189"/>
        <p:cNvGrpSpPr/>
        <p:nvPr/>
      </p:nvGrpSpPr>
      <p:grpSpPr>
        <a:xfrm>
          <a:off x="0" y="0"/>
          <a:ext cx="0" cy="0"/>
          <a:chOff x="0" y="0"/>
          <a:chExt cx="0" cy="0"/>
        </a:xfrm>
      </p:grpSpPr>
      <p:sp>
        <p:nvSpPr>
          <p:cNvPr id="190" name="Shape 190"/>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Connection Pooling</a:t>
            </a:r>
          </a:p>
        </p:txBody>
      </p:sp>
      <p:sp>
        <p:nvSpPr>
          <p:cNvPr id="191" name="Shape 191"/>
          <p:cNvSpPr txBox="1"/>
          <p:nvPr>
            <p:ph idx="1" type="body"/>
          </p:nvPr>
        </p:nvSpPr>
        <p:spPr>
          <a:xfrm>
            <a:off x="457200" y="1200150"/>
            <a:ext cx="8229600" cy="3725699"/>
          </a:xfrm>
          <a:prstGeom prst="rect">
            <a:avLst/>
          </a:prstGeom>
        </p:spPr>
        <p:txBody>
          <a:bodyPr anchorCtr="0" anchor="t" bIns="91425" lIns="91425" rIns="91425" tIns="91425">
            <a:noAutofit/>
          </a:bodyPr>
          <a:lstStyle/>
          <a:p>
            <a:pPr indent="-419100" lvl="0" marL="457200" rtl="0">
              <a:spcBef>
                <a:spcPts val="0"/>
              </a:spcBef>
              <a:buClr>
                <a:schemeClr val="dk1"/>
              </a:buClr>
              <a:buSzPct val="100000"/>
              <a:buFont typeface="Arial"/>
              <a:buChar char="●"/>
            </a:pPr>
            <a:r>
              <a:rPr lang="en"/>
              <a:t>Defined</a:t>
            </a:r>
          </a:p>
          <a:p>
            <a:pPr indent="-419100" lvl="0" marL="457200" rtl="0">
              <a:spcBef>
                <a:spcPts val="0"/>
              </a:spcBef>
              <a:buClr>
                <a:schemeClr val="dk1"/>
              </a:buClr>
              <a:buSzPct val="100000"/>
              <a:buFont typeface="Arial"/>
              <a:buChar char="●"/>
            </a:pPr>
            <a:r>
              <a:rPr lang="en"/>
              <a:t>Controlling Min/Max</a:t>
            </a:r>
          </a:p>
          <a:p>
            <a:pPr indent="-419100" lvl="0" marL="457200" rtl="0">
              <a:spcBef>
                <a:spcPts val="0"/>
              </a:spcBef>
              <a:buClr>
                <a:schemeClr val="dk1"/>
              </a:buClr>
              <a:buSzPct val="100000"/>
              <a:buFont typeface="Arial"/>
              <a:buChar char="●"/>
            </a:pPr>
            <a:r>
              <a:rPr lang="en"/>
              <a:t>Importance of “Exact String Match”</a:t>
            </a:r>
          </a:p>
          <a:p>
            <a:pPr indent="-419100" lvl="0" marL="457200" rtl="0">
              <a:spcBef>
                <a:spcPts val="0"/>
              </a:spcBef>
              <a:buClr>
                <a:schemeClr val="dk1"/>
              </a:buClr>
              <a:buSzPct val="100000"/>
              <a:buFont typeface="Arial"/>
              <a:buChar char="●"/>
            </a:pPr>
            <a:r>
              <a:rPr lang="en"/>
              <a:t>Pooling for SqlClient vs. OleDBClient</a:t>
            </a:r>
          </a:p>
          <a:p>
            <a:pPr indent="-419100" lvl="0" marL="457200" rtl="0">
              <a:spcBef>
                <a:spcPts val="0"/>
              </a:spcBef>
              <a:buClr>
                <a:schemeClr val="dk1"/>
              </a:buClr>
              <a:buSzPct val="100000"/>
              <a:buFont typeface="Arial"/>
              <a:buChar char="●"/>
            </a:pPr>
            <a:r>
              <a:rPr lang="en"/>
              <a:t>Effects of pooling on SQL security</a:t>
            </a:r>
          </a:p>
          <a:p>
            <a:pPr indent="-419100" lvl="0" marL="457200" rtl="0">
              <a:spcBef>
                <a:spcPts val="0"/>
              </a:spcBef>
              <a:buClr>
                <a:schemeClr val="dk1"/>
              </a:buClr>
              <a:buSzPct val="100000"/>
              <a:buFont typeface="Arial"/>
              <a:buChar char="●"/>
            </a:pPr>
            <a:r>
              <a:rPr lang="en"/>
              <a:t>Close Your Connections</a:t>
            </a:r>
          </a:p>
        </p:txBody>
      </p:sp>
    </p:spTree>
  </p:cSld>
  <p:clrMapOvr>
    <a:masterClrMapping/>
  </p:clrMapOvr>
  <p:transition spd="slow">
    <p:cut/>
  </p:transition>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5" name="Shape 195"/>
        <p:cNvGrpSpPr/>
        <p:nvPr/>
      </p:nvGrpSpPr>
      <p:grpSpPr>
        <a:xfrm>
          <a:off x="0" y="0"/>
          <a:ext cx="0" cy="0"/>
          <a:chOff x="0" y="0"/>
          <a:chExt cx="0" cy="0"/>
        </a:xfrm>
      </p:grpSpPr>
      <p:sp>
        <p:nvSpPr>
          <p:cNvPr id="196" name="Shape 196"/>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Performance Issues</a:t>
            </a:r>
          </a:p>
        </p:txBody>
      </p:sp>
      <p:sp>
        <p:nvSpPr>
          <p:cNvPr id="197" name="Shape 197"/>
          <p:cNvSpPr txBox="1"/>
          <p:nvPr>
            <p:ph idx="1" type="body"/>
          </p:nvPr>
        </p:nvSpPr>
        <p:spPr>
          <a:xfrm>
            <a:off x="457200" y="1200150"/>
            <a:ext cx="8229600" cy="3725699"/>
          </a:xfrm>
          <a:prstGeom prst="rect">
            <a:avLst/>
          </a:prstGeom>
        </p:spPr>
        <p:txBody>
          <a:bodyPr anchorCtr="0" anchor="t" bIns="91425" lIns="91425" rIns="91425" tIns="91425">
            <a:noAutofit/>
          </a:bodyPr>
          <a:lstStyle/>
          <a:p>
            <a:pPr indent="-419100" lvl="0" marL="457200" rtl="0">
              <a:spcBef>
                <a:spcPts val="0"/>
              </a:spcBef>
              <a:buClr>
                <a:schemeClr val="dk1"/>
              </a:buClr>
              <a:buSzPct val="100000"/>
              <a:buFont typeface="Arial"/>
              <a:buChar char="●"/>
            </a:pPr>
            <a:r>
              <a:rPr lang="en"/>
              <a:t>Choose Providers Wisely</a:t>
            </a:r>
          </a:p>
          <a:p>
            <a:pPr indent="-419100" lvl="0" marL="457200" rtl="0">
              <a:spcBef>
                <a:spcPts val="0"/>
              </a:spcBef>
              <a:buClr>
                <a:schemeClr val="dk1"/>
              </a:buClr>
              <a:buSzPct val="100000"/>
              <a:buFont typeface="Arial"/>
              <a:buChar char="●"/>
            </a:pPr>
            <a:r>
              <a:rPr lang="en"/>
              <a:t>DataReader vs. DataAdapter</a:t>
            </a:r>
          </a:p>
          <a:p>
            <a:pPr indent="-419100" lvl="0" marL="457200" rtl="0">
              <a:spcBef>
                <a:spcPts val="0"/>
              </a:spcBef>
              <a:buClr>
                <a:schemeClr val="dk1"/>
              </a:buClr>
              <a:buSzPct val="100000"/>
              <a:buFont typeface="Arial"/>
              <a:buChar char="●"/>
            </a:pPr>
            <a:r>
              <a:rPr lang="en"/>
              <a:t>Repeater Control vs. DataGrid Control</a:t>
            </a:r>
          </a:p>
          <a:p>
            <a:pPr indent="-419100" lvl="0" marL="457200" rtl="0">
              <a:spcBef>
                <a:spcPts val="0"/>
              </a:spcBef>
              <a:buClr>
                <a:schemeClr val="dk1"/>
              </a:buClr>
              <a:buSzPct val="100000"/>
              <a:buFont typeface="Arial"/>
              <a:buChar char="●"/>
            </a:pPr>
            <a:r>
              <a:rPr lang="en"/>
              <a:t>Connection Pooling</a:t>
            </a:r>
          </a:p>
          <a:p>
            <a:pPr indent="-419100" lvl="0" marL="457200" rtl="0">
              <a:spcBef>
                <a:spcPts val="0"/>
              </a:spcBef>
              <a:buClr>
                <a:schemeClr val="dk1"/>
              </a:buClr>
              <a:buSzPct val="100000"/>
              <a:buFont typeface="Arial"/>
              <a:buChar char="●"/>
            </a:pPr>
            <a:r>
              <a:rPr lang="en"/>
              <a:t>Embedding SQL vs. Stored Procedures</a:t>
            </a:r>
          </a:p>
          <a:p>
            <a:pPr indent="-419100" lvl="0" marL="457200" rtl="0">
              <a:spcBef>
                <a:spcPts val="0"/>
              </a:spcBef>
              <a:buClr>
                <a:schemeClr val="dk1"/>
              </a:buClr>
              <a:buSzPct val="100000"/>
              <a:buFont typeface="Arial"/>
              <a:buChar char="●"/>
            </a:pPr>
            <a:r>
              <a:rPr lang="en"/>
              <a:t>Controlling The HTML</a:t>
            </a:r>
          </a:p>
          <a:p>
            <a:pPr indent="-419100" lvl="0" marL="457200" rtl="0">
              <a:spcBef>
                <a:spcPts val="0"/>
              </a:spcBef>
              <a:buClr>
                <a:schemeClr val="dk1"/>
              </a:buClr>
              <a:buSzPct val="100000"/>
              <a:buFont typeface="Arial"/>
              <a:buChar char="●"/>
            </a:pPr>
            <a:r>
              <a:rPr lang="en"/>
              <a:t>Typed Accessor Methods</a:t>
            </a:r>
          </a:p>
        </p:txBody>
      </p:sp>
    </p:spTree>
  </p:cSld>
  <p:clrMapOvr>
    <a:masterClrMapping/>
  </p:clrMapOvr>
  <p:transition spd="slow">
    <p:cut/>
  </p:transition>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1" name="Shape 201"/>
        <p:cNvGrpSpPr/>
        <p:nvPr/>
      </p:nvGrpSpPr>
      <p:grpSpPr>
        <a:xfrm>
          <a:off x="0" y="0"/>
          <a:ext cx="0" cy="0"/>
          <a:chOff x="0" y="0"/>
          <a:chExt cx="0" cy="0"/>
        </a:xfrm>
      </p:grpSpPr>
      <p:sp>
        <p:nvSpPr>
          <p:cNvPr id="202" name="Shape 202"/>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DataReader Vs. DataAdapter</a:t>
            </a:r>
          </a:p>
        </p:txBody>
      </p:sp>
      <p:sp>
        <p:nvSpPr>
          <p:cNvPr id="203" name="Shape 203"/>
          <p:cNvSpPr txBox="1"/>
          <p:nvPr>
            <p:ph idx="1" type="body"/>
          </p:nvPr>
        </p:nvSpPr>
        <p:spPr>
          <a:xfrm>
            <a:off x="457200" y="1200150"/>
            <a:ext cx="8229600" cy="3725699"/>
          </a:xfrm>
          <a:prstGeom prst="rect">
            <a:avLst/>
          </a:prstGeom>
        </p:spPr>
        <p:txBody>
          <a:bodyPr anchorCtr="0" anchor="t" bIns="91425" lIns="91425" rIns="91425" tIns="91425">
            <a:noAutofit/>
          </a:bodyPr>
          <a:lstStyle/>
          <a:p>
            <a:pPr lvl="0" rtl="0">
              <a:lnSpc>
                <a:spcPct val="90000"/>
              </a:lnSpc>
              <a:spcBef>
                <a:spcPts val="800"/>
              </a:spcBef>
              <a:buNone/>
            </a:pPr>
            <a:r>
              <a:rPr lang="en" sz="2400"/>
              <a:t>DataReader</a:t>
            </a:r>
          </a:p>
          <a:p>
            <a:pPr indent="-381000" lvl="0" marL="457200" rtl="0">
              <a:lnSpc>
                <a:spcPct val="90000"/>
              </a:lnSpc>
              <a:spcBef>
                <a:spcPts val="700"/>
              </a:spcBef>
              <a:buClr>
                <a:schemeClr val="dk1"/>
              </a:buClr>
              <a:buSzPct val="100000"/>
              <a:buFont typeface="Arial"/>
              <a:buChar char="●"/>
            </a:pPr>
            <a:r>
              <a:rPr lang="en" sz="2400"/>
              <a:t>Forward Only</a:t>
            </a:r>
          </a:p>
          <a:p>
            <a:pPr indent="-381000" lvl="0" marL="457200" rtl="0">
              <a:lnSpc>
                <a:spcPct val="90000"/>
              </a:lnSpc>
              <a:spcBef>
                <a:spcPts val="700"/>
              </a:spcBef>
              <a:buClr>
                <a:schemeClr val="dk1"/>
              </a:buClr>
              <a:buSzPct val="100000"/>
              <a:buFont typeface="Arial"/>
              <a:buChar char="●"/>
            </a:pPr>
            <a:r>
              <a:rPr lang="en" sz="2400"/>
              <a:t>Only One Record At A Time In Memory</a:t>
            </a:r>
          </a:p>
          <a:p>
            <a:pPr indent="-381000" lvl="0" marL="457200" rtl="0">
              <a:lnSpc>
                <a:spcPct val="90000"/>
              </a:lnSpc>
              <a:spcBef>
                <a:spcPts val="700"/>
              </a:spcBef>
              <a:buClr>
                <a:schemeClr val="dk1"/>
              </a:buClr>
              <a:buSzPct val="100000"/>
              <a:buFont typeface="Arial"/>
              <a:buChar char="●"/>
            </a:pPr>
            <a:r>
              <a:rPr lang="en" sz="2400"/>
              <a:t>“Firehose” Functionality</a:t>
            </a:r>
          </a:p>
          <a:p>
            <a:pPr indent="-381000" lvl="0" marL="457200" rtl="0">
              <a:lnSpc>
                <a:spcPct val="90000"/>
              </a:lnSpc>
              <a:spcBef>
                <a:spcPts val="700"/>
              </a:spcBef>
              <a:buClr>
                <a:schemeClr val="dk1"/>
              </a:buClr>
              <a:buSzPct val="100000"/>
              <a:buFont typeface="Arial"/>
              <a:buChar char="●"/>
            </a:pPr>
            <a:r>
              <a:rPr lang="en" sz="2400"/>
              <a:t>Typed Accessor Methods Avoid Conversions</a:t>
            </a:r>
          </a:p>
          <a:p>
            <a:pPr indent="-381000" lvl="0" marL="457200" rtl="0">
              <a:lnSpc>
                <a:spcPct val="90000"/>
              </a:lnSpc>
              <a:spcBef>
                <a:spcPts val="700"/>
              </a:spcBef>
              <a:buClr>
                <a:schemeClr val="dk1"/>
              </a:buClr>
              <a:buSzPct val="100000"/>
              <a:buFont typeface="Arial"/>
              <a:buChar char="●"/>
            </a:pPr>
            <a:r>
              <a:rPr lang="en" sz="2400"/>
              <a:t>One datareader open per connection</a:t>
            </a:r>
          </a:p>
          <a:p>
            <a:pPr lvl="0" rtl="0">
              <a:lnSpc>
                <a:spcPct val="90000"/>
              </a:lnSpc>
              <a:spcBef>
                <a:spcPts val="800"/>
              </a:spcBef>
              <a:buNone/>
            </a:pPr>
            <a:r>
              <a:rPr lang="en" sz="2400"/>
              <a:t>DataAdapter</a:t>
            </a:r>
          </a:p>
          <a:p>
            <a:pPr indent="-381000" lvl="0" marL="457200" rtl="0">
              <a:lnSpc>
                <a:spcPct val="90000"/>
              </a:lnSpc>
              <a:spcBef>
                <a:spcPts val="700"/>
              </a:spcBef>
              <a:buClr>
                <a:schemeClr val="dk1"/>
              </a:buClr>
              <a:buSzPct val="100000"/>
              <a:buFont typeface="Arial"/>
              <a:buChar char="●"/>
            </a:pPr>
            <a:r>
              <a:rPr lang="en" sz="2400"/>
              <a:t>More Overhead</a:t>
            </a:r>
          </a:p>
          <a:p>
            <a:pPr indent="-381000" lvl="0" marL="457200" rtl="0">
              <a:lnSpc>
                <a:spcPct val="90000"/>
              </a:lnSpc>
              <a:spcBef>
                <a:spcPts val="700"/>
              </a:spcBef>
              <a:buClr>
                <a:schemeClr val="dk1"/>
              </a:buClr>
              <a:buSzPct val="100000"/>
              <a:buFont typeface="Arial"/>
              <a:buChar char="●"/>
            </a:pPr>
            <a:r>
              <a:rPr lang="en" sz="2400"/>
              <a:t>More Flexible</a:t>
            </a:r>
          </a:p>
        </p:txBody>
      </p:sp>
    </p:spTree>
  </p:cSld>
  <p:clrMapOvr>
    <a:masterClrMapping/>
  </p:clrMapOvr>
  <p:transition spd="slow">
    <p:cut/>
  </p:transition>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7" name="Shape 207"/>
        <p:cNvGrpSpPr/>
        <p:nvPr/>
      </p:nvGrpSpPr>
      <p:grpSpPr>
        <a:xfrm>
          <a:off x="0" y="0"/>
          <a:ext cx="0" cy="0"/>
          <a:chOff x="0" y="0"/>
          <a:chExt cx="0" cy="0"/>
        </a:xfrm>
      </p:grpSpPr>
      <p:sp>
        <p:nvSpPr>
          <p:cNvPr id="208" name="Shape 208"/>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SQL vs. Stored Procedures</a:t>
            </a:r>
          </a:p>
        </p:txBody>
      </p:sp>
      <p:sp>
        <p:nvSpPr>
          <p:cNvPr id="209" name="Shape 209"/>
          <p:cNvSpPr txBox="1"/>
          <p:nvPr>
            <p:ph idx="1" type="body"/>
          </p:nvPr>
        </p:nvSpPr>
        <p:spPr>
          <a:xfrm>
            <a:off x="457200" y="1200150"/>
            <a:ext cx="8229600" cy="3725699"/>
          </a:xfrm>
          <a:prstGeom prst="rect">
            <a:avLst/>
          </a:prstGeom>
        </p:spPr>
        <p:txBody>
          <a:bodyPr anchorCtr="0" anchor="t" bIns="91425" lIns="91425" rIns="91425" tIns="91425">
            <a:noAutofit/>
          </a:bodyPr>
          <a:lstStyle/>
          <a:p>
            <a:pPr lvl="0" rtl="0">
              <a:spcBef>
                <a:spcPts val="0"/>
              </a:spcBef>
              <a:buNone/>
            </a:pPr>
            <a:r>
              <a:rPr lang="en"/>
              <a:t>Stored Proc Advantages:</a:t>
            </a:r>
          </a:p>
          <a:p>
            <a:pPr indent="-419100" lvl="0" marL="457200" rtl="0">
              <a:spcBef>
                <a:spcPts val="0"/>
              </a:spcBef>
              <a:buClr>
                <a:schemeClr val="dk1"/>
              </a:buClr>
              <a:buSzPct val="100000"/>
              <a:buFont typeface="Arial"/>
              <a:buChar char="●"/>
            </a:pPr>
            <a:r>
              <a:rPr lang="en"/>
              <a:t>Procedure Cache</a:t>
            </a:r>
          </a:p>
          <a:p>
            <a:pPr indent="-419100" lvl="0" marL="457200" rtl="0">
              <a:spcBef>
                <a:spcPts val="0"/>
              </a:spcBef>
              <a:buClr>
                <a:schemeClr val="dk1"/>
              </a:buClr>
              <a:buSzPct val="100000"/>
              <a:buFont typeface="Arial"/>
              <a:buChar char="●"/>
            </a:pPr>
            <a:r>
              <a:rPr lang="en"/>
              <a:t>Separate Security Model</a:t>
            </a:r>
          </a:p>
          <a:p>
            <a:pPr indent="-419100" lvl="0" marL="457200" rtl="0">
              <a:spcBef>
                <a:spcPts val="0"/>
              </a:spcBef>
              <a:buClr>
                <a:schemeClr val="dk1"/>
              </a:buClr>
              <a:buSzPct val="100000"/>
              <a:buFont typeface="Arial"/>
              <a:buChar char="●"/>
            </a:pPr>
            <a:r>
              <a:rPr lang="en"/>
              <a:t>Potentially Less Network Traffic</a:t>
            </a:r>
          </a:p>
          <a:p>
            <a:pPr indent="-419100" lvl="0" marL="457200" rtl="0">
              <a:spcBef>
                <a:spcPts val="0"/>
              </a:spcBef>
              <a:buClr>
                <a:schemeClr val="dk1"/>
              </a:buClr>
              <a:buSzPct val="100000"/>
              <a:buFont typeface="Arial"/>
              <a:buChar char="●"/>
            </a:pPr>
            <a:r>
              <a:rPr lang="en"/>
              <a:t>Output Params, Error Code &amp; Result Set</a:t>
            </a:r>
          </a:p>
          <a:p>
            <a:pPr indent="-419100" lvl="0" marL="457200" rtl="0">
              <a:spcBef>
                <a:spcPts val="0"/>
              </a:spcBef>
              <a:buClr>
                <a:schemeClr val="dk1"/>
              </a:buClr>
              <a:buSzPct val="100000"/>
              <a:buFont typeface="Arial"/>
              <a:buChar char="●"/>
            </a:pPr>
            <a:r>
              <a:rPr lang="en"/>
              <a:t>Can Do Anything Server Side</a:t>
            </a:r>
          </a:p>
          <a:p>
            <a:pPr indent="-419100" lvl="0" marL="457200" rtl="0">
              <a:spcBef>
                <a:spcPts val="0"/>
              </a:spcBef>
              <a:buClr>
                <a:schemeClr val="dk1"/>
              </a:buClr>
              <a:buSzPct val="100000"/>
              <a:buFont typeface="Arial"/>
              <a:buChar char="●"/>
            </a:pPr>
            <a:r>
              <a:rPr lang="en"/>
              <a:t>Abstracts the Front End from Changes</a:t>
            </a:r>
          </a:p>
          <a:p>
            <a:pPr>
              <a:spcBef>
                <a:spcPts val="0"/>
              </a:spcBef>
              <a:buNone/>
            </a:pPr>
            <a:r>
              <a:t/>
            </a:r>
            <a:endParaRP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1" name="Shape 51"/>
        <p:cNvGrpSpPr/>
        <p:nvPr/>
      </p:nvGrpSpPr>
      <p:grpSpPr>
        <a:xfrm>
          <a:off x="0" y="0"/>
          <a:ext cx="0" cy="0"/>
          <a:chOff x="0" y="0"/>
          <a:chExt cx="0" cy="0"/>
        </a:xfrm>
      </p:grpSpPr>
      <p:sp>
        <p:nvSpPr>
          <p:cNvPr id="52" name="Shape 52"/>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a:t>Overview</a:t>
            </a:r>
          </a:p>
        </p:txBody>
      </p:sp>
      <p:sp>
        <p:nvSpPr>
          <p:cNvPr id="53" name="Shape 53"/>
          <p:cNvSpPr txBox="1"/>
          <p:nvPr>
            <p:ph idx="1" type="body"/>
          </p:nvPr>
        </p:nvSpPr>
        <p:spPr>
          <a:xfrm>
            <a:off x="457200" y="1200150"/>
            <a:ext cx="8031299" cy="3725699"/>
          </a:xfrm>
          <a:prstGeom prst="rect">
            <a:avLst/>
          </a:prstGeom>
        </p:spPr>
        <p:txBody>
          <a:bodyPr anchorCtr="0" anchor="t" bIns="91425" lIns="91425" rIns="91425" tIns="91425">
            <a:noAutofit/>
          </a:bodyPr>
          <a:lstStyle/>
          <a:p>
            <a:pPr rtl="0">
              <a:spcBef>
                <a:spcPts val="0"/>
              </a:spcBef>
              <a:buNone/>
            </a:pPr>
            <a:r>
              <a:rPr lang="en" sz="2400"/>
              <a:t>An example game (Pong with PongServer from the </a:t>
            </a:r>
            <a:r>
              <a:rPr lang="en" sz="2400" u="sng">
                <a:solidFill>
                  <a:schemeClr val="hlink"/>
                </a:solidFill>
                <a:hlinkClick r:id="rId3"/>
              </a:rPr>
              <a:t>NetworkingCourse</a:t>
            </a:r>
            <a:r>
              <a:rPr lang="en" sz="2400"/>
              <a:t>) is used and player accounts, high-scores and statistics support for each game session is added.</a:t>
            </a:r>
          </a:p>
          <a:p>
            <a:pPr rtl="0">
              <a:spcBef>
                <a:spcPts val="0"/>
              </a:spcBef>
              <a:buNone/>
            </a:pPr>
            <a:r>
              <a:t/>
            </a:r>
            <a:endParaRPr sz="2400"/>
          </a:p>
          <a:p>
            <a:pPr lvl="0" rtl="0">
              <a:spcBef>
                <a:spcPts val="0"/>
              </a:spcBef>
              <a:buNone/>
            </a:pPr>
            <a:r>
              <a:rPr lang="en" sz="2400"/>
              <a:t>This data is saved on the server-side and used for analysis and presenting the data (e.g. high-scores) in game and on a website for the game.</a:t>
            </a:r>
          </a:p>
        </p:txBody>
      </p:sp>
    </p:spTree>
  </p:cSld>
  <p:clrMapOvr>
    <a:masterClrMapping/>
  </p:clrMapOvr>
  <p:transition spd="slow">
    <p:cut/>
  </p:transition>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3" name="Shape 213"/>
        <p:cNvGrpSpPr/>
        <p:nvPr/>
      </p:nvGrpSpPr>
      <p:grpSpPr>
        <a:xfrm>
          <a:off x="0" y="0"/>
          <a:ext cx="0" cy="0"/>
          <a:chOff x="0" y="0"/>
          <a:chExt cx="0" cy="0"/>
        </a:xfrm>
      </p:grpSpPr>
      <p:sp>
        <p:nvSpPr>
          <p:cNvPr id="214" name="Shape 214"/>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SQL Recommendations</a:t>
            </a:r>
          </a:p>
        </p:txBody>
      </p:sp>
      <p:sp>
        <p:nvSpPr>
          <p:cNvPr id="215" name="Shape 215"/>
          <p:cNvSpPr txBox="1"/>
          <p:nvPr>
            <p:ph idx="1" type="body"/>
          </p:nvPr>
        </p:nvSpPr>
        <p:spPr>
          <a:xfrm>
            <a:off x="457200" y="1200150"/>
            <a:ext cx="8229600" cy="3725699"/>
          </a:xfrm>
          <a:prstGeom prst="rect">
            <a:avLst/>
          </a:prstGeom>
        </p:spPr>
        <p:txBody>
          <a:bodyPr anchorCtr="0" anchor="t" bIns="91425" lIns="91425" rIns="91425" tIns="91425">
            <a:noAutofit/>
          </a:bodyPr>
          <a:lstStyle/>
          <a:p>
            <a:pPr indent="-419100" lvl="0" marL="457200" rtl="0">
              <a:spcBef>
                <a:spcPts val="0"/>
              </a:spcBef>
              <a:buClr>
                <a:schemeClr val="dk1"/>
              </a:buClr>
              <a:buSzPct val="100000"/>
              <a:buFont typeface="Arial"/>
              <a:buChar char="●"/>
            </a:pPr>
            <a:r>
              <a:rPr lang="en"/>
              <a:t>Use DataGrids Only When Updates Are Needed</a:t>
            </a:r>
          </a:p>
          <a:p>
            <a:pPr indent="-419100" lvl="0" marL="457200" rtl="0">
              <a:spcBef>
                <a:spcPts val="0"/>
              </a:spcBef>
              <a:buClr>
                <a:schemeClr val="dk1"/>
              </a:buClr>
              <a:buSzPct val="100000"/>
              <a:buFont typeface="Arial"/>
              <a:buChar char="●"/>
            </a:pPr>
            <a:r>
              <a:rPr lang="en"/>
              <a:t>Embed Connection In Web.Config through Config class</a:t>
            </a:r>
          </a:p>
          <a:p>
            <a:pPr indent="-419100" lvl="0" marL="457200" rtl="0">
              <a:spcBef>
                <a:spcPts val="0"/>
              </a:spcBef>
              <a:buClr>
                <a:schemeClr val="dk1"/>
              </a:buClr>
              <a:buSzPct val="100000"/>
              <a:buFont typeface="Arial"/>
              <a:buChar char="●"/>
            </a:pPr>
            <a:r>
              <a:rPr lang="en"/>
              <a:t>Only “Select” What You Need</a:t>
            </a:r>
          </a:p>
          <a:p>
            <a:pPr indent="-419100" lvl="0" marL="457200" rtl="0">
              <a:spcBef>
                <a:spcPts val="0"/>
              </a:spcBef>
              <a:buClr>
                <a:schemeClr val="dk1"/>
              </a:buClr>
              <a:buSzPct val="100000"/>
              <a:buFont typeface="Arial"/>
              <a:buChar char="●"/>
            </a:pPr>
            <a:r>
              <a:rPr lang="en"/>
              <a:t>Call StoredProcs For Ultimate Performance When “Paging”</a:t>
            </a:r>
          </a:p>
        </p:txBody>
      </p:sp>
    </p:spTree>
  </p:cSld>
  <p:clrMapOvr>
    <a:masterClrMapping/>
  </p:clrMapOvr>
  <p:transition spd="slow">
    <p:cut/>
  </p:transition>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9" name="Shape 219"/>
        <p:cNvGrpSpPr/>
        <p:nvPr/>
      </p:nvGrpSpPr>
      <p:grpSpPr>
        <a:xfrm>
          <a:off x="0" y="0"/>
          <a:ext cx="0" cy="0"/>
          <a:chOff x="0" y="0"/>
          <a:chExt cx="0" cy="0"/>
        </a:xfrm>
      </p:grpSpPr>
      <p:sp>
        <p:nvSpPr>
          <p:cNvPr id="220" name="Shape 220"/>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SQL Live Programming</a:t>
            </a:r>
          </a:p>
        </p:txBody>
      </p:sp>
      <p:sp>
        <p:nvSpPr>
          <p:cNvPr id="221" name="Shape 221"/>
          <p:cNvSpPr txBox="1"/>
          <p:nvPr>
            <p:ph idx="1" type="body"/>
          </p:nvPr>
        </p:nvSpPr>
        <p:spPr>
          <a:xfrm>
            <a:off x="457200" y="1200150"/>
            <a:ext cx="8229600" cy="3725699"/>
          </a:xfrm>
          <a:prstGeom prst="rect">
            <a:avLst/>
          </a:prstGeom>
        </p:spPr>
        <p:txBody>
          <a:bodyPr anchorCtr="0" anchor="t" bIns="91425" lIns="91425" rIns="91425" tIns="91425">
            <a:noAutofit/>
          </a:bodyPr>
          <a:lstStyle/>
          <a:p>
            <a:pPr rtl="0">
              <a:spcBef>
                <a:spcPts val="0"/>
              </a:spcBef>
              <a:buNone/>
            </a:pPr>
            <a:r>
              <a:rPr lang="en"/>
              <a:t>Using</a:t>
            </a:r>
          </a:p>
          <a:p>
            <a:pPr indent="-419100" lvl="0" marL="457200" rtl="0">
              <a:spcBef>
                <a:spcPts val="0"/>
              </a:spcBef>
              <a:buClr>
                <a:schemeClr val="dk1"/>
              </a:buClr>
              <a:buSzPct val="100000"/>
              <a:buFont typeface="Arial"/>
              <a:buChar char="●"/>
            </a:pPr>
            <a:r>
              <a:rPr lang="en"/>
              <a:t>System.Data assembly</a:t>
            </a:r>
          </a:p>
          <a:p>
            <a:pPr indent="-419100" lvl="0" marL="457200" rtl="0">
              <a:spcBef>
                <a:spcPts val="0"/>
              </a:spcBef>
              <a:buClr>
                <a:schemeClr val="dk1"/>
              </a:buClr>
              <a:buSzPct val="100000"/>
              <a:buFont typeface="Arial"/>
              <a:buChar char="●"/>
            </a:pPr>
            <a:r>
              <a:rPr lang="en"/>
              <a:t>System.Data.SqlClient namespace</a:t>
            </a:r>
          </a:p>
          <a:p>
            <a:pPr indent="-419100" lvl="0" marL="457200" rtl="0">
              <a:spcBef>
                <a:spcPts val="0"/>
              </a:spcBef>
              <a:buClr>
                <a:schemeClr val="dk1"/>
              </a:buClr>
              <a:buSzPct val="100000"/>
              <a:buFont typeface="Arial"/>
              <a:buChar char="●"/>
            </a:pPr>
            <a:r>
              <a:rPr lang="en"/>
              <a:t>SqlConnection</a:t>
            </a:r>
          </a:p>
          <a:p>
            <a:pPr indent="-419100" lvl="0" marL="457200" rtl="0">
              <a:spcBef>
                <a:spcPts val="0"/>
              </a:spcBef>
              <a:buClr>
                <a:schemeClr val="dk1"/>
              </a:buClr>
              <a:buSzPct val="100000"/>
              <a:buFont typeface="Arial"/>
              <a:buChar char="●"/>
            </a:pPr>
            <a:r>
              <a:rPr lang="en"/>
              <a:t>SqlCommand</a:t>
            </a:r>
          </a:p>
          <a:p>
            <a:pPr indent="-419100" lvl="0" marL="457200" rtl="0">
              <a:spcBef>
                <a:spcPts val="0"/>
              </a:spcBef>
              <a:buClr>
                <a:schemeClr val="dk1"/>
              </a:buClr>
              <a:buSzPct val="100000"/>
              <a:buFont typeface="Arial"/>
              <a:buChar char="●"/>
            </a:pPr>
            <a:r>
              <a:rPr lang="en"/>
              <a:t>DataReader</a:t>
            </a:r>
          </a:p>
        </p:txBody>
      </p:sp>
    </p:spTree>
  </p:cSld>
  <p:clrMapOvr>
    <a:masterClrMapping/>
  </p:clrMapOvr>
  <p:transition spd="slow">
    <p:cut/>
  </p:transition>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5" name="Shape 225"/>
        <p:cNvGrpSpPr/>
        <p:nvPr/>
      </p:nvGrpSpPr>
      <p:grpSpPr>
        <a:xfrm>
          <a:off x="0" y="0"/>
          <a:ext cx="0" cy="0"/>
          <a:chOff x="0" y="0"/>
          <a:chExt cx="0" cy="0"/>
        </a:xfrm>
      </p:grpSpPr>
      <p:sp>
        <p:nvSpPr>
          <p:cNvPr id="226" name="Shape 226"/>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Linq to SQL</a:t>
            </a:r>
          </a:p>
        </p:txBody>
      </p:sp>
      <p:sp>
        <p:nvSpPr>
          <p:cNvPr id="227" name="Shape 227"/>
          <p:cNvSpPr txBox="1"/>
          <p:nvPr>
            <p:ph idx="1" type="body"/>
          </p:nvPr>
        </p:nvSpPr>
        <p:spPr>
          <a:xfrm>
            <a:off x="457200" y="1200150"/>
            <a:ext cx="8229600" cy="3725699"/>
          </a:xfrm>
          <a:prstGeom prst="rect">
            <a:avLst/>
          </a:prstGeom>
        </p:spPr>
        <p:txBody>
          <a:bodyPr anchorCtr="0" anchor="t" bIns="91425" lIns="91425" rIns="91425" tIns="91425">
            <a:noAutofit/>
          </a:bodyPr>
          <a:lstStyle/>
          <a:p>
            <a:pPr rtl="0">
              <a:spcBef>
                <a:spcPts val="0"/>
              </a:spcBef>
              <a:buNone/>
            </a:pPr>
            <a:r>
              <a:rPr lang="en"/>
              <a:t>Makes everything much easier</a:t>
            </a:r>
          </a:p>
          <a:p>
            <a:pPr indent="-419100" lvl="0" marL="457200" rtl="0">
              <a:spcBef>
                <a:spcPts val="0"/>
              </a:spcBef>
              <a:buClr>
                <a:schemeClr val="dk1"/>
              </a:buClr>
              <a:buSzPct val="100000"/>
              <a:buFont typeface="Arial"/>
              <a:buChar char="●"/>
            </a:pPr>
            <a:r>
              <a:rPr lang="en"/>
              <a:t>var playerId =</a:t>
            </a:r>
          </a:p>
          <a:p>
            <a:pPr indent="457200" lvl="0" rtl="0">
              <a:spcBef>
                <a:spcPts val="0"/>
              </a:spcBef>
              <a:buNone/>
            </a:pPr>
            <a:r>
              <a:rPr lang="en"/>
              <a:t>from player in database.Players</a:t>
            </a:r>
          </a:p>
          <a:p>
            <a:pPr lvl="0" rtl="0">
              <a:spcBef>
                <a:spcPts val="0"/>
              </a:spcBef>
              <a:buNone/>
            </a:pPr>
            <a:r>
              <a:rPr lang="en"/>
              <a:t>    where player.Username == "User1" </a:t>
            </a:r>
          </a:p>
          <a:p>
            <a:pPr rtl="0">
              <a:spcBef>
                <a:spcPts val="0"/>
              </a:spcBef>
              <a:buNone/>
            </a:pPr>
            <a:r>
              <a:rPr lang="en"/>
              <a:t>    select player.Id;</a:t>
            </a:r>
          </a:p>
          <a:p>
            <a:pPr indent="-419100" lvl="0" marL="457200" rtl="0">
              <a:spcBef>
                <a:spcPts val="0"/>
              </a:spcBef>
              <a:buClr>
                <a:schemeClr val="dk1"/>
              </a:buClr>
              <a:buSzPct val="100000"/>
              <a:buFont typeface="Arial"/>
              <a:buChar char="●"/>
            </a:pPr>
            <a:r>
              <a:rPr lang="en"/>
              <a:t>This is actually working C# .NET 4 code</a:t>
            </a:r>
          </a:p>
        </p:txBody>
      </p:sp>
    </p:spTree>
  </p:cSld>
  <p:clrMapOvr>
    <a:masterClrMapping/>
  </p:clrMapOvr>
  <p:transition spd="slow">
    <p:cut/>
  </p:transition>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1" name="Shape 231"/>
        <p:cNvGrpSpPr/>
        <p:nvPr/>
      </p:nvGrpSpPr>
      <p:grpSpPr>
        <a:xfrm>
          <a:off x="0" y="0"/>
          <a:ext cx="0" cy="0"/>
          <a:chOff x="0" y="0"/>
          <a:chExt cx="0" cy="0"/>
        </a:xfrm>
      </p:grpSpPr>
      <p:sp>
        <p:nvSpPr>
          <p:cNvPr id="232" name="Shape 232"/>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Website</a:t>
            </a:r>
          </a:p>
        </p:txBody>
      </p:sp>
      <p:sp>
        <p:nvSpPr>
          <p:cNvPr id="233" name="Shape 233"/>
          <p:cNvSpPr txBox="1"/>
          <p:nvPr>
            <p:ph idx="1" type="body"/>
          </p:nvPr>
        </p:nvSpPr>
        <p:spPr>
          <a:xfrm>
            <a:off x="457200" y="1200150"/>
            <a:ext cx="8229600" cy="3725699"/>
          </a:xfrm>
          <a:prstGeom prst="rect">
            <a:avLst/>
          </a:prstGeom>
        </p:spPr>
        <p:txBody>
          <a:bodyPr anchorCtr="0" anchor="t" bIns="91425" lIns="91425" rIns="91425" tIns="91425">
            <a:noAutofit/>
          </a:bodyPr>
          <a:lstStyle/>
          <a:p>
            <a:pPr rtl="0">
              <a:spcBef>
                <a:spcPts val="0"/>
              </a:spcBef>
              <a:buNone/>
            </a:pPr>
            <a:r>
              <a:rPr lang="en"/>
              <a:t>Simple website to show</a:t>
            </a:r>
          </a:p>
          <a:p>
            <a:pPr indent="-419100" lvl="0" marL="457200" rtl="0">
              <a:spcBef>
                <a:spcPts val="0"/>
              </a:spcBef>
              <a:buClr>
                <a:schemeClr val="dk1"/>
              </a:buClr>
              <a:buSzPct val="100000"/>
              <a:buFont typeface="Arial"/>
              <a:buChar char="●"/>
            </a:pPr>
            <a:r>
              <a:rPr lang="en"/>
              <a:t>high scores and</a:t>
            </a:r>
          </a:p>
          <a:p>
            <a:pPr indent="-419100" lvl="0" marL="457200" rtl="0">
              <a:spcBef>
                <a:spcPts val="0"/>
              </a:spcBef>
              <a:buClr>
                <a:schemeClr val="dk1"/>
              </a:buClr>
              <a:buSzPct val="100000"/>
              <a:buFont typeface="Arial"/>
              <a:buChar char="●"/>
            </a:pPr>
            <a:r>
              <a:rPr lang="en"/>
              <a:t>game statistics</a:t>
            </a:r>
          </a:p>
          <a:p>
            <a:pPr lvl="0">
              <a:spcBef>
                <a:spcPts val="0"/>
              </a:spcBef>
              <a:buNone/>
            </a:pPr>
            <a:r>
              <a:rPr lang="en"/>
              <a:t>Using ASP.NET and the existing PongServer Linq to SQL code</a:t>
            </a:r>
          </a:p>
        </p:txBody>
      </p:sp>
    </p:spTree>
  </p:cSld>
  <p:clrMapOvr>
    <a:masterClrMapping/>
  </p:clrMapOvr>
  <p:transition spd="slow">
    <p:cut/>
  </p:transition>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7" name="Shape 237"/>
        <p:cNvGrpSpPr/>
        <p:nvPr/>
      </p:nvGrpSpPr>
      <p:grpSpPr>
        <a:xfrm>
          <a:off x="0" y="0"/>
          <a:ext cx="0" cy="0"/>
          <a:chOff x="0" y="0"/>
          <a:chExt cx="0" cy="0"/>
        </a:xfrm>
      </p:grpSpPr>
      <p:sp>
        <p:nvSpPr>
          <p:cNvPr id="238" name="Shape 238"/>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a:t>Advanced Database Topics</a:t>
            </a:r>
          </a:p>
        </p:txBody>
      </p:sp>
      <p:sp>
        <p:nvSpPr>
          <p:cNvPr id="239" name="Shape 239"/>
          <p:cNvSpPr txBox="1"/>
          <p:nvPr>
            <p:ph idx="1" type="body"/>
          </p:nvPr>
        </p:nvSpPr>
        <p:spPr>
          <a:xfrm>
            <a:off x="457200" y="1200150"/>
            <a:ext cx="8229600" cy="3725699"/>
          </a:xfrm>
          <a:prstGeom prst="rect">
            <a:avLst/>
          </a:prstGeom>
        </p:spPr>
        <p:txBody>
          <a:bodyPr anchorCtr="0" anchor="t" bIns="91425" lIns="91425" rIns="91425" tIns="91425">
            <a:noAutofit/>
          </a:bodyPr>
          <a:lstStyle/>
          <a:p>
            <a:pPr indent="-419100" lvl="0" marL="457200" rtl="0">
              <a:spcBef>
                <a:spcPts val="0"/>
              </a:spcBef>
              <a:buClr>
                <a:schemeClr val="dk1"/>
              </a:buClr>
              <a:buSzPct val="100000"/>
              <a:buFont typeface="Arial"/>
              <a:buChar char="●"/>
            </a:pPr>
            <a:r>
              <a:rPr lang="en"/>
              <a:t>Indexing</a:t>
            </a:r>
          </a:p>
          <a:p>
            <a:pPr indent="-419100" lvl="0" marL="457200" rtl="0">
              <a:spcBef>
                <a:spcPts val="0"/>
              </a:spcBef>
              <a:buClr>
                <a:schemeClr val="dk1"/>
              </a:buClr>
              <a:buSzPct val="100000"/>
              <a:buFont typeface="Arial"/>
              <a:buChar char="●"/>
            </a:pPr>
            <a:r>
              <a:rPr lang="en"/>
              <a:t>Security</a:t>
            </a:r>
          </a:p>
          <a:p>
            <a:pPr indent="-419100" lvl="0" marL="457200" rtl="0">
              <a:spcBef>
                <a:spcPts val="0"/>
              </a:spcBef>
              <a:buClr>
                <a:schemeClr val="dk1"/>
              </a:buClr>
              <a:buSzPct val="100000"/>
              <a:buFont typeface="Arial"/>
              <a:buChar char="●"/>
            </a:pPr>
            <a:r>
              <a:rPr lang="en"/>
              <a:t>Optimizing Indices</a:t>
            </a:r>
          </a:p>
          <a:p>
            <a:pPr indent="-419100" lvl="0" marL="457200" rtl="0">
              <a:spcBef>
                <a:spcPts val="0"/>
              </a:spcBef>
              <a:buClr>
                <a:schemeClr val="dk1"/>
              </a:buClr>
              <a:buSzPct val="100000"/>
              <a:buFont typeface="Arial"/>
              <a:buChar char="●"/>
            </a:pPr>
            <a:r>
              <a:rPr lang="en"/>
              <a:t>Backup &amp; Restore</a:t>
            </a:r>
          </a:p>
          <a:p>
            <a:pPr indent="-419100" lvl="0" marL="457200" rtl="0">
              <a:spcBef>
                <a:spcPts val="0"/>
              </a:spcBef>
              <a:buClr>
                <a:schemeClr val="dk1"/>
              </a:buClr>
              <a:buSzPct val="100000"/>
              <a:buFont typeface="Arial"/>
              <a:buChar char="●"/>
            </a:pPr>
            <a:r>
              <a:rPr lang="en"/>
              <a:t>SQL Scripts</a:t>
            </a:r>
          </a:p>
          <a:p>
            <a:pPr indent="-419100" lvl="0" marL="457200" rtl="0">
              <a:spcBef>
                <a:spcPts val="0"/>
              </a:spcBef>
              <a:buClr>
                <a:schemeClr val="dk1"/>
              </a:buClr>
              <a:buSzPct val="100000"/>
              <a:buFont typeface="Arial"/>
              <a:buChar char="●"/>
            </a:pPr>
            <a:r>
              <a:rPr lang="en"/>
              <a:t>SQL Injection Attacks</a:t>
            </a:r>
          </a:p>
          <a:p>
            <a:pPr indent="-381000" lvl="0" marL="457200" rtl="0">
              <a:spcBef>
                <a:spcPts val="0"/>
              </a:spcBef>
              <a:buClr>
                <a:schemeClr val="dk1"/>
              </a:buClr>
              <a:buSzPct val="100000"/>
              <a:buFont typeface="Arial"/>
              <a:buChar char="●"/>
            </a:pPr>
            <a:r>
              <a:rPr lang="en" sz="2400" u="sng">
                <a:solidFill>
                  <a:schemeClr val="hlink"/>
                </a:solidFill>
                <a:hlinkClick r:id="rId3"/>
              </a:rPr>
              <a:t>http://doublebuffered.com/2008/02/26/gdc-08-sql-considered-harmful</a:t>
            </a:r>
          </a:p>
        </p:txBody>
      </p:sp>
    </p:spTree>
  </p:cSld>
  <p:clrMapOvr>
    <a:masterClrMapping/>
  </p:clrMapOvr>
  <p:transition spd="slow">
    <p:cut/>
  </p:transition>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3" name="Shape 243"/>
        <p:cNvGrpSpPr/>
        <p:nvPr/>
      </p:nvGrpSpPr>
      <p:grpSpPr>
        <a:xfrm>
          <a:off x="0" y="0"/>
          <a:ext cx="0" cy="0"/>
          <a:chOff x="0" y="0"/>
          <a:chExt cx="0" cy="0"/>
        </a:xfrm>
      </p:grpSpPr>
      <p:sp>
        <p:nvSpPr>
          <p:cNvPr id="244" name="Shape 244"/>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a:t>Day 2: NoSQL</a:t>
            </a:r>
          </a:p>
        </p:txBody>
      </p:sp>
      <p:sp>
        <p:nvSpPr>
          <p:cNvPr id="245" name="Shape 245"/>
          <p:cNvSpPr txBox="1"/>
          <p:nvPr>
            <p:ph idx="1" type="body"/>
          </p:nvPr>
        </p:nvSpPr>
        <p:spPr>
          <a:xfrm>
            <a:off x="457200" y="1200150"/>
            <a:ext cx="8355000" cy="3725699"/>
          </a:xfrm>
          <a:prstGeom prst="rect">
            <a:avLst/>
          </a:prstGeom>
        </p:spPr>
        <p:txBody>
          <a:bodyPr anchorCtr="0" anchor="t" bIns="91425" lIns="91425" rIns="91425" tIns="91425">
            <a:noAutofit/>
          </a:bodyPr>
          <a:lstStyle/>
          <a:p>
            <a:pPr indent="-419100" lvl="0" marL="457200" marR="0" rtl="0" algn="l">
              <a:lnSpc>
                <a:spcPct val="100000"/>
              </a:lnSpc>
              <a:spcBef>
                <a:spcPts val="600"/>
              </a:spcBef>
              <a:spcAft>
                <a:spcPts val="0"/>
              </a:spcAft>
              <a:buClr>
                <a:schemeClr val="dk1"/>
              </a:buClr>
              <a:buSzPct val="100000"/>
              <a:buFont typeface="Arial"/>
              <a:buChar char="●"/>
            </a:pPr>
            <a:r>
              <a:rPr lang="en"/>
              <a:t>Forget everything we learned yesterday</a:t>
            </a:r>
          </a:p>
          <a:p>
            <a:pPr indent="-419100" lvl="0" marL="457200" marR="0" rtl="0" algn="l">
              <a:lnSpc>
                <a:spcPct val="100000"/>
              </a:lnSpc>
              <a:spcBef>
                <a:spcPts val="600"/>
              </a:spcBef>
              <a:spcAft>
                <a:spcPts val="0"/>
              </a:spcAft>
              <a:buClr>
                <a:schemeClr val="dk1"/>
              </a:buClr>
              <a:buSzPct val="100000"/>
              <a:buFont typeface="Arial"/>
              <a:buChar char="●"/>
            </a:pPr>
            <a:r>
              <a:rPr lang="en" u="sng">
                <a:solidFill>
                  <a:schemeClr val="hlink"/>
                </a:solidFill>
                <a:hlinkClick r:id="rId3"/>
              </a:rPr>
              <a:t>https://www.mongodb.org/</a:t>
            </a:r>
          </a:p>
          <a:p>
            <a:pPr indent="-419100" lvl="0" marL="457200" marR="0" rtl="0" algn="l">
              <a:lnSpc>
                <a:spcPct val="100000"/>
              </a:lnSpc>
              <a:spcBef>
                <a:spcPts val="600"/>
              </a:spcBef>
              <a:spcAft>
                <a:spcPts val="0"/>
              </a:spcAft>
              <a:buClr>
                <a:schemeClr val="dk1"/>
              </a:buClr>
              <a:buSzPct val="100000"/>
              <a:buFont typeface="Arial"/>
              <a:buChar char="●"/>
            </a:pPr>
            <a:r>
              <a:rPr lang="en"/>
              <a:t>“MongoDB is the next-generation database that lets you create applications never before possible.”</a:t>
            </a:r>
          </a:p>
          <a:p>
            <a:pPr indent="-419100" lvl="0" marL="457200" marR="0" rtl="0" algn="l">
              <a:lnSpc>
                <a:spcPct val="100000"/>
              </a:lnSpc>
              <a:spcBef>
                <a:spcPts val="600"/>
              </a:spcBef>
              <a:spcAft>
                <a:spcPts val="0"/>
              </a:spcAft>
              <a:buClr>
                <a:schemeClr val="dk1"/>
              </a:buClr>
              <a:buSzPct val="100000"/>
              <a:buFont typeface="Arial"/>
              <a:buChar char="●"/>
            </a:pPr>
            <a:r>
              <a:rPr lang="en"/>
              <a:t>“MongoDB is an open-source document database that provides high performance, high availability, and automatic scaling.”</a:t>
            </a:r>
          </a:p>
        </p:txBody>
      </p:sp>
    </p:spTree>
  </p:cSld>
  <p:clrMapOvr>
    <a:masterClrMapping/>
  </p:clrMapOvr>
  <p:transition spd="slow">
    <p:cut/>
  </p:transition>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9" name="Shape 249"/>
        <p:cNvGrpSpPr/>
        <p:nvPr/>
      </p:nvGrpSpPr>
      <p:grpSpPr>
        <a:xfrm>
          <a:off x="0" y="0"/>
          <a:ext cx="0" cy="0"/>
          <a:chOff x="0" y="0"/>
          <a:chExt cx="0" cy="0"/>
        </a:xfrm>
      </p:grpSpPr>
      <p:sp>
        <p:nvSpPr>
          <p:cNvPr id="250" name="Shape 250"/>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a:t>MongoDB Features</a:t>
            </a:r>
          </a:p>
        </p:txBody>
      </p:sp>
      <p:sp>
        <p:nvSpPr>
          <p:cNvPr id="251" name="Shape 251"/>
          <p:cNvSpPr txBox="1"/>
          <p:nvPr>
            <p:ph idx="1" type="body"/>
          </p:nvPr>
        </p:nvSpPr>
        <p:spPr>
          <a:xfrm>
            <a:off x="457200" y="1200150"/>
            <a:ext cx="8229600" cy="3725699"/>
          </a:xfrm>
          <a:prstGeom prst="rect">
            <a:avLst/>
          </a:prstGeom>
        </p:spPr>
        <p:txBody>
          <a:bodyPr anchorCtr="0" anchor="t" bIns="91425" lIns="91425" rIns="91425" tIns="91425">
            <a:noAutofit/>
          </a:bodyPr>
          <a:lstStyle/>
          <a:p>
            <a:pPr indent="-419100" lvl="0" marL="457200" rtl="0">
              <a:spcBef>
                <a:spcPts val="0"/>
              </a:spcBef>
              <a:buClr>
                <a:schemeClr val="dk1"/>
              </a:buClr>
              <a:buSzPct val="100000"/>
              <a:buFont typeface="Arial"/>
              <a:buChar char="●"/>
            </a:pPr>
            <a:r>
              <a:rPr lang="en"/>
              <a:t>Document-oriented</a:t>
            </a:r>
          </a:p>
          <a:p>
            <a:pPr indent="-419100" lvl="0" marL="457200" rtl="0">
              <a:spcBef>
                <a:spcPts val="0"/>
              </a:spcBef>
              <a:buClr>
                <a:schemeClr val="dk1"/>
              </a:buClr>
              <a:buSzPct val="100000"/>
              <a:buFont typeface="Arial"/>
              <a:buChar char="●"/>
            </a:pPr>
            <a:r>
              <a:rPr lang="en"/>
              <a:t>Ad hoc queries</a:t>
            </a:r>
          </a:p>
          <a:p>
            <a:pPr indent="-419100" lvl="0" marL="457200" rtl="0">
              <a:spcBef>
                <a:spcPts val="0"/>
              </a:spcBef>
              <a:buClr>
                <a:schemeClr val="dk1"/>
              </a:buClr>
              <a:buSzPct val="100000"/>
              <a:buFont typeface="Arial"/>
              <a:buChar char="●"/>
            </a:pPr>
            <a:r>
              <a:rPr lang="en"/>
              <a:t>Indexing</a:t>
            </a:r>
          </a:p>
          <a:p>
            <a:pPr indent="-419100" lvl="0" marL="457200" rtl="0">
              <a:spcBef>
                <a:spcPts val="0"/>
              </a:spcBef>
              <a:buClr>
                <a:schemeClr val="dk1"/>
              </a:buClr>
              <a:buSzPct val="100000"/>
              <a:buFont typeface="Arial"/>
              <a:buChar char="●"/>
            </a:pPr>
            <a:r>
              <a:rPr lang="en"/>
              <a:t>Replication</a:t>
            </a:r>
          </a:p>
          <a:p>
            <a:pPr indent="-419100" lvl="0" marL="457200" rtl="0">
              <a:spcBef>
                <a:spcPts val="0"/>
              </a:spcBef>
              <a:buClr>
                <a:schemeClr val="dk1"/>
              </a:buClr>
              <a:buSzPct val="100000"/>
              <a:buFont typeface="Arial"/>
              <a:buChar char="●"/>
            </a:pPr>
            <a:r>
              <a:rPr lang="en"/>
              <a:t>Load balancing</a:t>
            </a:r>
          </a:p>
          <a:p>
            <a:pPr indent="-419100" lvl="0" marL="457200" rtl="0">
              <a:spcBef>
                <a:spcPts val="0"/>
              </a:spcBef>
              <a:buClr>
                <a:schemeClr val="dk1"/>
              </a:buClr>
              <a:buSzPct val="100000"/>
              <a:buFont typeface="Arial"/>
              <a:buChar char="●"/>
            </a:pPr>
            <a:r>
              <a:rPr lang="en"/>
              <a:t>File storage</a:t>
            </a:r>
          </a:p>
          <a:p>
            <a:pPr indent="-419100" lvl="0" marL="457200" rtl="0">
              <a:spcBef>
                <a:spcPts val="0"/>
              </a:spcBef>
              <a:buClr>
                <a:schemeClr val="dk1"/>
              </a:buClr>
              <a:buSzPct val="100000"/>
              <a:buFont typeface="Arial"/>
              <a:buChar char="●"/>
            </a:pPr>
            <a:r>
              <a:rPr lang="en"/>
              <a:t>Aggregation</a:t>
            </a:r>
          </a:p>
        </p:txBody>
      </p:sp>
    </p:spTree>
  </p:cSld>
  <p:clrMapOvr>
    <a:masterClrMapping/>
  </p:clrMapOvr>
  <p:transition spd="slow">
    <p:cut/>
  </p:transition>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5" name="Shape 255"/>
        <p:cNvGrpSpPr/>
        <p:nvPr/>
      </p:nvGrpSpPr>
      <p:grpSpPr>
        <a:xfrm>
          <a:off x="0" y="0"/>
          <a:ext cx="0" cy="0"/>
          <a:chOff x="0" y="0"/>
          <a:chExt cx="0" cy="0"/>
        </a:xfrm>
      </p:grpSpPr>
      <p:sp>
        <p:nvSpPr>
          <p:cNvPr id="256" name="Shape 256"/>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MongoDB Documents</a:t>
            </a:r>
          </a:p>
        </p:txBody>
      </p:sp>
      <p:sp>
        <p:nvSpPr>
          <p:cNvPr id="257" name="Shape 257"/>
          <p:cNvSpPr txBox="1"/>
          <p:nvPr>
            <p:ph idx="1" type="body"/>
          </p:nvPr>
        </p:nvSpPr>
        <p:spPr>
          <a:xfrm>
            <a:off x="457200" y="1200150"/>
            <a:ext cx="8229600" cy="3725699"/>
          </a:xfrm>
          <a:prstGeom prst="rect">
            <a:avLst/>
          </a:prstGeom>
        </p:spPr>
        <p:txBody>
          <a:bodyPr anchorCtr="0" anchor="t" bIns="91425" lIns="91425" rIns="91425" tIns="91425">
            <a:noAutofit/>
          </a:bodyPr>
          <a:lstStyle/>
          <a:p>
            <a:pPr indent="-419100" lvl="0" marL="457200">
              <a:spcBef>
                <a:spcPts val="0"/>
              </a:spcBef>
              <a:buClr>
                <a:schemeClr val="dk1"/>
              </a:buClr>
              <a:buSzPct val="100000"/>
              <a:buFont typeface="Arial"/>
              <a:buChar char="●"/>
            </a:pPr>
            <a:r>
              <a:rPr lang="en"/>
              <a:t>MongoDB documents are similar to JSON objects</a:t>
            </a:r>
          </a:p>
        </p:txBody>
      </p:sp>
      <p:pic>
        <p:nvPicPr>
          <p:cNvPr id="258" name="Shape 258"/>
          <p:cNvPicPr preferRelativeResize="0"/>
          <p:nvPr/>
        </p:nvPicPr>
        <p:blipFill>
          <a:blip r:embed="rId3">
            <a:alphaModFix/>
          </a:blip>
          <a:stretch>
            <a:fillRect/>
          </a:stretch>
        </p:blipFill>
        <p:spPr>
          <a:xfrm>
            <a:off x="697775" y="2581350"/>
            <a:ext cx="7409924" cy="2209974"/>
          </a:xfrm>
          <a:prstGeom prst="rect">
            <a:avLst/>
          </a:prstGeom>
          <a:noFill/>
          <a:ln>
            <a:noFill/>
          </a:ln>
        </p:spPr>
      </p:pic>
    </p:spTree>
  </p:cSld>
  <p:clrMapOvr>
    <a:masterClrMapping/>
  </p:clrMapOvr>
  <p:transition spd="slow">
    <p:cut/>
  </p:transition>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2" name="Shape 262"/>
        <p:cNvGrpSpPr/>
        <p:nvPr/>
      </p:nvGrpSpPr>
      <p:grpSpPr>
        <a:xfrm>
          <a:off x="0" y="0"/>
          <a:ext cx="0" cy="0"/>
          <a:chOff x="0" y="0"/>
          <a:chExt cx="0" cy="0"/>
        </a:xfrm>
      </p:grpSpPr>
      <p:sp>
        <p:nvSpPr>
          <p:cNvPr id="263" name="Shape 263"/>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MongoDB Primer</a:t>
            </a:r>
          </a:p>
        </p:txBody>
      </p:sp>
      <p:sp>
        <p:nvSpPr>
          <p:cNvPr id="264" name="Shape 264"/>
          <p:cNvSpPr txBox="1"/>
          <p:nvPr>
            <p:ph idx="1" type="body"/>
          </p:nvPr>
        </p:nvSpPr>
        <p:spPr>
          <a:xfrm>
            <a:off x="457200" y="1200150"/>
            <a:ext cx="8229600" cy="3725699"/>
          </a:xfrm>
          <a:prstGeom prst="rect">
            <a:avLst/>
          </a:prstGeom>
        </p:spPr>
        <p:txBody>
          <a:bodyPr anchorCtr="0" anchor="t" bIns="91425" lIns="91425" rIns="91425" tIns="91425">
            <a:noAutofit/>
          </a:bodyPr>
          <a:lstStyle/>
          <a:p>
            <a:pPr lvl="0" rtl="0">
              <a:spcBef>
                <a:spcPts val="0"/>
              </a:spcBef>
              <a:buClr>
                <a:schemeClr val="dk1"/>
              </a:buClr>
              <a:buSzPct val="61111"/>
              <a:buFont typeface="Arial"/>
              <a:buNone/>
            </a:pPr>
            <a:r>
              <a:rPr b="1" lang="en" sz="1800">
                <a:solidFill>
                  <a:srgbClr val="737373"/>
                </a:solidFill>
              </a:rPr>
              <a:t>Insert:</a:t>
            </a:r>
          </a:p>
          <a:p>
            <a:pPr lvl="0" rtl="0">
              <a:spcBef>
                <a:spcPts val="0"/>
              </a:spcBef>
              <a:buClr>
                <a:schemeClr val="dk1"/>
              </a:buClr>
              <a:buSzPct val="61111"/>
              <a:buFont typeface="Arial"/>
              <a:buNone/>
            </a:pPr>
            <a:r>
              <a:rPr lang="en" sz="1800">
                <a:solidFill>
                  <a:srgbClr val="737373"/>
                </a:solidFill>
              </a:rPr>
              <a:t>db.things.save({name:"mongo"});</a:t>
            </a:r>
            <a:br>
              <a:rPr lang="en" sz="1800">
                <a:solidFill>
                  <a:srgbClr val="737373"/>
                </a:solidFill>
              </a:rPr>
            </a:br>
          </a:p>
          <a:p>
            <a:pPr lvl="0" rtl="0">
              <a:spcBef>
                <a:spcPts val="0"/>
              </a:spcBef>
              <a:buClr>
                <a:schemeClr val="dk1"/>
              </a:buClr>
              <a:buSzPct val="61111"/>
              <a:buFont typeface="Arial"/>
              <a:buNone/>
            </a:pPr>
            <a:r>
              <a:rPr b="1" lang="en" sz="1800">
                <a:solidFill>
                  <a:srgbClr val="737373"/>
                </a:solidFill>
              </a:rPr>
              <a:t>Select:</a:t>
            </a:r>
          </a:p>
          <a:p>
            <a:pPr lvl="0" rtl="0">
              <a:spcBef>
                <a:spcPts val="0"/>
              </a:spcBef>
              <a:buClr>
                <a:schemeClr val="dk1"/>
              </a:buClr>
              <a:buSzPct val="61111"/>
              <a:buFont typeface="Arial"/>
              <a:buNone/>
            </a:pPr>
            <a:r>
              <a:rPr lang="en" sz="1800">
                <a:solidFill>
                  <a:srgbClr val="737373"/>
                </a:solidFill>
              </a:rPr>
              <a:t>db.things.find({name:"mongo"});</a:t>
            </a:r>
            <a:br>
              <a:rPr lang="en" sz="1800">
                <a:solidFill>
                  <a:srgbClr val="737373"/>
                </a:solidFill>
              </a:rPr>
            </a:br>
          </a:p>
          <a:p>
            <a:pPr lvl="0" rtl="0">
              <a:spcBef>
                <a:spcPts val="0"/>
              </a:spcBef>
              <a:buClr>
                <a:schemeClr val="dk1"/>
              </a:buClr>
              <a:buSzPct val="61111"/>
              <a:buFont typeface="Arial"/>
              <a:buNone/>
            </a:pPr>
            <a:r>
              <a:rPr b="1" lang="en" sz="1800">
                <a:solidFill>
                  <a:srgbClr val="737373"/>
                </a:solidFill>
              </a:rPr>
              <a:t>Delete:</a:t>
            </a:r>
          </a:p>
          <a:p>
            <a:pPr lvl="0" rtl="0">
              <a:spcBef>
                <a:spcPts val="0"/>
              </a:spcBef>
              <a:buClr>
                <a:schemeClr val="dk1"/>
              </a:buClr>
              <a:buSzPct val="61111"/>
              <a:buFont typeface="Arial"/>
              <a:buNone/>
            </a:pPr>
            <a:r>
              <a:rPr lang="en" sz="1800">
                <a:solidFill>
                  <a:srgbClr val="737373"/>
                </a:solidFill>
              </a:rPr>
              <a:t>db.things.remove({name:"mongo"});</a:t>
            </a:r>
            <a:br>
              <a:rPr lang="en" sz="1800">
                <a:solidFill>
                  <a:srgbClr val="737373"/>
                </a:solidFill>
              </a:rPr>
            </a:br>
          </a:p>
          <a:p>
            <a:pPr lvl="0" rtl="0">
              <a:spcBef>
                <a:spcPts val="0"/>
              </a:spcBef>
              <a:buClr>
                <a:schemeClr val="dk1"/>
              </a:buClr>
              <a:buSzPct val="61111"/>
              <a:buFont typeface="Arial"/>
              <a:buNone/>
            </a:pPr>
            <a:r>
              <a:rPr b="1" lang="en" sz="1800">
                <a:solidFill>
                  <a:srgbClr val="737373"/>
                </a:solidFill>
              </a:rPr>
              <a:t>Update:</a:t>
            </a:r>
          </a:p>
          <a:p>
            <a:pPr lvl="0">
              <a:spcBef>
                <a:spcPts val="0"/>
              </a:spcBef>
              <a:buNone/>
            </a:pPr>
            <a:r>
              <a:rPr lang="en" sz="1800">
                <a:solidFill>
                  <a:srgbClr val="737373"/>
                </a:solidFill>
              </a:rPr>
              <a:t>db.things.update({name:"mongo"},{name:"db"});</a:t>
            </a:r>
          </a:p>
        </p:txBody>
      </p:sp>
    </p:spTree>
  </p:cSld>
  <p:clrMapOvr>
    <a:masterClrMapping/>
  </p:clrMapOvr>
  <p:transition spd="slow">
    <p:cut/>
  </p:transition>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8" name="Shape 268"/>
        <p:cNvGrpSpPr/>
        <p:nvPr/>
      </p:nvGrpSpPr>
      <p:grpSpPr>
        <a:xfrm>
          <a:off x="0" y="0"/>
          <a:ext cx="0" cy="0"/>
          <a:chOff x="0" y="0"/>
          <a:chExt cx="0" cy="0"/>
        </a:xfrm>
      </p:grpSpPr>
      <p:sp>
        <p:nvSpPr>
          <p:cNvPr id="269" name="Shape 269"/>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a:t>MongoDB Editor: Mongo</a:t>
            </a:r>
          </a:p>
        </p:txBody>
      </p:sp>
      <p:sp>
        <p:nvSpPr>
          <p:cNvPr id="270" name="Shape 270"/>
          <p:cNvSpPr txBox="1"/>
          <p:nvPr>
            <p:ph idx="1" type="body"/>
          </p:nvPr>
        </p:nvSpPr>
        <p:spPr>
          <a:xfrm>
            <a:off x="457200" y="1200150"/>
            <a:ext cx="8229600" cy="3725699"/>
          </a:xfrm>
          <a:prstGeom prst="rect">
            <a:avLst/>
          </a:prstGeom>
        </p:spPr>
        <p:txBody>
          <a:bodyPr anchorCtr="0" anchor="t" bIns="91425" lIns="91425" rIns="91425" tIns="91425">
            <a:noAutofit/>
          </a:bodyPr>
          <a:lstStyle/>
          <a:p>
            <a:pPr indent="-298450" lvl="0" marL="685800" rtl="0">
              <a:lnSpc>
                <a:spcPct val="152727"/>
              </a:lnSpc>
              <a:spcBef>
                <a:spcPts val="300"/>
              </a:spcBef>
              <a:spcAft>
                <a:spcPts val="100"/>
              </a:spcAft>
              <a:buClr>
                <a:srgbClr val="252525"/>
              </a:buClr>
              <a:buSzPct val="100000"/>
              <a:buFont typeface="Arial"/>
              <a:buChar char="●"/>
            </a:pPr>
            <a:r>
              <a:rPr b="1" lang="en" sz="1100">
                <a:solidFill>
                  <a:srgbClr val="252525"/>
                </a:solidFill>
              </a:rPr>
              <a:t>MongoChef</a:t>
            </a:r>
            <a:r>
              <a:rPr lang="en" sz="1100">
                <a:solidFill>
                  <a:srgbClr val="252525"/>
                </a:solidFill>
              </a:rPr>
              <a:t>, cross-platform MongoDB GUI</a:t>
            </a:r>
          </a:p>
          <a:p>
            <a:pPr indent="-298450" lvl="0" marL="685800" rtl="0">
              <a:lnSpc>
                <a:spcPct val="152727"/>
              </a:lnSpc>
              <a:spcBef>
                <a:spcPts val="300"/>
              </a:spcBef>
              <a:spcAft>
                <a:spcPts val="100"/>
              </a:spcAft>
              <a:buClr>
                <a:srgbClr val="252525"/>
              </a:buClr>
              <a:buSzPct val="100000"/>
              <a:buFont typeface="Arial"/>
              <a:buChar char="●"/>
            </a:pPr>
            <a:r>
              <a:rPr lang="en" sz="1100">
                <a:solidFill>
                  <a:srgbClr val="252525"/>
                </a:solidFill>
              </a:rPr>
              <a:t>BI Studio, Business Intelligence frontend for MongoDB.</a:t>
            </a:r>
          </a:p>
          <a:p>
            <a:pPr indent="-298450" lvl="0" marL="685800" rtl="0">
              <a:lnSpc>
                <a:spcPct val="152727"/>
              </a:lnSpc>
              <a:spcBef>
                <a:spcPts val="300"/>
              </a:spcBef>
              <a:spcAft>
                <a:spcPts val="100"/>
              </a:spcAft>
              <a:buClr>
                <a:srgbClr val="252525"/>
              </a:buClr>
              <a:buSzPct val="100000"/>
              <a:buFont typeface="Arial"/>
              <a:buChar char="●"/>
            </a:pPr>
            <a:r>
              <a:rPr lang="en" sz="1100">
                <a:solidFill>
                  <a:srgbClr val="252525"/>
                </a:solidFill>
              </a:rPr>
              <a:t>Database Master, web-based client software, supports RDMS</a:t>
            </a:r>
          </a:p>
          <a:p>
            <a:pPr indent="-298450" lvl="0" marL="685800" rtl="0">
              <a:lnSpc>
                <a:spcPct val="152727"/>
              </a:lnSpc>
              <a:spcBef>
                <a:spcPts val="300"/>
              </a:spcBef>
              <a:spcAft>
                <a:spcPts val="100"/>
              </a:spcAft>
              <a:buClr>
                <a:srgbClr val="252525"/>
              </a:buClr>
              <a:buSzPct val="100000"/>
              <a:buFont typeface="Arial"/>
              <a:buChar char="●"/>
            </a:pPr>
            <a:r>
              <a:rPr lang="en" sz="1100">
                <a:solidFill>
                  <a:srgbClr val="252525"/>
                </a:solidFill>
              </a:rPr>
              <a:t>Fang of Mongo, web-based UI, built with Django and jQuery</a:t>
            </a:r>
          </a:p>
          <a:p>
            <a:pPr indent="-298450" lvl="0" marL="685800" rtl="0">
              <a:lnSpc>
                <a:spcPct val="152727"/>
              </a:lnSpc>
              <a:spcBef>
                <a:spcPts val="300"/>
              </a:spcBef>
              <a:spcAft>
                <a:spcPts val="100"/>
              </a:spcAft>
              <a:buClr>
                <a:srgbClr val="252525"/>
              </a:buClr>
              <a:buSzPct val="100000"/>
              <a:buFont typeface="Arial"/>
              <a:buChar char="●"/>
            </a:pPr>
            <a:r>
              <a:rPr lang="en" sz="1100">
                <a:solidFill>
                  <a:srgbClr val="252525"/>
                </a:solidFill>
              </a:rPr>
              <a:t>FusionReactor, Java based Application Monitor for MongoDB</a:t>
            </a:r>
          </a:p>
          <a:p>
            <a:pPr indent="-298450" lvl="0" marL="685800" rtl="0">
              <a:lnSpc>
                <a:spcPct val="152727"/>
              </a:lnSpc>
              <a:spcBef>
                <a:spcPts val="300"/>
              </a:spcBef>
              <a:spcAft>
                <a:spcPts val="100"/>
              </a:spcAft>
              <a:buClr>
                <a:srgbClr val="252525"/>
              </a:buClr>
              <a:buSzPct val="100000"/>
              <a:buFont typeface="Arial"/>
              <a:buChar char="●"/>
            </a:pPr>
            <a:r>
              <a:rPr lang="en" sz="1100">
                <a:solidFill>
                  <a:srgbClr val="252525"/>
                </a:solidFill>
              </a:rPr>
              <a:t>Futon4Mongo, a clone of the </a:t>
            </a:r>
            <a:r>
              <a:rPr lang="en" sz="1100">
                <a:solidFill>
                  <a:srgbClr val="0B0080"/>
                </a:solidFill>
                <a:hlinkClick r:id="rId3"/>
              </a:rPr>
              <a:t>CouchDB</a:t>
            </a:r>
            <a:r>
              <a:rPr lang="en" sz="1100">
                <a:solidFill>
                  <a:srgbClr val="252525"/>
                </a:solidFill>
              </a:rPr>
              <a:t>-Futon-Web-Interface for MongoDB</a:t>
            </a:r>
          </a:p>
          <a:p>
            <a:pPr indent="-298450" lvl="0" marL="685800" rtl="0">
              <a:lnSpc>
                <a:spcPct val="152727"/>
              </a:lnSpc>
              <a:spcBef>
                <a:spcPts val="300"/>
              </a:spcBef>
              <a:spcAft>
                <a:spcPts val="100"/>
              </a:spcAft>
              <a:buClr>
                <a:srgbClr val="252525"/>
              </a:buClr>
              <a:buSzPct val="100000"/>
              <a:buFont typeface="Arial"/>
              <a:buChar char="●"/>
            </a:pPr>
            <a:r>
              <a:rPr lang="en" sz="1100">
                <a:solidFill>
                  <a:srgbClr val="252525"/>
                </a:solidFill>
              </a:rPr>
              <a:t>HumongouS.io, Web based GUI for MongoDB</a:t>
            </a:r>
          </a:p>
          <a:p>
            <a:pPr indent="-298450" lvl="0" marL="685800" rtl="0">
              <a:lnSpc>
                <a:spcPct val="152727"/>
              </a:lnSpc>
              <a:spcBef>
                <a:spcPts val="300"/>
              </a:spcBef>
              <a:spcAft>
                <a:spcPts val="100"/>
              </a:spcAft>
              <a:buClr>
                <a:srgbClr val="252525"/>
              </a:buClr>
              <a:buSzPct val="100000"/>
              <a:buFont typeface="Arial"/>
              <a:buChar char="●"/>
            </a:pPr>
            <a:r>
              <a:rPr lang="en" sz="1100">
                <a:solidFill>
                  <a:srgbClr val="252525"/>
                </a:solidFill>
              </a:rPr>
              <a:t>mms, Mongo Management Studio, cross-platfrorm and web-based GUI</a:t>
            </a:r>
          </a:p>
          <a:p>
            <a:pPr indent="-298450" lvl="0" marL="685800" rtl="0">
              <a:lnSpc>
                <a:spcPct val="152727"/>
              </a:lnSpc>
              <a:spcBef>
                <a:spcPts val="300"/>
              </a:spcBef>
              <a:spcAft>
                <a:spcPts val="100"/>
              </a:spcAft>
              <a:buClr>
                <a:srgbClr val="252525"/>
              </a:buClr>
              <a:buSzPct val="100000"/>
              <a:buFont typeface="Arial"/>
              <a:buChar char="●"/>
            </a:pPr>
            <a:r>
              <a:rPr lang="en" sz="1100">
                <a:solidFill>
                  <a:srgbClr val="252525"/>
                </a:solidFill>
              </a:rPr>
              <a:t>Mongo3, ruby-based GUI</a:t>
            </a:r>
          </a:p>
          <a:p>
            <a:pPr indent="-298450" lvl="0" marL="685800" rtl="0">
              <a:lnSpc>
                <a:spcPct val="152727"/>
              </a:lnSpc>
              <a:spcBef>
                <a:spcPts val="300"/>
              </a:spcBef>
              <a:spcAft>
                <a:spcPts val="100"/>
              </a:spcAft>
              <a:buClr>
                <a:srgbClr val="252525"/>
              </a:buClr>
              <a:buSzPct val="100000"/>
              <a:buFont typeface="Arial"/>
              <a:buChar char="●"/>
            </a:pPr>
            <a:r>
              <a:rPr lang="en" sz="1100">
                <a:solidFill>
                  <a:srgbClr val="252525"/>
                </a:solidFill>
              </a:rPr>
              <a:t>MongoHub, a native </a:t>
            </a:r>
            <a:r>
              <a:rPr lang="en" sz="1100">
                <a:solidFill>
                  <a:srgbClr val="0B0080"/>
                </a:solidFill>
                <a:hlinkClick r:id="rId4"/>
              </a:rPr>
              <a:t>OS-X</a:t>
            </a:r>
            <a:r>
              <a:rPr lang="en" sz="1100">
                <a:solidFill>
                  <a:srgbClr val="252525"/>
                </a:solidFill>
              </a:rPr>
              <a:t>-application for MongoDB management</a:t>
            </a:r>
          </a:p>
          <a:p>
            <a:pPr indent="-298450" lvl="0" marL="685800" rtl="0">
              <a:lnSpc>
                <a:spcPct val="152727"/>
              </a:lnSpc>
              <a:spcBef>
                <a:spcPts val="300"/>
              </a:spcBef>
              <a:spcAft>
                <a:spcPts val="100"/>
              </a:spcAft>
              <a:buClr>
                <a:srgbClr val="252525"/>
              </a:buClr>
              <a:buSzPct val="100000"/>
              <a:buFont typeface="Arial"/>
              <a:buChar char="●"/>
            </a:pPr>
            <a:r>
              <a:rPr lang="en" sz="1100">
                <a:solidFill>
                  <a:srgbClr val="252525"/>
                </a:solidFill>
              </a:rPr>
              <a:t>NoSQL Manager for MongoDB, a MS Windows GUI application for MongoDB management with Shell</a:t>
            </a:r>
          </a:p>
          <a:p>
            <a:pPr indent="-298450" lvl="0" marL="685800" rtl="0">
              <a:lnSpc>
                <a:spcPct val="152727"/>
              </a:lnSpc>
              <a:spcBef>
                <a:spcPts val="300"/>
              </a:spcBef>
              <a:spcAft>
                <a:spcPts val="100"/>
              </a:spcAft>
              <a:buClr>
                <a:srgbClr val="252525"/>
              </a:buClr>
              <a:buSzPct val="100000"/>
              <a:buFont typeface="Arial"/>
              <a:buChar char="●"/>
            </a:pPr>
            <a:r>
              <a:rPr lang="en" sz="1100">
                <a:solidFill>
                  <a:srgbClr val="252525"/>
                </a:solidFill>
              </a:rPr>
              <a:t>Opricot, browser-based MongoDB-Shell, implemented in PHP</a:t>
            </a:r>
          </a:p>
          <a:p>
            <a:pPr indent="-298450" lvl="0" marL="685800" rtl="0">
              <a:lnSpc>
                <a:spcPct val="152727"/>
              </a:lnSpc>
              <a:spcBef>
                <a:spcPts val="300"/>
              </a:spcBef>
              <a:spcAft>
                <a:spcPts val="100"/>
              </a:spcAft>
              <a:buClr>
                <a:srgbClr val="252525"/>
              </a:buClr>
              <a:buSzPct val="100000"/>
              <a:buFont typeface="Arial"/>
              <a:buChar char="●"/>
            </a:pPr>
            <a:r>
              <a:rPr lang="en" sz="1100">
                <a:solidFill>
                  <a:srgbClr val="252525"/>
                </a:solidFill>
              </a:rPr>
              <a:t>Robomongo, Shell-centric cross-platform MongoDB management tool</a:t>
            </a:r>
          </a:p>
          <a:p>
            <a:pPr indent="-298450" lvl="0" marL="685800" rtl="0">
              <a:lnSpc>
                <a:spcPct val="152727"/>
              </a:lnSpc>
              <a:spcBef>
                <a:spcPts val="300"/>
              </a:spcBef>
              <a:spcAft>
                <a:spcPts val="100"/>
              </a:spcAft>
              <a:buClr>
                <a:srgbClr val="252525"/>
              </a:buClr>
              <a:buSzPct val="100000"/>
              <a:buFont typeface="Arial"/>
              <a:buChar char="●"/>
            </a:pPr>
            <a:r>
              <a:rPr lang="en" sz="1100">
                <a:solidFill>
                  <a:srgbClr val="252525"/>
                </a:solidFill>
              </a:rPr>
              <a:t>SlamData, enables running SQL queries on a MongoDB database</a:t>
            </a:r>
          </a:p>
          <a:p>
            <a:pPr indent="-298450" lvl="0" marL="685800" rtl="0">
              <a:lnSpc>
                <a:spcPct val="152727"/>
              </a:lnSpc>
              <a:spcBef>
                <a:spcPts val="300"/>
              </a:spcBef>
              <a:spcAft>
                <a:spcPts val="100"/>
              </a:spcAft>
              <a:buClr>
                <a:srgbClr val="252525"/>
              </a:buClr>
              <a:buSzPct val="100000"/>
              <a:buFont typeface="Arial"/>
              <a:buChar char="●"/>
            </a:pPr>
            <a:r>
              <a:rPr lang="en" sz="1100">
                <a:solidFill>
                  <a:srgbClr val="252525"/>
                </a:solidFill>
              </a:rPr>
              <a:t>UMongo (JMongoBrowser), cross-platform Management-GUI, implemented in Java</a:t>
            </a:r>
          </a:p>
          <a:p>
            <a:pPr lvl="0" rtl="0">
              <a:spcBef>
                <a:spcPts val="0"/>
              </a:spcBef>
              <a:buNone/>
            </a:pPr>
            <a:r>
              <a:t/>
            </a:r>
            <a:endParaRP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7" name="Shape 57"/>
        <p:cNvGrpSpPr/>
        <p:nvPr/>
      </p:nvGrpSpPr>
      <p:grpSpPr>
        <a:xfrm>
          <a:off x="0" y="0"/>
          <a:ext cx="0" cy="0"/>
          <a:chOff x="0" y="0"/>
          <a:chExt cx="0" cy="0"/>
        </a:xfrm>
      </p:grpSpPr>
      <p:sp>
        <p:nvSpPr>
          <p:cNvPr id="58" name="Shape 58"/>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a:t>Overview</a:t>
            </a:r>
          </a:p>
        </p:txBody>
      </p:sp>
      <p:pic>
        <p:nvPicPr>
          <p:cNvPr id="59" name="Shape 59"/>
          <p:cNvPicPr preferRelativeResize="0"/>
          <p:nvPr/>
        </p:nvPicPr>
        <p:blipFill>
          <a:blip r:embed="rId3">
            <a:alphaModFix/>
          </a:blip>
          <a:stretch>
            <a:fillRect/>
          </a:stretch>
        </p:blipFill>
        <p:spPr>
          <a:xfrm>
            <a:off x="1233850" y="1149625"/>
            <a:ext cx="6180999" cy="4635749"/>
          </a:xfrm>
          <a:prstGeom prst="rect">
            <a:avLst/>
          </a:prstGeom>
          <a:noFill/>
          <a:ln>
            <a:noFill/>
          </a:ln>
        </p:spPr>
      </p:pic>
    </p:spTree>
  </p:cSld>
  <p:clrMapOvr>
    <a:masterClrMapping/>
  </p:clrMapOvr>
  <p:transition spd="slow">
    <p:cut/>
  </p:transition>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4" name="Shape 274"/>
        <p:cNvGrpSpPr/>
        <p:nvPr/>
      </p:nvGrpSpPr>
      <p:grpSpPr>
        <a:xfrm>
          <a:off x="0" y="0"/>
          <a:ext cx="0" cy="0"/>
          <a:chOff x="0" y="0"/>
          <a:chExt cx="0" cy="0"/>
        </a:xfrm>
      </p:grpSpPr>
      <p:sp>
        <p:nvSpPr>
          <p:cNvPr id="275" name="Shape 275"/>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MongoDB and C#</a:t>
            </a:r>
          </a:p>
        </p:txBody>
      </p:sp>
      <p:sp>
        <p:nvSpPr>
          <p:cNvPr id="276" name="Shape 276"/>
          <p:cNvSpPr txBox="1"/>
          <p:nvPr>
            <p:ph idx="1" type="body"/>
          </p:nvPr>
        </p:nvSpPr>
        <p:spPr>
          <a:xfrm>
            <a:off x="457200" y="1200150"/>
            <a:ext cx="8229600" cy="3725699"/>
          </a:xfrm>
          <a:prstGeom prst="rect">
            <a:avLst/>
          </a:prstGeom>
        </p:spPr>
        <p:txBody>
          <a:bodyPr anchorCtr="0" anchor="t" bIns="91425" lIns="91425" rIns="91425" tIns="91425">
            <a:noAutofit/>
          </a:bodyPr>
          <a:lstStyle/>
          <a:p>
            <a:pPr indent="-419100" lvl="0" marL="457200" rtl="0">
              <a:spcBef>
                <a:spcPts val="0"/>
              </a:spcBef>
              <a:buClr>
                <a:schemeClr val="dk1"/>
              </a:buClr>
              <a:buSzPct val="100000"/>
              <a:buFont typeface="Arial"/>
              <a:buChar char="●"/>
            </a:pPr>
            <a:r>
              <a:rPr lang="en"/>
              <a:t>MongoDB has official drivers for a variety of popular programming languages and development environments.</a:t>
            </a:r>
          </a:p>
          <a:p>
            <a:pPr indent="-419100" lvl="0" marL="457200" rtl="0">
              <a:spcBef>
                <a:spcPts val="0"/>
              </a:spcBef>
              <a:buClr>
                <a:schemeClr val="dk1"/>
              </a:buClr>
              <a:buSzPct val="100000"/>
              <a:buFont typeface="Arial"/>
              <a:buChar char="●"/>
            </a:pPr>
            <a:r>
              <a:rPr lang="en"/>
              <a:t>We will use nuget and the official MongoDB support.</a:t>
            </a:r>
          </a:p>
          <a:p>
            <a:pPr indent="-419100" lvl="0" marL="457200">
              <a:spcBef>
                <a:spcPts val="0"/>
              </a:spcBef>
              <a:buClr>
                <a:schemeClr val="dk1"/>
              </a:buClr>
              <a:buSzPct val="100000"/>
              <a:buFont typeface="Arial"/>
              <a:buChar char="●"/>
            </a:pPr>
            <a:r>
              <a:rPr lang="en"/>
              <a:t>Changing the SQL Code to MongoDB!</a:t>
            </a:r>
          </a:p>
        </p:txBody>
      </p:sp>
    </p:spTree>
  </p:cSld>
  <p:clrMapOvr>
    <a:masterClrMapping/>
  </p:clrMapOvr>
  <p:transition spd="slow">
    <p:cut/>
  </p:transition>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0" name="Shape 280"/>
        <p:cNvGrpSpPr/>
        <p:nvPr/>
      </p:nvGrpSpPr>
      <p:grpSpPr>
        <a:xfrm>
          <a:off x="0" y="0"/>
          <a:ext cx="0" cy="0"/>
          <a:chOff x="0" y="0"/>
          <a:chExt cx="0" cy="0"/>
        </a:xfrm>
      </p:grpSpPr>
      <p:sp>
        <p:nvSpPr>
          <p:cNvPr id="281" name="Shape 281"/>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Questions?</a:t>
            </a:r>
          </a:p>
        </p:txBody>
      </p:sp>
      <p:sp>
        <p:nvSpPr>
          <p:cNvPr id="282" name="Shape 282"/>
          <p:cNvSpPr txBox="1"/>
          <p:nvPr>
            <p:ph idx="1" type="body"/>
          </p:nvPr>
        </p:nvSpPr>
        <p:spPr>
          <a:xfrm>
            <a:off x="457200" y="1200150"/>
            <a:ext cx="8229600" cy="3725699"/>
          </a:xfrm>
          <a:prstGeom prst="rect">
            <a:avLst/>
          </a:prstGeom>
        </p:spPr>
        <p:txBody>
          <a:bodyPr anchorCtr="0" anchor="t" bIns="91425" lIns="91425" rIns="91425" tIns="91425">
            <a:noAutofit/>
          </a:bodyPr>
          <a:lstStyle/>
          <a:p>
            <a:pPr rtl="0" algn="ctr">
              <a:spcBef>
                <a:spcPts val="0"/>
              </a:spcBef>
              <a:buNone/>
            </a:pPr>
            <a:r>
              <a:t/>
            </a:r>
            <a:endParaRPr/>
          </a:p>
          <a:p>
            <a:pPr rtl="0" algn="ctr">
              <a:spcBef>
                <a:spcPts val="0"/>
              </a:spcBef>
              <a:buNone/>
            </a:pPr>
            <a:r>
              <a:t/>
            </a:r>
            <a:endParaRPr/>
          </a:p>
          <a:p>
            <a:pPr rtl="0" algn="ctr">
              <a:spcBef>
                <a:spcPts val="0"/>
              </a:spcBef>
              <a:buNone/>
            </a:pPr>
            <a:r>
              <a:rPr lang="en"/>
              <a:t>All code and these slides are available at:</a:t>
            </a:r>
          </a:p>
          <a:p>
            <a:pPr rtl="0" algn="ctr">
              <a:spcBef>
                <a:spcPts val="0"/>
              </a:spcBef>
              <a:buNone/>
            </a:pPr>
            <a:r>
              <a:rPr lang="en" sz="2400" u="sng">
                <a:solidFill>
                  <a:schemeClr val="hlink"/>
                </a:solidFill>
                <a:hlinkClick r:id="rId3"/>
              </a:rPr>
              <a:t>https://github.com/BenjaminNitschke/DatabaseCourse</a:t>
            </a:r>
          </a:p>
          <a:p>
            <a:pPr algn="ctr">
              <a:spcBef>
                <a:spcPts val="0"/>
              </a:spcBef>
              <a:buNone/>
            </a:pPr>
            <a:r>
              <a:t/>
            </a:r>
            <a:endParaRPr sz="2400"/>
          </a:p>
        </p:txBody>
      </p:sp>
    </p:spTree>
  </p:cSld>
  <p:clrMapOvr>
    <a:masterClrMapping/>
  </p:clrMapOvr>
  <p:transition spd="slow">
    <p:cut/>
  </p:transition>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6" name="Shape 286"/>
        <p:cNvGrpSpPr/>
        <p:nvPr/>
      </p:nvGrpSpPr>
      <p:grpSpPr>
        <a:xfrm>
          <a:off x="0" y="0"/>
          <a:ext cx="0" cy="0"/>
          <a:chOff x="0" y="0"/>
          <a:chExt cx="0" cy="0"/>
        </a:xfrm>
      </p:grpSpPr>
      <p:sp>
        <p:nvSpPr>
          <p:cNvPr id="287" name="Shape 287"/>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Database &amp; SQL Books</a:t>
            </a:r>
          </a:p>
        </p:txBody>
      </p:sp>
      <p:sp>
        <p:nvSpPr>
          <p:cNvPr id="288" name="Shape 288"/>
          <p:cNvSpPr txBox="1"/>
          <p:nvPr>
            <p:ph idx="1" type="body"/>
          </p:nvPr>
        </p:nvSpPr>
        <p:spPr>
          <a:xfrm>
            <a:off x="457200" y="1200150"/>
            <a:ext cx="8229600" cy="3725699"/>
          </a:xfrm>
          <a:prstGeom prst="rect">
            <a:avLst/>
          </a:prstGeom>
        </p:spPr>
        <p:txBody>
          <a:bodyPr anchorCtr="0" anchor="t" bIns="91425" lIns="91425" rIns="91425" tIns="91425">
            <a:noAutofit/>
          </a:bodyPr>
          <a:lstStyle/>
          <a:p>
            <a:pPr indent="-419100" lvl="0" marL="457200" rtl="0">
              <a:spcBef>
                <a:spcPts val="0"/>
              </a:spcBef>
              <a:buClr>
                <a:schemeClr val="dk1"/>
              </a:buClr>
              <a:buSzPct val="100000"/>
              <a:buFont typeface="Arial"/>
              <a:buChar char="●"/>
            </a:pPr>
            <a:r>
              <a:rPr lang="en"/>
              <a:t>SQL Server 2016 Online Books</a:t>
            </a:r>
          </a:p>
          <a:p>
            <a:pPr indent="-368300" lvl="1" marL="914400" rtl="0">
              <a:spcBef>
                <a:spcPts val="0"/>
              </a:spcBef>
              <a:buClr>
                <a:schemeClr val="dk1"/>
              </a:buClr>
              <a:buSzPct val="100000"/>
              <a:buFont typeface="Courier New"/>
              <a:buChar char="o"/>
            </a:pPr>
            <a:r>
              <a:rPr lang="en" sz="2200" u="sng">
                <a:solidFill>
                  <a:schemeClr val="hlink"/>
                </a:solidFill>
                <a:hlinkClick r:id="rId3"/>
              </a:rPr>
              <a:t>https://msdn.microsoft.com/en-us/library/ms130214.aspx</a:t>
            </a:r>
          </a:p>
          <a:p>
            <a:pPr indent="-419100" lvl="0" marL="457200" rtl="0">
              <a:spcBef>
                <a:spcPts val="0"/>
              </a:spcBef>
              <a:buClr>
                <a:schemeClr val="dk1"/>
              </a:buClr>
              <a:buSzPct val="100000"/>
              <a:buFont typeface="Arial"/>
              <a:buChar char="●"/>
            </a:pPr>
            <a:r>
              <a:rPr lang="en"/>
              <a:t>SQL: Crash Course</a:t>
            </a:r>
          </a:p>
          <a:p>
            <a:pPr indent="-419100" lvl="0" marL="457200" rtl="0">
              <a:spcBef>
                <a:spcPts val="0"/>
              </a:spcBef>
              <a:buClr>
                <a:schemeClr val="dk1"/>
              </a:buClr>
              <a:buSzPct val="100000"/>
              <a:buFont typeface="Arial"/>
              <a:buChar char="●"/>
            </a:pPr>
            <a:r>
              <a:rPr lang="en"/>
              <a:t>Troubleshooting SQL Server: A Guide for the Accidental DBA</a:t>
            </a:r>
          </a:p>
          <a:p>
            <a:pPr indent="-419100" lvl="0" marL="457200" rtl="0">
              <a:spcBef>
                <a:spcPts val="0"/>
              </a:spcBef>
              <a:buClr>
                <a:schemeClr val="dk1"/>
              </a:buClr>
              <a:buSzPct val="100000"/>
              <a:buFont typeface="Arial"/>
              <a:buChar char="●"/>
            </a:pPr>
            <a:r>
              <a:rPr lang="en"/>
              <a:t>SQL Server Backup and Restore</a:t>
            </a:r>
          </a:p>
          <a:p>
            <a:pPr indent="-419100" lvl="0" marL="457200">
              <a:spcBef>
                <a:spcPts val="0"/>
              </a:spcBef>
              <a:buClr>
                <a:schemeClr val="dk1"/>
              </a:buClr>
              <a:buSzPct val="100000"/>
              <a:buFont typeface="Arial"/>
              <a:buChar char="●"/>
            </a:pPr>
            <a:r>
              <a:rPr lang="en"/>
              <a:t>SQL Server Hardware</a:t>
            </a:r>
          </a:p>
        </p:txBody>
      </p:sp>
    </p:spTree>
  </p:cSld>
  <p:clrMapOvr>
    <a:masterClrMapping/>
  </p:clrMapOvr>
  <p:transition spd="slow">
    <p:cut/>
  </p:transition>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2" name="Shape 292"/>
        <p:cNvGrpSpPr/>
        <p:nvPr/>
      </p:nvGrpSpPr>
      <p:grpSpPr>
        <a:xfrm>
          <a:off x="0" y="0"/>
          <a:ext cx="0" cy="0"/>
          <a:chOff x="0" y="0"/>
          <a:chExt cx="0" cy="0"/>
        </a:xfrm>
      </p:grpSpPr>
      <p:sp>
        <p:nvSpPr>
          <p:cNvPr id="293" name="Shape 293"/>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Database Development Links</a:t>
            </a:r>
          </a:p>
        </p:txBody>
      </p:sp>
      <p:sp>
        <p:nvSpPr>
          <p:cNvPr id="294" name="Shape 294"/>
          <p:cNvSpPr txBox="1"/>
          <p:nvPr>
            <p:ph idx="1" type="body"/>
          </p:nvPr>
        </p:nvSpPr>
        <p:spPr>
          <a:xfrm>
            <a:off x="336950" y="1200150"/>
            <a:ext cx="8807099" cy="3725699"/>
          </a:xfrm>
          <a:prstGeom prst="rect">
            <a:avLst/>
          </a:prstGeom>
        </p:spPr>
        <p:txBody>
          <a:bodyPr anchorCtr="0" anchor="t" bIns="91425" lIns="91425" rIns="91425" tIns="91425">
            <a:noAutofit/>
          </a:bodyPr>
          <a:lstStyle/>
          <a:p>
            <a:pPr indent="-381000" lvl="0" marL="457200" rtl="0">
              <a:spcBef>
                <a:spcPts val="0"/>
              </a:spcBef>
              <a:buClr>
                <a:schemeClr val="dk1"/>
              </a:buClr>
              <a:buSzPct val="100000"/>
              <a:buFont typeface="Arial"/>
              <a:buChar char="●"/>
            </a:pPr>
            <a:r>
              <a:rPr lang="en" sz="2400" u="sng">
                <a:solidFill>
                  <a:schemeClr val="hlink"/>
                </a:solidFill>
                <a:hlinkClick r:id="rId3"/>
              </a:rPr>
              <a:t>http://www.microsoft.com/en-us/server-cloud/products/sql-server-2016/</a:t>
            </a:r>
          </a:p>
          <a:p>
            <a:pPr indent="-381000" lvl="0" marL="457200" rtl="0">
              <a:spcBef>
                <a:spcPts val="0"/>
              </a:spcBef>
              <a:buClr>
                <a:schemeClr val="dk1"/>
              </a:buClr>
              <a:buSzPct val="100000"/>
              <a:buFont typeface="Arial"/>
              <a:buChar char="●"/>
            </a:pPr>
            <a:r>
              <a:rPr lang="en" sz="2400" u="sng">
                <a:solidFill>
                  <a:schemeClr val="hlink"/>
                </a:solidFill>
                <a:hlinkClick r:id="rId4"/>
              </a:rPr>
              <a:t>http://www.sqlservercentral.com/</a:t>
            </a:r>
          </a:p>
          <a:p>
            <a:pPr indent="-381000" lvl="0" marL="457200" rtl="0">
              <a:spcBef>
                <a:spcPts val="0"/>
              </a:spcBef>
              <a:buClr>
                <a:schemeClr val="dk1"/>
              </a:buClr>
              <a:buSzPct val="100000"/>
              <a:buFont typeface="Arial"/>
              <a:buChar char="●"/>
            </a:pPr>
            <a:r>
              <a:rPr lang="en" sz="2400" u="sng">
                <a:solidFill>
                  <a:schemeClr val="hlink"/>
                </a:solidFill>
                <a:hlinkClick r:id="rId5"/>
              </a:rPr>
              <a:t>http://www.dotnetperls.com/sqlconnection</a:t>
            </a:r>
          </a:p>
          <a:p>
            <a:pPr indent="-368300" lvl="0" marL="457200" rtl="0">
              <a:spcBef>
                <a:spcPts val="0"/>
              </a:spcBef>
              <a:buClr>
                <a:schemeClr val="dk1"/>
              </a:buClr>
              <a:buSzPct val="100000"/>
              <a:buFont typeface="Arial"/>
              <a:buChar char="●"/>
            </a:pPr>
            <a:r>
              <a:rPr lang="en" sz="2200" u="sng">
                <a:solidFill>
                  <a:schemeClr val="hlink"/>
                </a:solidFill>
                <a:hlinkClick r:id="rId6"/>
              </a:rPr>
              <a:t>http://doublebuffered.com/2006/10/30/why-sql-sucks-for-mmorpgs</a:t>
            </a:r>
          </a:p>
          <a:p>
            <a:pPr indent="-381000" lvl="0" marL="457200" rtl="0">
              <a:spcBef>
                <a:spcPts val="0"/>
              </a:spcBef>
              <a:buClr>
                <a:schemeClr val="dk1"/>
              </a:buClr>
              <a:buSzPct val="100000"/>
              <a:buFont typeface="Arial"/>
              <a:buChar char="●"/>
            </a:pPr>
            <a:r>
              <a:rPr lang="en" sz="2400" u="sng">
                <a:solidFill>
                  <a:schemeClr val="hlink"/>
                </a:solidFill>
                <a:hlinkClick r:id="rId7"/>
              </a:rPr>
              <a:t>https://www.mongodb.org/</a:t>
            </a:r>
          </a:p>
          <a:p>
            <a:pPr indent="-381000" lvl="0" marL="457200" rtl="0">
              <a:spcBef>
                <a:spcPts val="0"/>
              </a:spcBef>
              <a:buClr>
                <a:schemeClr val="dk1"/>
              </a:buClr>
              <a:buSzPct val="100000"/>
              <a:buFont typeface="Arial"/>
              <a:buChar char="●"/>
            </a:pPr>
            <a:r>
              <a:rPr lang="en" sz="2400" u="sng">
                <a:solidFill>
                  <a:schemeClr val="hlink"/>
                </a:solidFill>
                <a:hlinkClick r:id="rId8"/>
              </a:rPr>
              <a:t>https://en.wikipedia.org/wiki/Comparison_of_database_tools</a:t>
            </a:r>
          </a:p>
          <a:p>
            <a:pPr indent="-381000" lvl="0" marL="457200" rtl="0">
              <a:spcBef>
                <a:spcPts val="0"/>
              </a:spcBef>
              <a:buClr>
                <a:schemeClr val="dk1"/>
              </a:buClr>
              <a:buSzPct val="100000"/>
              <a:buFont typeface="Arial"/>
              <a:buChar char="●"/>
            </a:pPr>
            <a:r>
              <a:rPr lang="en" sz="2400" u="sng">
                <a:solidFill>
                  <a:schemeClr val="hlink"/>
                </a:solidFill>
                <a:hlinkClick r:id="rId9"/>
              </a:rPr>
              <a:t>https://en.wikipedia.org/wiki/MySQL</a:t>
            </a:r>
          </a:p>
          <a:p>
            <a:pPr indent="-381000" lvl="0" marL="457200" rtl="0">
              <a:spcBef>
                <a:spcPts val="0"/>
              </a:spcBef>
              <a:buClr>
                <a:schemeClr val="dk1"/>
              </a:buClr>
              <a:buSzPct val="100000"/>
              <a:buFont typeface="Arial"/>
              <a:buChar char="●"/>
            </a:pPr>
            <a:r>
              <a:rPr lang="en" sz="2400" u="sng">
                <a:solidFill>
                  <a:schemeClr val="hlink"/>
                </a:solidFill>
                <a:hlinkClick r:id="rId10"/>
              </a:rPr>
              <a:t>https://en.wikipedia.org/wiki/PostgreSQL</a:t>
            </a: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3" name="Shape 63"/>
        <p:cNvGrpSpPr/>
        <p:nvPr/>
      </p:nvGrpSpPr>
      <p:grpSpPr>
        <a:xfrm>
          <a:off x="0" y="0"/>
          <a:ext cx="0" cy="0"/>
          <a:chOff x="0" y="0"/>
          <a:chExt cx="0" cy="0"/>
        </a:xfrm>
      </p:grpSpPr>
      <p:sp>
        <p:nvSpPr>
          <p:cNvPr id="64" name="Shape 64"/>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a:t>Quotes</a:t>
            </a:r>
          </a:p>
        </p:txBody>
      </p:sp>
      <p:sp>
        <p:nvSpPr>
          <p:cNvPr id="65" name="Shape 65"/>
          <p:cNvSpPr txBox="1"/>
          <p:nvPr>
            <p:ph idx="1" type="body"/>
          </p:nvPr>
        </p:nvSpPr>
        <p:spPr>
          <a:xfrm>
            <a:off x="457200" y="1200150"/>
            <a:ext cx="8229600" cy="3725699"/>
          </a:xfrm>
          <a:prstGeom prst="rect">
            <a:avLst/>
          </a:prstGeom>
        </p:spPr>
        <p:txBody>
          <a:bodyPr anchorCtr="0" anchor="t" bIns="91425" lIns="91425" rIns="91425" tIns="91425">
            <a:noAutofit/>
          </a:bodyPr>
          <a:lstStyle/>
          <a:p>
            <a:pPr indent="-381000" lvl="0" marL="457200" rtl="0">
              <a:spcBef>
                <a:spcPts val="0"/>
              </a:spcBef>
              <a:buClr>
                <a:schemeClr val="dk1"/>
              </a:buClr>
              <a:buSzPct val="100000"/>
              <a:buFont typeface="Arial"/>
              <a:buChar char="●"/>
            </a:pPr>
            <a:r>
              <a:rPr lang="en" sz="2400"/>
              <a:t>“It takes years of experience to learn good (relational) data modeling.”</a:t>
            </a:r>
          </a:p>
          <a:p>
            <a:pPr indent="-381000" lvl="0" marL="457200" rtl="0">
              <a:spcBef>
                <a:spcPts val="0"/>
              </a:spcBef>
              <a:buClr>
                <a:schemeClr val="dk1"/>
              </a:buClr>
              <a:buSzPct val="100000"/>
              <a:buFont typeface="Arial"/>
              <a:buChar char="●"/>
            </a:pPr>
            <a:r>
              <a:rPr lang="en" sz="2400"/>
              <a:t>“To a database person, every nail looks like a thumb. Or something like that.” — Jamie Zawinski</a:t>
            </a:r>
          </a:p>
          <a:p>
            <a:pPr indent="-381000" lvl="0" marL="457200" rtl="0">
              <a:spcBef>
                <a:spcPts val="0"/>
              </a:spcBef>
              <a:buClr>
                <a:schemeClr val="dk1"/>
              </a:buClr>
              <a:buSzPct val="100000"/>
              <a:buFont typeface="Arial"/>
              <a:buChar char="●"/>
            </a:pPr>
            <a:r>
              <a:rPr lang="en" sz="2400"/>
              <a:t>“If you think it's simple, then you have misunderstood the problem.” — Bjarne Stroustrup</a:t>
            </a:r>
          </a:p>
          <a:p>
            <a:pPr indent="-381000" lvl="0" marL="457200" rtl="0">
              <a:spcBef>
                <a:spcPts val="0"/>
              </a:spcBef>
              <a:buClr>
                <a:schemeClr val="dk1"/>
              </a:buClr>
              <a:buSzPct val="100000"/>
              <a:buFont typeface="Arial"/>
              <a:buChar char="●"/>
            </a:pPr>
            <a:r>
              <a:rPr lang="en" sz="2400"/>
              <a:t>“One test result is worth one thousand expert opinions.” — Wernher Von Braun</a:t>
            </a: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9" name="Shape 69"/>
        <p:cNvGrpSpPr/>
        <p:nvPr/>
      </p:nvGrpSpPr>
      <p:grpSpPr>
        <a:xfrm>
          <a:off x="0" y="0"/>
          <a:ext cx="0" cy="0"/>
          <a:chOff x="0" y="0"/>
          <a:chExt cx="0" cy="0"/>
        </a:xfrm>
      </p:grpSpPr>
      <p:sp>
        <p:nvSpPr>
          <p:cNvPr id="70" name="Shape 70"/>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a:t>Quotes</a:t>
            </a:r>
          </a:p>
        </p:txBody>
      </p:sp>
      <p:sp>
        <p:nvSpPr>
          <p:cNvPr id="71" name="Shape 71"/>
          <p:cNvSpPr txBox="1"/>
          <p:nvPr>
            <p:ph idx="1" type="body"/>
          </p:nvPr>
        </p:nvSpPr>
        <p:spPr>
          <a:xfrm>
            <a:off x="457200" y="1200150"/>
            <a:ext cx="8229600" cy="3725699"/>
          </a:xfrm>
          <a:prstGeom prst="rect">
            <a:avLst/>
          </a:prstGeom>
        </p:spPr>
        <p:txBody>
          <a:bodyPr anchorCtr="0" anchor="t" bIns="91425" lIns="91425" rIns="91425" tIns="91425">
            <a:noAutofit/>
          </a:bodyPr>
          <a:lstStyle/>
          <a:p>
            <a:pPr indent="-381000" lvl="0" marL="457200" rtl="0">
              <a:spcBef>
                <a:spcPts val="0"/>
              </a:spcBef>
              <a:buClr>
                <a:schemeClr val="dk1"/>
              </a:buClr>
              <a:buSzPct val="100000"/>
              <a:buFont typeface="Arial"/>
              <a:buChar char="●"/>
            </a:pPr>
            <a:r>
              <a:rPr lang="en" sz="2400"/>
              <a:t>“Think about it: if you were running a multi-million dollar company, and your database of customer information was stolen, would you want to tell your clients? No. Most companies did not until the laws required them to. It's in the best interest of organisations - when they're attacked and information is stolen - to tell nobody.” - Kevin Mitnick</a:t>
            </a:r>
          </a:p>
          <a:p>
            <a:pPr indent="-381000" lvl="0" marL="457200" rtl="0">
              <a:spcBef>
                <a:spcPts val="0"/>
              </a:spcBef>
              <a:buClr>
                <a:schemeClr val="dk1"/>
              </a:buClr>
              <a:buSzPct val="100000"/>
              <a:buFont typeface="Arial"/>
              <a:buChar char="●"/>
            </a:pPr>
            <a:r>
              <a:rPr lang="en" sz="2400"/>
              <a:t>“Computing should be taught as a rigorous - but fun - discipline covering topics like programming, database structures, and algorithms.” - Geoff Mulgan</a:t>
            </a: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5" name="Shape 75"/>
        <p:cNvGrpSpPr/>
        <p:nvPr/>
      </p:nvGrpSpPr>
      <p:grpSpPr>
        <a:xfrm>
          <a:off x="0" y="0"/>
          <a:ext cx="0" cy="0"/>
          <a:chOff x="0" y="0"/>
          <a:chExt cx="0" cy="0"/>
        </a:xfrm>
      </p:grpSpPr>
      <p:sp>
        <p:nvSpPr>
          <p:cNvPr id="76" name="Shape 76"/>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a:t>Quotes</a:t>
            </a:r>
          </a:p>
        </p:txBody>
      </p:sp>
      <p:pic>
        <p:nvPicPr>
          <p:cNvPr id="77" name="Shape 77"/>
          <p:cNvPicPr preferRelativeResize="0"/>
          <p:nvPr/>
        </p:nvPicPr>
        <p:blipFill>
          <a:blip r:embed="rId3">
            <a:alphaModFix/>
          </a:blip>
          <a:stretch>
            <a:fillRect/>
          </a:stretch>
        </p:blipFill>
        <p:spPr>
          <a:xfrm>
            <a:off x="48400" y="1617250"/>
            <a:ext cx="9095600" cy="2799699"/>
          </a:xfrm>
          <a:prstGeom prst="rect">
            <a:avLst/>
          </a:prstGeom>
          <a:noFill/>
          <a:ln>
            <a:noFill/>
          </a:ln>
        </p:spPr>
      </p:pic>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1" name="Shape 81"/>
        <p:cNvGrpSpPr/>
        <p:nvPr/>
      </p:nvGrpSpPr>
      <p:grpSpPr>
        <a:xfrm>
          <a:off x="0" y="0"/>
          <a:ext cx="0" cy="0"/>
          <a:chOff x="0" y="0"/>
          <a:chExt cx="0" cy="0"/>
        </a:xfrm>
      </p:grpSpPr>
      <p:sp>
        <p:nvSpPr>
          <p:cNvPr id="82" name="Shape 82"/>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a:t>Testing your knowledge</a:t>
            </a:r>
          </a:p>
        </p:txBody>
      </p:sp>
      <p:sp>
        <p:nvSpPr>
          <p:cNvPr id="83" name="Shape 83"/>
          <p:cNvSpPr txBox="1"/>
          <p:nvPr>
            <p:ph idx="1" type="body"/>
          </p:nvPr>
        </p:nvSpPr>
        <p:spPr>
          <a:xfrm>
            <a:off x="457200" y="1200150"/>
            <a:ext cx="8686800" cy="3725699"/>
          </a:xfrm>
          <a:prstGeom prst="rect">
            <a:avLst/>
          </a:prstGeom>
        </p:spPr>
        <p:txBody>
          <a:bodyPr anchorCtr="0" anchor="t" bIns="91425" lIns="91425" rIns="91425" tIns="91425">
            <a:noAutofit/>
          </a:bodyPr>
          <a:lstStyle/>
          <a:p>
            <a:pPr indent="-381000" lvl="0" marL="457200" rtl="0">
              <a:spcBef>
                <a:spcPts val="0"/>
              </a:spcBef>
              <a:buClr>
                <a:schemeClr val="dk1"/>
              </a:buClr>
              <a:buSzPct val="100000"/>
              <a:buFont typeface="Arial"/>
              <a:buAutoNum type="arabicPeriod"/>
            </a:pPr>
            <a:r>
              <a:rPr lang="en" sz="2400"/>
              <a:t>What does SQL stand for?</a:t>
            </a:r>
          </a:p>
          <a:p>
            <a:pPr indent="-381000" lvl="0" marL="457200" rtl="0">
              <a:spcBef>
                <a:spcPts val="0"/>
              </a:spcBef>
              <a:buClr>
                <a:schemeClr val="dk1"/>
              </a:buClr>
              <a:buSzPct val="100000"/>
              <a:buFont typeface="Arial"/>
              <a:buAutoNum type="arabicPeriod"/>
            </a:pPr>
            <a:r>
              <a:rPr lang="en" sz="2400"/>
              <a:t>Which statement is used to extract data from a database?</a:t>
            </a:r>
          </a:p>
          <a:p>
            <a:pPr indent="-381000" lvl="0" marL="457200" rtl="0">
              <a:spcBef>
                <a:spcPts val="0"/>
              </a:spcBef>
              <a:buClr>
                <a:schemeClr val="dk1"/>
              </a:buClr>
              <a:buSzPct val="100000"/>
              <a:buFont typeface="Arial"/>
              <a:buAutoNum type="arabicPeriod"/>
            </a:pPr>
            <a:r>
              <a:rPr lang="en" sz="2400"/>
              <a:t>Which statement is used to update data from a database?</a:t>
            </a:r>
          </a:p>
          <a:p>
            <a:pPr indent="-381000" lvl="0" marL="457200" rtl="0">
              <a:spcBef>
                <a:spcPts val="0"/>
              </a:spcBef>
              <a:buClr>
                <a:schemeClr val="dk1"/>
              </a:buClr>
              <a:buSzPct val="100000"/>
              <a:buFont typeface="Arial"/>
              <a:buAutoNum type="arabicPeriod"/>
            </a:pPr>
            <a:r>
              <a:rPr lang="en" sz="2400"/>
              <a:t>Which statement is used to remove data from a database?</a:t>
            </a:r>
          </a:p>
          <a:p>
            <a:pPr indent="-381000" lvl="0" marL="457200" rtl="0">
              <a:spcBef>
                <a:spcPts val="0"/>
              </a:spcBef>
              <a:buClr>
                <a:schemeClr val="dk1"/>
              </a:buClr>
              <a:buSzPct val="100000"/>
              <a:buFont typeface="Arial"/>
              <a:buAutoNum type="arabicPeriod"/>
            </a:pPr>
            <a:r>
              <a:rPr lang="en" sz="2400"/>
              <a:t>Which statement is used to add data to a database?</a:t>
            </a:r>
          </a:p>
          <a:p>
            <a:pPr indent="-381000" lvl="0" marL="457200" rtl="0">
              <a:spcBef>
                <a:spcPts val="0"/>
              </a:spcBef>
              <a:buClr>
                <a:schemeClr val="dk1"/>
              </a:buClr>
              <a:buSzPct val="100000"/>
              <a:buFont typeface="Arial"/>
              <a:buAutoNum type="arabicPeriod"/>
            </a:pPr>
            <a:r>
              <a:rPr lang="en" sz="2400"/>
              <a:t>How to select a column “Name” from a table “User”?</a:t>
            </a:r>
          </a:p>
          <a:p>
            <a:pPr indent="-381000" lvl="0" marL="457200" rtl="0">
              <a:spcBef>
                <a:spcPts val="0"/>
              </a:spcBef>
              <a:buClr>
                <a:schemeClr val="dk1"/>
              </a:buClr>
              <a:buSzPct val="100000"/>
              <a:buFont typeface="Arial"/>
              <a:buAutoNum type="arabicPeriod"/>
            </a:pPr>
            <a:r>
              <a:rPr lang="en" sz="2400"/>
              <a:t>How to get all data from a table “User”?</a:t>
            </a:r>
          </a:p>
          <a:p>
            <a:pPr lvl="0" rtl="0">
              <a:spcBef>
                <a:spcPts val="0"/>
              </a:spcBef>
              <a:buNone/>
            </a:pPr>
            <a:r>
              <a:rPr lang="en" sz="2400"/>
              <a:t>Write on paper or use </a:t>
            </a:r>
            <a:r>
              <a:rPr b="1" lang="en" sz="2400"/>
              <a:t>//as1-ffm/pub$/Database/&lt;YourName&gt;</a:t>
            </a:r>
          </a:p>
          <a:p>
            <a:pPr lvl="0" rtl="0">
              <a:spcBef>
                <a:spcPts val="0"/>
              </a:spcBef>
              <a:buNone/>
            </a:pPr>
            <a:r>
              <a:rPr lang="en" sz="2400"/>
              <a:t>Spend max. 2 minutes on this, don’t talk or use google</a:t>
            </a: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7" name="Shape 87"/>
        <p:cNvGrpSpPr/>
        <p:nvPr/>
      </p:nvGrpSpPr>
      <p:grpSpPr>
        <a:xfrm>
          <a:off x="0" y="0"/>
          <a:ext cx="0" cy="0"/>
          <a:chOff x="0" y="0"/>
          <a:chExt cx="0" cy="0"/>
        </a:xfrm>
      </p:grpSpPr>
      <p:sp>
        <p:nvSpPr>
          <p:cNvPr id="88" name="Shape 88"/>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a:t>Answers</a:t>
            </a:r>
          </a:p>
        </p:txBody>
      </p:sp>
      <p:sp>
        <p:nvSpPr>
          <p:cNvPr id="89" name="Shape 89"/>
          <p:cNvSpPr txBox="1"/>
          <p:nvPr>
            <p:ph idx="1" type="body"/>
          </p:nvPr>
        </p:nvSpPr>
        <p:spPr>
          <a:xfrm>
            <a:off x="457200" y="1200150"/>
            <a:ext cx="8541599" cy="3725699"/>
          </a:xfrm>
          <a:prstGeom prst="rect">
            <a:avLst/>
          </a:prstGeom>
        </p:spPr>
        <p:txBody>
          <a:bodyPr anchorCtr="0" anchor="t" bIns="91425" lIns="91425" rIns="91425" tIns="91425">
            <a:noAutofit/>
          </a:bodyPr>
          <a:lstStyle/>
          <a:p>
            <a:pPr indent="-381000" lvl="0" marL="457200" rtl="0">
              <a:spcBef>
                <a:spcPts val="0"/>
              </a:spcBef>
              <a:buClr>
                <a:schemeClr val="dk1"/>
              </a:buClr>
              <a:buSzPct val="100000"/>
              <a:buFont typeface="Arial"/>
              <a:buChar char="●"/>
            </a:pPr>
            <a:r>
              <a:rPr lang="en" sz="2400"/>
              <a:t>What does SQL stand for?</a:t>
            </a:r>
          </a:p>
          <a:p>
            <a:pPr lvl="0" rtl="0">
              <a:spcBef>
                <a:spcPts val="0"/>
              </a:spcBef>
              <a:buNone/>
            </a:pPr>
            <a:r>
              <a:rPr lang="en" sz="2400"/>
              <a:t>Structured Query Language</a:t>
            </a:r>
          </a:p>
          <a:p>
            <a:pPr indent="-381000" lvl="0" marL="457200" rtl="0">
              <a:spcBef>
                <a:spcPts val="0"/>
              </a:spcBef>
              <a:buClr>
                <a:schemeClr val="dk1"/>
              </a:buClr>
              <a:buSzPct val="100000"/>
              <a:buFont typeface="Arial"/>
              <a:buChar char="●"/>
            </a:pPr>
            <a:r>
              <a:rPr lang="en" sz="2400"/>
              <a:t>Which statement is used to extract data from a database?</a:t>
            </a:r>
          </a:p>
          <a:p>
            <a:pPr lvl="0" rtl="0">
              <a:spcBef>
                <a:spcPts val="0"/>
              </a:spcBef>
              <a:buNone/>
            </a:pPr>
            <a:r>
              <a:rPr lang="en" sz="2400"/>
              <a:t>Select</a:t>
            </a:r>
          </a:p>
          <a:p>
            <a:pPr indent="-381000" lvl="0" marL="457200" rtl="0">
              <a:spcBef>
                <a:spcPts val="0"/>
              </a:spcBef>
              <a:buClr>
                <a:schemeClr val="dk1"/>
              </a:buClr>
              <a:buSzPct val="100000"/>
              <a:buFont typeface="Arial"/>
              <a:buChar char="●"/>
            </a:pPr>
            <a:r>
              <a:rPr lang="en" sz="2400"/>
              <a:t>Which statement is used to update data in a database?</a:t>
            </a:r>
          </a:p>
          <a:p>
            <a:pPr lvl="0" rtl="0">
              <a:spcBef>
                <a:spcPts val="0"/>
              </a:spcBef>
              <a:buNone/>
            </a:pPr>
            <a:r>
              <a:rPr lang="en" sz="2400"/>
              <a:t>Update</a:t>
            </a:r>
          </a:p>
          <a:p>
            <a:pPr indent="-381000" lvl="0" marL="457200" rtl="0">
              <a:spcBef>
                <a:spcPts val="0"/>
              </a:spcBef>
              <a:buClr>
                <a:schemeClr val="dk1"/>
              </a:buClr>
              <a:buSzPct val="100000"/>
              <a:buFont typeface="Arial"/>
              <a:buChar char="●"/>
            </a:pPr>
            <a:r>
              <a:rPr lang="en" sz="2400"/>
              <a:t>Which statement is used to remove data from a database?</a:t>
            </a:r>
          </a:p>
          <a:p>
            <a:pPr lvl="0" rtl="0">
              <a:spcBef>
                <a:spcPts val="0"/>
              </a:spcBef>
              <a:buNone/>
            </a:pPr>
            <a:r>
              <a:rPr lang="en" sz="2400"/>
              <a:t>Delete</a:t>
            </a:r>
          </a:p>
          <a:p>
            <a:pPr lvl="0" rtl="0">
              <a:spcBef>
                <a:spcPts val="0"/>
              </a:spcBef>
              <a:buNone/>
            </a:pPr>
            <a:r>
              <a:t/>
            </a:r>
            <a:endParaRPr sz="2400"/>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biz">
  <a:themeElements>
    <a:clrScheme name="Custom 233">
      <a:dk1>
        <a:srgbClr val="000000"/>
      </a:dk1>
      <a:lt1>
        <a:srgbClr val="FFFFFF"/>
      </a:lt1>
      <a:dk2>
        <a:srgbClr val="2388DB"/>
      </a:dk2>
      <a:lt2>
        <a:srgbClr val="BBD7F8"/>
      </a:lt2>
      <a:accent1>
        <a:srgbClr val="80B606"/>
      </a:accent1>
      <a:accent2>
        <a:srgbClr val="E29F1D"/>
      </a:accent2>
      <a:accent3>
        <a:srgbClr val="1D6FB2"/>
      </a:accent3>
      <a:accent4>
        <a:srgbClr val="3FAC98"/>
      </a:accent4>
      <a:accent5>
        <a:srgbClr val="5B57BB"/>
      </a:accent5>
      <a:accent6>
        <a:srgbClr val="D1505E"/>
      </a:accent6>
      <a:hlink>
        <a:srgbClr val="185DA2"/>
      </a:hlink>
      <a:folHlink>
        <a:srgbClr val="00487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theme>
</file>

<file path=ppt/theme/theme3.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theme>
</file>