
<file path=[Content_Types].xml><?xml version="1.0" encoding="utf-8"?>
<Types xmlns="http://schemas.openxmlformats.org/package/2006/content-types">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13.xml"/>
  <Override ContentType="application/vnd.openxmlformats-officedocument.presentationml.notesSlide+xml" PartName="/ppt/notesSlides/notesSlide3.xml"/>
  <Override ContentType="application/vnd.openxmlformats-officedocument.presentationml.notesSlide+xml" PartName="/ppt/notesSlides/notesSlide1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7.xml"/>
  <Override ContentType="application/vnd.openxmlformats-officedocument.presentationml.slide+xml" PartName="/ppt/slides/slide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8.xml"/>
  <Override ContentType="application/vnd.openxmlformats-officedocument.presentationml.slide+xml" PartName="/ppt/slides/slide10.xml"/>
  <Override ContentType="application/vnd.openxmlformats-officedocument.presentationml.slide+xml" PartName="/ppt/slides/slide4.xml"/>
  <Override ContentType="application/vnd.openxmlformats-officedocument.presentationml.slide+xml" PartName="/ppt/slides/slide14.xml"/>
  <Override ContentType="application/vnd.openxmlformats-officedocument.presentationml.slide+xml" PartName="/ppt/slides/slide11.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3.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2" Type="http://schemas.openxmlformats.org/officeDocument/2006/relationships/presProps" Target="presProps.xml"/><Relationship Id="rId12" Type="http://schemas.openxmlformats.org/officeDocument/2006/relationships/slide" Target="slides/slide7.xml"/><Relationship Id="rId13" Type="http://schemas.openxmlformats.org/officeDocument/2006/relationships/slide" Target="slides/slide8.xml"/><Relationship Id="rId1" Type="http://schemas.openxmlformats.org/officeDocument/2006/relationships/theme" Target="theme/theme1.xml"/><Relationship Id="rId4" Type="http://schemas.openxmlformats.org/officeDocument/2006/relationships/slideMaster" Target="slideMasters/slideMaster1.xml"/><Relationship Id="rId10" Type="http://schemas.openxmlformats.org/officeDocument/2006/relationships/slide" Target="slides/slide5.xml"/><Relationship Id="rId3" Type="http://schemas.openxmlformats.org/officeDocument/2006/relationships/tableStyles" Target="tableStyles.xml"/><Relationship Id="rId11" Type="http://schemas.openxmlformats.org/officeDocument/2006/relationships/slide" Target="slides/slide6.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hyperlink" Target="http://www.realtimerendering.com/resources/GraphicsGems/" TargetMode="External"/><Relationship Id="rId1" Type="http://schemas.openxmlformats.org/officeDocument/2006/relationships/notesMaster" Target="../notesMasters/notesMaster1.xml"/><Relationship Id="rId3" Type="http://schemas.openxmlformats.org/officeDocument/2006/relationships/hyperlink" Target="http://www.amazon.com/gp/bestsellers/books/15375251/ref=pd_zg_hrsr_b_1_4_last"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hyperlink" Target="http://www.realtimerendering.com/resources/GraphicsGems/" TargetMode="External"/><Relationship Id="rId1" Type="http://schemas.openxmlformats.org/officeDocument/2006/relationships/notesMaster" Target="../notesMasters/notesMaster1.xml"/><Relationship Id="rId3" Type="http://schemas.openxmlformats.org/officeDocument/2006/relationships/hyperlink" Target="http://www.amazon.com/gp/bestsellers/books/15375251/ref=pd_zg_hrsr_b_1_4_last"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hyperlink" Target="https://en.wikipedia.org/wiki/List_of_3D_graphics_libraries" TargetMode="External"/><Relationship Id="rId1" Type="http://schemas.openxmlformats.org/officeDocument/2006/relationships/notesMaster" Target="../notesMasters/notesMaster1.xml"/><Relationship Id="rId3" Type="http://schemas.openxmlformats.org/officeDocument/2006/relationships/hyperlink" Target="https://en.wikipedia.org/wiki/RenderWare"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hyperlink" Target="https://en.wikipedia.org/wiki/List_of_game_engines" TargetMode="Externa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hyperlink" Target="http://www.appia.com/blog/key-programming-languages-for-mobile-developers" TargetMode="External"/><Relationship Id="rId1" Type="http://schemas.openxmlformats.org/officeDocument/2006/relationships/notesMaster" Target="../notesMasters/notesMaster1.xml"/><Relationship Id="rId3" Type="http://schemas.openxmlformats.org/officeDocument/2006/relationships/hyperlink" Target="http://mashable.com/2014/01/21/learn-programming-languages/" TargetMode="External"/></Relationships>
</file>

<file path=ppt/notesSlides/_rels/notesSlide9.xml.rels><?xml version="1.0" encoding="UTF-8" standalone="yes"?><Relationships xmlns="http://schemas.openxmlformats.org/package/2006/relationships"><Relationship Id="rId2" Type="http://schemas.openxmlformats.org/officeDocument/2006/relationships/hyperlink" Target="http://www.appia.com/blog/key-programming-languages-for-mobile-developers" TargetMode="External"/><Relationship Id="rId1" Type="http://schemas.openxmlformats.org/officeDocument/2006/relationships/notesMaster" Target="../notesMasters/notesMaster1.xml"/><Relationship Id="rId3" Type="http://schemas.openxmlformats.org/officeDocument/2006/relationships/hyperlink" Target="http://mashable.com/2014/01/21/learn-programming-languages/"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4" name="Shape 4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1" name="Shape 1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7" name="Shape 1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Since we will be coding together now slides do not make so much sense, most things need to be explained and everyone should be typing his game. Links to the existing TextAdventure code will be given in the next slide, which we will only look at by the end of today.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3" name="Shape 11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9" name="Shape 11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u="sng">
                <a:solidFill>
                  <a:schemeClr val="hlink"/>
                </a:solidFill>
                <a:hlinkClick r:id="rId2"/>
              </a:rPr>
              <a:t>http://www.realtimerendering.com/resources/GraphicsGems/</a:t>
            </a:r>
          </a:p>
          <a:p>
            <a:pPr lvl="0" rtl="0">
              <a:spcBef>
                <a:spcPts val="0"/>
              </a:spcBef>
              <a:buNone/>
            </a:pPr>
            <a:r>
              <a:rPr lang="en" u="sng">
                <a:solidFill>
                  <a:schemeClr val="hlink"/>
                </a:solidFill>
                <a:hlinkClick r:id="rId3"/>
              </a:rPr>
              <a:t>http://www.amazon.com/gp/bestsellers/books/15375251/ref=pd_zg_hrsr_b_1_4_last</a:t>
            </a:r>
          </a:p>
          <a:p>
            <a:pPr lvl="0" rtl="0">
              <a:spcBef>
                <a:spcPts val="0"/>
              </a:spcBef>
              <a:buNone/>
            </a:pPr>
            <a:r>
              <a:t/>
            </a:r>
            <a:endParaRPr/>
          </a:p>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5" name="Shape 1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u="sng">
                <a:solidFill>
                  <a:schemeClr val="hlink"/>
                </a:solidFill>
                <a:hlinkClick r:id="rId2"/>
              </a:rPr>
              <a:t>http://www.realtimerendering.com/resources/GraphicsGems/</a:t>
            </a:r>
          </a:p>
          <a:p>
            <a:pPr lvl="0" rtl="0">
              <a:spcBef>
                <a:spcPts val="0"/>
              </a:spcBef>
              <a:buNone/>
            </a:pPr>
            <a:r>
              <a:rPr lang="en" u="sng">
                <a:solidFill>
                  <a:schemeClr val="hlink"/>
                </a:solidFill>
                <a:hlinkClick r:id="rId3"/>
              </a:rPr>
              <a:t>http://www.amazon.com/gp/bestsellers/books/15375251/ref=pd_zg_hrsr_b_1_4_last</a:t>
            </a:r>
          </a:p>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 name="Shape 48"/>
        <p:cNvGrpSpPr/>
        <p:nvPr/>
      </p:nvGrpSpPr>
      <p:grpSpPr>
        <a:xfrm>
          <a:off x="0" y="0"/>
          <a:ext cx="0" cy="0"/>
          <a:chOff x="0" y="0"/>
          <a:chExt cx="0" cy="0"/>
        </a:xfrm>
      </p:grpSpPr>
      <p:sp>
        <p:nvSpPr>
          <p:cNvPr id="49" name="Shape 4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0" name="Shape 5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2006: Created XNA Racing Game, one of the first full hd games on Xbox 360 and very popular XNA showcase game, got around 1 million youtube views</a:t>
            </a:r>
          </a:p>
          <a:p>
            <a:pPr>
              <a:spcBef>
                <a:spcPts val="0"/>
              </a:spcBef>
              <a:buNone/>
            </a:pPr>
            <a:r>
              <a:rPr lang="en"/>
              <a:t>Current interests are compilers, functional languages and engines in general. I am also creating a new low level computer language that can write itself for future work. Most recently learned and used Clojure, Lisp and F#, worked on a few smaller games with our engine and some bigger contract work (native iOS, Android development), also helped SoulCraft development and just released it on Steam this week.</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6" name="Shape 5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Arena Wars (2002-2004), SoulCraft (2012), Fireburst (2009) and XNA Racing Game (2006)</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u="sng">
                <a:solidFill>
                  <a:schemeClr val="hlink"/>
                </a:solidFill>
                <a:hlinkClick r:id="rId2"/>
              </a:rPr>
              <a:t>https://en.wikipedia.org/wiki/List_of_3D_graphics_libraries</a:t>
            </a:r>
          </a:p>
          <a:p>
            <a:pPr rtl="0">
              <a:spcBef>
                <a:spcPts val="0"/>
              </a:spcBef>
              <a:buNone/>
            </a:pPr>
            <a:r>
              <a:rPr lang="en" u="sng">
                <a:solidFill>
                  <a:schemeClr val="hlink"/>
                </a:solidFill>
                <a:hlinkClick r:id="rId3"/>
              </a:rPr>
              <a:t>https://en.wikipedia.org/wiki/RenderWare</a:t>
            </a:r>
          </a:p>
          <a:p>
            <a:pPr rtl="0">
              <a:spcBef>
                <a:spcPts val="0"/>
              </a:spcBef>
              <a:buNone/>
            </a:pPr>
            <a:r>
              <a:t/>
            </a:r>
            <a:endParaRPr/>
          </a:p>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4" name="Shape 7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0" name="Shape 8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u="sng">
                <a:solidFill>
                  <a:schemeClr val="hlink"/>
                </a:solidFill>
                <a:hlinkClick r:id="rId2"/>
              </a:rPr>
              <a:t>https://en.wikipedia.org/wiki/List_of_game_engines</a:t>
            </a:r>
          </a:p>
          <a:p>
            <a:pPr rtl="0">
              <a:spcBef>
                <a:spcPts val="0"/>
              </a:spcBef>
              <a:buNone/>
            </a:pPr>
            <a:r>
              <a:rPr lang="en"/>
              <a:t>Unity3D is really popular for smaller studios and indies, but Unreal Engine is also highly successful, especially for big studios and very complex fps and rpg games.</a:t>
            </a:r>
          </a:p>
          <a:p>
            <a:pPr rtl="0">
              <a:spcBef>
                <a:spcPts val="0"/>
              </a:spcBef>
              <a:buNone/>
            </a:pPr>
            <a:r>
              <a:rPr lang="en"/>
              <a:t>Most engines are written in C++ and allow scripting in it plus a scripting language like C#, Lua, JS, BluePrint, etc.</a:t>
            </a:r>
          </a:p>
          <a:p>
            <a:pPr>
              <a:spcBef>
                <a:spcPts val="0"/>
              </a:spcBef>
              <a:buNone/>
            </a:pPr>
            <a:r>
              <a:rPr lang="en"/>
              <a:t>Pretty much all engines have become cross platform and support mobile even if they started on just one or a few similar platforms (e.g. Unity on Mac, Unreal on PC and then Consoles).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6" name="Shape 86"/>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u="sng">
                <a:solidFill>
                  <a:schemeClr val="hlink"/>
                </a:solidFill>
                <a:hlinkClick r:id="rId2"/>
              </a:rPr>
              <a:t>http://www.appia.com/blog/key-programming-languages-for-mobile-developers</a:t>
            </a:r>
          </a:p>
          <a:p>
            <a:pPr>
              <a:spcBef>
                <a:spcPts val="0"/>
              </a:spcBef>
              <a:buNone/>
            </a:pPr>
            <a:r>
              <a:rPr lang="en" u="sng">
                <a:solidFill>
                  <a:schemeClr val="hlink"/>
                </a:solidFill>
                <a:hlinkClick r:id="rId3"/>
              </a:rPr>
              <a:t>http://mashable.com/2014/01/21/learn-programming-languages/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3" name="Shape 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u="sng">
                <a:solidFill>
                  <a:schemeClr val="hlink"/>
                </a:solidFill>
                <a:hlinkClick r:id="rId2"/>
              </a:rPr>
              <a:t>http://www.appia.com/blog/key-programming-languages-for-mobile-developers</a:t>
            </a:r>
          </a:p>
          <a:p>
            <a:pPr lvl="0" rtl="0">
              <a:spcBef>
                <a:spcPts val="0"/>
              </a:spcBef>
              <a:buNone/>
            </a:pPr>
            <a:r>
              <a:rPr lang="en" u="sng">
                <a:solidFill>
                  <a:schemeClr val="hlink"/>
                </a:solidFill>
                <a:hlinkClick r:id="rId3"/>
              </a:rPr>
              <a:t>http://mashable.com/2014/01/21/learn-programming-languages/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0" y="0"/>
            <a:ext cx="9144000" cy="35183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10" name="Shape 10"/>
          <p:cNvCxnSpPr/>
          <p:nvPr/>
        </p:nvCxnSpPr>
        <p:spPr>
          <a:xfrm>
            <a:off x="0" y="349660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1" name="Shape 11"/>
          <p:cNvSpPr txBox="1"/>
          <p:nvPr>
            <p:ph type="ctrTitle"/>
          </p:nvPr>
        </p:nvSpPr>
        <p:spPr>
          <a:xfrm>
            <a:off x="685800" y="1867781"/>
            <a:ext cx="7772400" cy="1648800"/>
          </a:xfrm>
          <a:prstGeom prst="rect">
            <a:avLst/>
          </a:prstGeom>
        </p:spPr>
        <p:txBody>
          <a:bodyPr anchorCtr="0" anchor="b" bIns="91425" lIns="91425" rIns="91425" tIns="91425"/>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2" name="Shape 12"/>
          <p:cNvSpPr txBox="1"/>
          <p:nvPr>
            <p:ph idx="1" type="subTitle"/>
          </p:nvPr>
        </p:nvSpPr>
        <p:spPr>
          <a:xfrm>
            <a:off x="685800" y="3627026"/>
            <a:ext cx="7772400" cy="774300"/>
          </a:xfrm>
          <a:prstGeom prst="rect">
            <a:avLst/>
          </a:prstGeom>
        </p:spPr>
        <p:txBody>
          <a:bodyPr anchorCtr="0" anchor="t" bIns="91425" lIns="91425" rIns="91425" tIns="91425"/>
          <a:lstStyle>
            <a:lvl1pPr>
              <a:spcBef>
                <a:spcPts val="0"/>
              </a:spcBef>
              <a:buClr>
                <a:schemeClr val="dk2"/>
              </a:buClr>
              <a:buNone/>
              <a:defRPr>
                <a:solidFill>
                  <a:schemeClr val="dk2"/>
                </a:solidFill>
              </a:defRPr>
            </a:lvl1pPr>
            <a:lvl2pPr>
              <a:spcBef>
                <a:spcPts val="0"/>
              </a:spcBef>
              <a:buClr>
                <a:schemeClr val="dk2"/>
              </a:buClr>
              <a:buSzPct val="100000"/>
              <a:buNone/>
              <a:defRPr sz="3000">
                <a:solidFill>
                  <a:schemeClr val="dk2"/>
                </a:solidFill>
              </a:defRPr>
            </a:lvl2pPr>
            <a:lvl3pPr>
              <a:spcBef>
                <a:spcPts val="0"/>
              </a:spcBef>
              <a:buClr>
                <a:schemeClr val="dk2"/>
              </a:buClr>
              <a:buSzPct val="100000"/>
              <a:buNone/>
              <a:defRPr sz="3000">
                <a:solidFill>
                  <a:schemeClr val="dk2"/>
                </a:solidFill>
              </a:defRPr>
            </a:lvl3pPr>
            <a:lvl4pPr>
              <a:spcBef>
                <a:spcPts val="0"/>
              </a:spcBef>
              <a:buClr>
                <a:schemeClr val="dk2"/>
              </a:buClr>
              <a:buSzPct val="100000"/>
              <a:buNone/>
              <a:defRPr sz="3000">
                <a:solidFill>
                  <a:schemeClr val="dk2"/>
                </a:solidFill>
              </a:defRPr>
            </a:lvl4pPr>
            <a:lvl5pPr>
              <a:spcBef>
                <a:spcPts val="0"/>
              </a:spcBef>
              <a:buClr>
                <a:schemeClr val="dk2"/>
              </a:buClr>
              <a:buSzPct val="100000"/>
              <a:buNone/>
              <a:defRPr sz="3000">
                <a:solidFill>
                  <a:schemeClr val="dk2"/>
                </a:solidFill>
              </a:defRPr>
            </a:lvl5pPr>
            <a:lvl6pPr>
              <a:spcBef>
                <a:spcPts val="0"/>
              </a:spcBef>
              <a:buClr>
                <a:schemeClr val="dk2"/>
              </a:buClr>
              <a:buSzPct val="100000"/>
              <a:buNone/>
              <a:defRPr sz="3000">
                <a:solidFill>
                  <a:schemeClr val="dk2"/>
                </a:solidFill>
              </a:defRPr>
            </a:lvl6pPr>
            <a:lvl7pPr>
              <a:spcBef>
                <a:spcPts val="0"/>
              </a:spcBef>
              <a:buClr>
                <a:schemeClr val="dk2"/>
              </a:buClr>
              <a:buSzPct val="100000"/>
              <a:buNone/>
              <a:defRPr sz="3000">
                <a:solidFill>
                  <a:schemeClr val="dk2"/>
                </a:solidFill>
              </a:defRPr>
            </a:lvl7pPr>
            <a:lvl8pPr>
              <a:spcBef>
                <a:spcPts val="0"/>
              </a:spcBef>
              <a:buClr>
                <a:schemeClr val="dk2"/>
              </a:buClr>
              <a:buSzPct val="100000"/>
              <a:buNone/>
              <a:defRPr sz="3000">
                <a:solidFill>
                  <a:schemeClr val="dk2"/>
                </a:solidFill>
              </a:defRPr>
            </a:lvl8pPr>
            <a:lvl9pPr>
              <a:spcBef>
                <a:spcPts val="0"/>
              </a:spcBef>
              <a:buClr>
                <a:schemeClr val="dk2"/>
              </a:buClr>
              <a:buSzPct val="100000"/>
              <a:buNone/>
              <a:defRPr sz="3000">
                <a:solidFill>
                  <a:schemeClr val="dk2"/>
                </a:solidFill>
              </a:defRPr>
            </a:lvl9pPr>
          </a:lstStyle>
          <a:p/>
        </p:txBody>
      </p:sp>
      <p:sp>
        <p:nvSpPr>
          <p:cNvPr id="13" name="Shape 13"/>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4" name="Shape 14"/>
        <p:cNvGrpSpPr/>
        <p:nvPr/>
      </p:nvGrpSpPr>
      <p:grpSpPr>
        <a:xfrm>
          <a:off x="0" y="0"/>
          <a:ext cx="0" cy="0"/>
          <a:chOff x="0" y="0"/>
          <a:chExt cx="0" cy="0"/>
        </a:xfrm>
      </p:grpSpPr>
      <p:sp>
        <p:nvSpPr>
          <p:cNvPr id="15" name="Shape 15"/>
          <p:cNvSpPr/>
          <p:nvPr/>
        </p:nvSpPr>
        <p:spPr>
          <a:xfrm>
            <a:off x="0" y="0"/>
            <a:ext cx="9144000" cy="1149900"/>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16" name="Shape 16"/>
          <p:cNvCxnSpPr/>
          <p:nvPr/>
        </p:nvCxnSpPr>
        <p:spPr>
          <a:xfrm>
            <a:off x="0" y="1127875"/>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7" name="Shape 17"/>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200150"/>
            <a:ext cx="82296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p:nvPr/>
        </p:nvSpPr>
        <p:spPr>
          <a:xfrm>
            <a:off x="0" y="0"/>
            <a:ext cx="9144000" cy="11499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22" name="Shape 22"/>
          <p:cNvCxnSpPr/>
          <p:nvPr/>
        </p:nvCxnSpPr>
        <p:spPr>
          <a:xfrm>
            <a:off x="0" y="1127875"/>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3" name="Shape 23"/>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4" name="Shape 24"/>
          <p:cNvSpPr txBox="1"/>
          <p:nvPr>
            <p:ph idx="1" type="body"/>
          </p:nvPr>
        </p:nvSpPr>
        <p:spPr>
          <a:xfrm>
            <a:off x="457200"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5" name="Shape 25"/>
          <p:cNvSpPr txBox="1"/>
          <p:nvPr>
            <p:ph idx="2" type="body"/>
          </p:nvPr>
        </p:nvSpPr>
        <p:spPr>
          <a:xfrm>
            <a:off x="4692273"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p:nvPr/>
        </p:nvSpPr>
        <p:spPr>
          <a:xfrm>
            <a:off x="0" y="0"/>
            <a:ext cx="9144000" cy="1149900"/>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29" name="Shape 29"/>
          <p:cNvCxnSpPr/>
          <p:nvPr/>
        </p:nvCxnSpPr>
        <p:spPr>
          <a:xfrm>
            <a:off x="0" y="1127875"/>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0" name="Shape 30"/>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1" name="Shape 31"/>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2" name="Shape 32"/>
        <p:cNvGrpSpPr/>
        <p:nvPr/>
      </p:nvGrpSpPr>
      <p:grpSpPr>
        <a:xfrm>
          <a:off x="0" y="0"/>
          <a:ext cx="0" cy="0"/>
          <a:chOff x="0" y="0"/>
          <a:chExt cx="0" cy="0"/>
        </a:xfrm>
      </p:grpSpPr>
      <p:sp>
        <p:nvSpPr>
          <p:cNvPr id="33" name="Shape 33"/>
          <p:cNvSpPr txBox="1"/>
          <p:nvPr>
            <p:ph idx="1" type="body"/>
          </p:nvPr>
        </p:nvSpPr>
        <p:spPr>
          <a:xfrm>
            <a:off x="457200" y="4406309"/>
            <a:ext cx="8229600" cy="519599"/>
          </a:xfrm>
          <a:prstGeom prst="rect">
            <a:avLst/>
          </a:prstGeom>
        </p:spPr>
        <p:txBody>
          <a:bodyPr anchorCtr="0" anchor="t" bIns="91425" lIns="91425" rIns="91425" tIns="91425"/>
          <a:lstStyle>
            <a:lvl1pPr>
              <a:spcBef>
                <a:spcPts val="0"/>
              </a:spcBef>
              <a:buClr>
                <a:schemeClr val="dk2"/>
              </a:buClr>
              <a:buSzPct val="100000"/>
              <a:buNone/>
              <a:defRPr sz="1800">
                <a:solidFill>
                  <a:schemeClr val="dk2"/>
                </a:solidFill>
              </a:defRPr>
            </a:lvl1pPr>
          </a:lstStyle>
          <a:p/>
        </p:txBody>
      </p:sp>
      <p:sp>
        <p:nvSpPr>
          <p:cNvPr id="34" name="Shape 34"/>
          <p:cNvSpPr/>
          <p:nvPr/>
        </p:nvSpPr>
        <p:spPr>
          <a:xfrm>
            <a:off x="4274" y="0"/>
            <a:ext cx="9144000" cy="4406399"/>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35" name="Shape 35"/>
          <p:cNvCxnSpPr/>
          <p:nvPr/>
        </p:nvCxnSpPr>
        <p:spPr>
          <a:xfrm>
            <a:off x="0" y="4384371"/>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6" name="Shape 36"/>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7" name="Shape 37"/>
        <p:cNvGrpSpPr/>
        <p:nvPr/>
      </p:nvGrpSpPr>
      <p:grpSpPr>
        <a:xfrm>
          <a:off x="0" y="0"/>
          <a:ext cx="0" cy="0"/>
          <a:chOff x="0" y="0"/>
          <a:chExt cx="0" cy="0"/>
        </a:xfrm>
      </p:grpSpPr>
      <p:sp>
        <p:nvSpPr>
          <p:cNvPr id="38" name="Shape 38"/>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solidFill>
                  <a:schemeClr val="lt1"/>
                </a:solidFill>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400"/>
          </a:xfrm>
          <a:prstGeom prst="rect">
            <a:avLst/>
          </a:prstGeom>
          <a:noFill/>
          <a:ln>
            <a:noFill/>
          </a:ln>
        </p:spPr>
        <p:txBody>
          <a:bodyPr anchorCtr="0" anchor="b" bIns="91425" lIns="91425" rIns="91425" tIns="91425"/>
          <a:lstStyle>
            <a:lvl1pPr>
              <a:spcBef>
                <a:spcPts val="0"/>
              </a:spcBef>
              <a:buClr>
                <a:schemeClr val="lt1"/>
              </a:buClr>
              <a:buSzPct val="100000"/>
              <a:buNone/>
              <a:defRPr b="1" sz="3600">
                <a:solidFill>
                  <a:schemeClr val="lt1"/>
                </a:solidFill>
              </a:defRPr>
            </a:lvl1pPr>
            <a:lvl2pPr>
              <a:spcBef>
                <a:spcPts val="0"/>
              </a:spcBef>
              <a:buClr>
                <a:schemeClr val="lt1"/>
              </a:buClr>
              <a:buSzPct val="100000"/>
              <a:buNone/>
              <a:defRPr b="1" sz="3600">
                <a:solidFill>
                  <a:schemeClr val="lt1"/>
                </a:solidFill>
              </a:defRPr>
            </a:lvl2pPr>
            <a:lvl3pPr>
              <a:spcBef>
                <a:spcPts val="0"/>
              </a:spcBef>
              <a:buClr>
                <a:schemeClr val="lt1"/>
              </a:buClr>
              <a:buSzPct val="100000"/>
              <a:buNone/>
              <a:defRPr b="1" sz="3600">
                <a:solidFill>
                  <a:schemeClr val="lt1"/>
                </a:solidFill>
              </a:defRPr>
            </a:lvl3pPr>
            <a:lvl4pPr>
              <a:spcBef>
                <a:spcPts val="0"/>
              </a:spcBef>
              <a:buClr>
                <a:schemeClr val="lt1"/>
              </a:buClr>
              <a:buSzPct val="100000"/>
              <a:buNone/>
              <a:defRPr b="1" sz="3600">
                <a:solidFill>
                  <a:schemeClr val="lt1"/>
                </a:solidFill>
              </a:defRPr>
            </a:lvl4pPr>
            <a:lvl5pPr>
              <a:spcBef>
                <a:spcPts val="0"/>
              </a:spcBef>
              <a:buClr>
                <a:schemeClr val="lt1"/>
              </a:buClr>
              <a:buSzPct val="100000"/>
              <a:buNone/>
              <a:defRPr b="1" sz="3600">
                <a:solidFill>
                  <a:schemeClr val="lt1"/>
                </a:solidFill>
              </a:defRPr>
            </a:lvl5pPr>
            <a:lvl6pPr>
              <a:spcBef>
                <a:spcPts val="0"/>
              </a:spcBef>
              <a:buClr>
                <a:schemeClr val="lt1"/>
              </a:buClr>
              <a:buSzPct val="100000"/>
              <a:buNone/>
              <a:defRPr b="1" sz="3600">
                <a:solidFill>
                  <a:schemeClr val="lt1"/>
                </a:solidFill>
              </a:defRPr>
            </a:lvl6pPr>
            <a:lvl7pPr>
              <a:spcBef>
                <a:spcPts val="0"/>
              </a:spcBef>
              <a:buClr>
                <a:schemeClr val="lt1"/>
              </a:buClr>
              <a:buSzPct val="100000"/>
              <a:buNone/>
              <a:defRPr b="1" sz="3600">
                <a:solidFill>
                  <a:schemeClr val="lt1"/>
                </a:solidFill>
              </a:defRPr>
            </a:lvl7pPr>
            <a:lvl8pPr>
              <a:spcBef>
                <a:spcPts val="0"/>
              </a:spcBef>
              <a:buClr>
                <a:schemeClr val="lt1"/>
              </a:buClr>
              <a:buSzPct val="100000"/>
              <a:buNone/>
              <a:defRPr b="1" sz="3600">
                <a:solidFill>
                  <a:schemeClr val="lt1"/>
                </a:solidFill>
              </a:defRPr>
            </a:lvl8pPr>
            <a:lvl9pPr>
              <a:spcBef>
                <a:spcPts val="0"/>
              </a:spcBef>
              <a:buClr>
                <a:schemeClr val="lt1"/>
              </a:buClr>
              <a:buSzPct val="100000"/>
              <a:buNone/>
              <a:defRPr b="1" sz="3600">
                <a:solidFill>
                  <a:schemeClr val="lt1"/>
                </a:solidFill>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lvl1pPr algn="r">
              <a:spcBef>
                <a:spcPts val="0"/>
              </a:spcBef>
              <a:buNone/>
              <a:defRPr sz="1300">
                <a:solidFill>
                  <a:schemeClr val="dk2"/>
                </a:solidFill>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 Id="rId3" Type="http://schemas.openxmlformats.org/officeDocument/2006/relationships/image" Target="../media/image0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 Id="rId3" Type="http://schemas.openxmlformats.org/officeDocument/2006/relationships/hyperlink" Target="https://github.com/BenjaminNitschke/GraphicAPIsCourse"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 Id="rId3" Type="http://schemas.openxmlformats.org/officeDocument/2006/relationships/hyperlink" Target="http://gameprogrammingpatterns.com/contents.html"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www.opentk.com/" TargetMode="External"/><Relationship Id="rId3" Type="http://schemas.openxmlformats.org/officeDocument/2006/relationships/hyperlink" Target="https://www.opengl.org/" TargetMode="External"/><Relationship Id="rId6" Type="http://schemas.openxmlformats.org/officeDocument/2006/relationships/hyperlink" Target="https://directxtk.codeplex.com" TargetMode="External"/><Relationship Id="rId5" Type="http://schemas.openxmlformats.org/officeDocument/2006/relationships/hyperlink" Target="https://msdn.microsoft.com/en-us/library/windows/apps/hh465149.aspx" TargetMode="External"/><Relationship Id="rId8" Type="http://schemas.openxmlformats.org/officeDocument/2006/relationships/hyperlink" Target="http://www.monogame.net/" TargetMode="External"/><Relationship Id="rId7" Type="http://schemas.openxmlformats.org/officeDocument/2006/relationships/hyperlink" Target="http://sharpdx.or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 Id="rId3" Type="http://schemas.openxmlformats.org/officeDocument/2006/relationships/image" Target="../media/image0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0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01.png"/><Relationship Id="rId3" Type="http://schemas.openxmlformats.org/officeDocument/2006/relationships/image" Target="../media/image0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x="0" y="0"/>
          <a:ext cx="0" cy="0"/>
          <a:chOff x="0" y="0"/>
          <a:chExt cx="0" cy="0"/>
        </a:xfrm>
      </p:grpSpPr>
      <p:sp>
        <p:nvSpPr>
          <p:cNvPr id="40" name="Shape 40"/>
          <p:cNvSpPr txBox="1"/>
          <p:nvPr>
            <p:ph type="ctrTitle"/>
          </p:nvPr>
        </p:nvSpPr>
        <p:spPr>
          <a:xfrm>
            <a:off x="685800" y="236668"/>
            <a:ext cx="7772400" cy="3279899"/>
          </a:xfrm>
          <a:prstGeom prst="rect">
            <a:avLst/>
          </a:prstGeom>
        </p:spPr>
        <p:txBody>
          <a:bodyPr anchorCtr="0" anchor="b" bIns="91425" lIns="91425" rIns="91425" tIns="91425">
            <a:noAutofit/>
          </a:bodyPr>
          <a:lstStyle/>
          <a:p>
            <a:pPr>
              <a:spcBef>
                <a:spcPts val="0"/>
              </a:spcBef>
              <a:buNone/>
            </a:pPr>
            <a:r>
              <a:rPr lang="en"/>
              <a:t>Graphic APIs</a:t>
            </a:r>
          </a:p>
        </p:txBody>
      </p:sp>
      <p:sp>
        <p:nvSpPr>
          <p:cNvPr id="41" name="Shape 41"/>
          <p:cNvSpPr txBox="1"/>
          <p:nvPr>
            <p:ph idx="1" type="subTitle"/>
          </p:nvPr>
        </p:nvSpPr>
        <p:spPr>
          <a:xfrm>
            <a:off x="685800" y="3627025"/>
            <a:ext cx="7598399" cy="774300"/>
          </a:xfrm>
          <a:prstGeom prst="rect">
            <a:avLst/>
          </a:prstGeom>
        </p:spPr>
        <p:txBody>
          <a:bodyPr anchorCtr="0" anchor="t" bIns="91425" lIns="91425" rIns="91425" tIns="91425">
            <a:noAutofit/>
          </a:bodyPr>
          <a:lstStyle/>
          <a:p>
            <a:pPr lvl="0" rtl="0" algn="r">
              <a:spcBef>
                <a:spcPts val="0"/>
              </a:spcBef>
              <a:buClr>
                <a:schemeClr val="dk1"/>
              </a:buClr>
              <a:buSzPct val="36666"/>
              <a:buFont typeface="Arial"/>
              <a:buNone/>
            </a:pPr>
            <a:r>
              <a:rPr lang="en"/>
              <a:t>Games Academy July 2015</a:t>
            </a:r>
          </a:p>
          <a:p>
            <a:pPr lvl="0" rtl="0">
              <a:spcBef>
                <a:spcPts val="0"/>
              </a:spcBef>
              <a:buClr>
                <a:schemeClr val="dk1"/>
              </a:buClr>
              <a:buFont typeface="Arial"/>
              <a:buNone/>
            </a:pPr>
            <a:r>
              <a:t/>
            </a:r>
            <a:endParaRPr sz="1800"/>
          </a:p>
          <a:p>
            <a:pPr lvl="0" rtl="0" algn="r">
              <a:spcBef>
                <a:spcPts val="0"/>
              </a:spcBef>
              <a:buClr>
                <a:schemeClr val="dk1"/>
              </a:buClr>
              <a:buSzPct val="61111"/>
              <a:buFont typeface="Arial"/>
              <a:buNone/>
            </a:pPr>
            <a:r>
              <a:rPr lang="en" sz="1800"/>
              <a:t>Benjamin Nitschke - Delta Engine</a:t>
            </a:r>
          </a:p>
          <a:p>
            <a:pPr>
              <a:spcBef>
                <a:spcPts val="0"/>
              </a:spcBef>
              <a:buNone/>
            </a:pPr>
            <a:r>
              <a:t/>
            </a:r>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Game Engine Parts</a:t>
            </a:r>
          </a:p>
        </p:txBody>
      </p:sp>
      <p:pic>
        <p:nvPicPr>
          <p:cNvPr id="96" name="Shape 96"/>
          <p:cNvPicPr preferRelativeResize="0"/>
          <p:nvPr/>
        </p:nvPicPr>
        <p:blipFill>
          <a:blip r:embed="rId3">
            <a:alphaModFix/>
          </a:blip>
          <a:stretch>
            <a:fillRect/>
          </a:stretch>
        </p:blipFill>
        <p:spPr>
          <a:xfrm>
            <a:off x="610250" y="1155725"/>
            <a:ext cx="5114749" cy="3987774"/>
          </a:xfrm>
          <a:prstGeom prst="rect">
            <a:avLst/>
          </a:prstGeom>
          <a:noFill/>
          <a:ln>
            <a:noFill/>
          </a:ln>
        </p:spPr>
      </p:pic>
      <p:cxnSp>
        <p:nvCxnSpPr>
          <p:cNvPr id="97" name="Shape 97"/>
          <p:cNvCxnSpPr/>
          <p:nvPr/>
        </p:nvCxnSpPr>
        <p:spPr>
          <a:xfrm flipH="1">
            <a:off x="3588424" y="2867025"/>
            <a:ext cx="3173400" cy="1045800"/>
          </a:xfrm>
          <a:prstGeom prst="straightConnector1">
            <a:avLst/>
          </a:prstGeom>
          <a:noFill/>
          <a:ln cap="flat" cmpd="sng" w="19050">
            <a:solidFill>
              <a:srgbClr val="FF0000"/>
            </a:solidFill>
            <a:prstDash val="solid"/>
            <a:round/>
            <a:headEnd len="lg" w="lg" type="none"/>
            <a:tailEnd len="lg" w="lg" type="triangle"/>
          </a:ln>
        </p:spPr>
      </p:cxnSp>
      <p:sp>
        <p:nvSpPr>
          <p:cNvPr id="98" name="Shape 98"/>
          <p:cNvSpPr txBox="1"/>
          <p:nvPr/>
        </p:nvSpPr>
        <p:spPr>
          <a:xfrm>
            <a:off x="6640150" y="2389200"/>
            <a:ext cx="2596499" cy="500400"/>
          </a:xfrm>
          <a:prstGeom prst="rect">
            <a:avLst/>
          </a:prstGeom>
          <a:noFill/>
          <a:ln>
            <a:noFill/>
          </a:ln>
        </p:spPr>
        <p:txBody>
          <a:bodyPr anchorCtr="0" anchor="t" bIns="91425" lIns="91425" rIns="91425" tIns="91425">
            <a:noAutofit/>
          </a:bodyPr>
          <a:lstStyle/>
          <a:p>
            <a:pPr>
              <a:spcBef>
                <a:spcPts val="0"/>
              </a:spcBef>
              <a:buNone/>
            </a:pPr>
            <a:r>
              <a:rPr lang="en" sz="2400"/>
              <a:t>Focus for today!</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Live Coding</a:t>
            </a:r>
          </a:p>
        </p:txBody>
      </p:sp>
      <p:sp>
        <p:nvSpPr>
          <p:cNvPr id="104" name="Shape 104"/>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Deep dive:</a:t>
            </a:r>
          </a:p>
          <a:p>
            <a:pPr indent="-419100" lvl="0" marL="457200" rtl="0">
              <a:spcBef>
                <a:spcPts val="0"/>
              </a:spcBef>
              <a:buClr>
                <a:schemeClr val="dk1"/>
              </a:buClr>
              <a:buSzPct val="100000"/>
              <a:buFont typeface="Arial"/>
              <a:buChar char="●"/>
            </a:pPr>
            <a:r>
              <a:rPr lang="en"/>
              <a:t>Creating a framework with</a:t>
            </a:r>
          </a:p>
          <a:p>
            <a:pPr indent="-381000" lvl="1" marL="914400" rtl="0">
              <a:spcBef>
                <a:spcPts val="0"/>
              </a:spcBef>
              <a:buClr>
                <a:schemeClr val="dk1"/>
              </a:buClr>
              <a:buSzPct val="80000"/>
              <a:buFont typeface="Courier New"/>
              <a:buChar char="o"/>
            </a:pPr>
            <a:r>
              <a:rPr lang="en"/>
              <a:t>OpenGL and</a:t>
            </a:r>
          </a:p>
          <a:p>
            <a:pPr indent="-381000" lvl="1" marL="914400" rtl="0">
              <a:spcBef>
                <a:spcPts val="0"/>
              </a:spcBef>
              <a:buClr>
                <a:schemeClr val="dk1"/>
              </a:buClr>
              <a:buSzPct val="80000"/>
              <a:buFont typeface="Courier New"/>
              <a:buChar char="o"/>
            </a:pPr>
            <a:r>
              <a:rPr lang="en"/>
              <a:t>DirectX backends</a:t>
            </a:r>
          </a:p>
          <a:p>
            <a:pPr indent="-419100" lvl="0" marL="457200" marR="0" rtl="0" algn="l">
              <a:lnSpc>
                <a:spcPct val="100000"/>
              </a:lnSpc>
              <a:spcBef>
                <a:spcPts val="600"/>
              </a:spcBef>
              <a:spcAft>
                <a:spcPts val="0"/>
              </a:spcAft>
              <a:buClr>
                <a:schemeClr val="dk1"/>
              </a:buClr>
              <a:buSzPct val="100000"/>
              <a:buFont typeface="Arial"/>
              <a:buChar char="●"/>
            </a:pPr>
            <a:r>
              <a:rPr lang="en"/>
              <a:t>Visual Studio 2013 or 2015</a:t>
            </a:r>
          </a:p>
          <a:p>
            <a:pPr indent="-419100" lvl="0" marL="457200" marR="0" rtl="0" algn="l">
              <a:lnSpc>
                <a:spcPct val="100000"/>
              </a:lnSpc>
              <a:spcBef>
                <a:spcPts val="600"/>
              </a:spcBef>
              <a:spcAft>
                <a:spcPts val="0"/>
              </a:spcAft>
              <a:buClr>
                <a:schemeClr val="dk1"/>
              </a:buClr>
              <a:buSzPct val="100000"/>
              <a:buFont typeface="Arial"/>
              <a:buChar char="●"/>
            </a:pPr>
            <a:r>
              <a:rPr lang="en"/>
              <a:t>C# .NET 4.0</a:t>
            </a:r>
          </a:p>
          <a:p>
            <a:pPr indent="-381000" lvl="1" marL="914400" marR="0" rtl="0" algn="l">
              <a:lnSpc>
                <a:spcPct val="100000"/>
              </a:lnSpc>
              <a:spcBef>
                <a:spcPts val="600"/>
              </a:spcBef>
              <a:spcAft>
                <a:spcPts val="0"/>
              </a:spcAft>
              <a:buClr>
                <a:schemeClr val="dk1"/>
              </a:buClr>
              <a:buSzPct val="80000"/>
              <a:buFont typeface="Courier New"/>
              <a:buChar char="o"/>
            </a:pPr>
            <a:r>
              <a:rPr lang="en"/>
              <a:t>OpenGL via OpenTK</a:t>
            </a:r>
          </a:p>
          <a:p>
            <a:pPr indent="-381000" lvl="1" marL="914400" marR="0" rtl="0" algn="l">
              <a:lnSpc>
                <a:spcPct val="100000"/>
              </a:lnSpc>
              <a:spcBef>
                <a:spcPts val="600"/>
              </a:spcBef>
              <a:spcAft>
                <a:spcPts val="0"/>
              </a:spcAft>
              <a:buClr>
                <a:schemeClr val="dk1"/>
              </a:buClr>
              <a:buSzPct val="80000"/>
              <a:buFont typeface="Courier New"/>
              <a:buChar char="o"/>
            </a:pPr>
            <a:r>
              <a:rPr lang="en"/>
              <a:t>DirectX via SharpDX</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Questions?</a:t>
            </a:r>
          </a:p>
        </p:txBody>
      </p:sp>
      <p:sp>
        <p:nvSpPr>
          <p:cNvPr id="110" name="Shape 110"/>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lgn="ctr">
              <a:spcBef>
                <a:spcPts val="0"/>
              </a:spcBef>
              <a:buNone/>
            </a:pPr>
            <a:r>
              <a:t/>
            </a:r>
            <a:endParaRPr/>
          </a:p>
          <a:p>
            <a:pPr rtl="0" algn="ctr">
              <a:spcBef>
                <a:spcPts val="0"/>
              </a:spcBef>
              <a:buNone/>
            </a:pPr>
            <a:r>
              <a:t/>
            </a:r>
            <a:endParaRPr/>
          </a:p>
          <a:p>
            <a:pPr rtl="0" algn="ctr">
              <a:spcBef>
                <a:spcPts val="0"/>
              </a:spcBef>
              <a:buNone/>
            </a:pPr>
            <a:r>
              <a:rPr lang="en"/>
              <a:t>All code and these slides are available at:</a:t>
            </a:r>
          </a:p>
          <a:p>
            <a:pPr rtl="0" algn="ctr">
              <a:spcBef>
                <a:spcPts val="0"/>
              </a:spcBef>
              <a:buNone/>
            </a:pPr>
            <a:r>
              <a:rPr lang="en" sz="2400" u="sng">
                <a:solidFill>
                  <a:schemeClr val="hlink"/>
                </a:solidFill>
                <a:hlinkClick r:id="rId3"/>
              </a:rPr>
              <a:t>https://github.com/BenjaminNitschke/GraphicAPIsCourse</a:t>
            </a:r>
          </a:p>
          <a:p>
            <a:pPr algn="ctr">
              <a:spcBef>
                <a:spcPts val="0"/>
              </a:spcBef>
              <a:buNone/>
            </a:pPr>
            <a:r>
              <a:t/>
            </a:r>
            <a:endParaRPr sz="2400"/>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Books</a:t>
            </a:r>
          </a:p>
        </p:txBody>
      </p:sp>
      <p:sp>
        <p:nvSpPr>
          <p:cNvPr id="116" name="Shape 116"/>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lgn="l">
              <a:spcBef>
                <a:spcPts val="0"/>
              </a:spcBef>
              <a:buClr>
                <a:schemeClr val="dk1"/>
              </a:buClr>
              <a:buSzPct val="100000"/>
              <a:buFont typeface="Arial"/>
              <a:buChar char="●"/>
            </a:pPr>
            <a:r>
              <a:rPr lang="en"/>
              <a:t>Graphic Gems I-V</a:t>
            </a:r>
          </a:p>
          <a:p>
            <a:pPr indent="-419100" lvl="0" marL="457200" rtl="0" algn="l">
              <a:spcBef>
                <a:spcPts val="0"/>
              </a:spcBef>
              <a:buClr>
                <a:schemeClr val="dk1"/>
              </a:buClr>
              <a:buSzPct val="100000"/>
              <a:buFont typeface="Arial"/>
              <a:buChar char="●"/>
            </a:pPr>
            <a:r>
              <a:rPr lang="en"/>
              <a:t>Game Programming Gems 1-8</a:t>
            </a:r>
          </a:p>
          <a:p>
            <a:pPr indent="-419100" lvl="0" marL="457200" rtl="0" algn="l">
              <a:spcBef>
                <a:spcPts val="0"/>
              </a:spcBef>
              <a:buClr>
                <a:schemeClr val="dk1"/>
              </a:buClr>
              <a:buSzPct val="100000"/>
              <a:buFont typeface="Arial"/>
              <a:buChar char="●"/>
            </a:pPr>
            <a:r>
              <a:rPr lang="en"/>
              <a:t>Shader X</a:t>
            </a:r>
          </a:p>
          <a:p>
            <a:pPr indent="-419100" lvl="0" marL="457200" rtl="0">
              <a:spcBef>
                <a:spcPts val="0"/>
              </a:spcBef>
              <a:buClr>
                <a:schemeClr val="dk1"/>
              </a:buClr>
              <a:buSzPct val="100000"/>
              <a:buFont typeface="Arial"/>
              <a:buChar char="●"/>
            </a:pPr>
            <a:r>
              <a:rPr lang="en"/>
              <a:t>Game Programming Patterns</a:t>
            </a:r>
          </a:p>
          <a:p>
            <a:pPr indent="-381000" lvl="1" marL="914400" rtl="0">
              <a:spcBef>
                <a:spcPts val="0"/>
              </a:spcBef>
              <a:buClr>
                <a:schemeClr val="dk1"/>
              </a:buClr>
              <a:buSzPct val="80000"/>
              <a:buFont typeface="Courier New"/>
              <a:buChar char="o"/>
            </a:pPr>
            <a:r>
              <a:rPr lang="en" u="sng">
                <a:solidFill>
                  <a:schemeClr val="hlink"/>
                </a:solidFill>
                <a:hlinkClick r:id="rId3"/>
              </a:rPr>
              <a:t>http://gameprogrammingpatterns.com/contents.html</a:t>
            </a:r>
          </a:p>
          <a:p>
            <a:pPr indent="-419100" lvl="0" marL="457200" rtl="0">
              <a:spcBef>
                <a:spcPts val="0"/>
              </a:spcBef>
              <a:buClr>
                <a:schemeClr val="dk1"/>
              </a:buClr>
              <a:buSzPct val="100000"/>
              <a:buFont typeface="Arial"/>
              <a:buChar char="●"/>
            </a:pPr>
            <a:r>
              <a:rPr lang="en"/>
              <a:t>Game Coding Complete</a:t>
            </a:r>
          </a:p>
          <a:p>
            <a:pPr indent="-419100" lvl="0" marL="457200" rtl="0" algn="l">
              <a:spcBef>
                <a:spcPts val="0"/>
              </a:spcBef>
              <a:buClr>
                <a:schemeClr val="dk1"/>
              </a:buClr>
              <a:buSzPct val="100000"/>
              <a:buFont typeface="Arial"/>
              <a:buChar char="●"/>
            </a:pPr>
            <a:r>
              <a:rPr lang="en"/>
              <a:t>Game Engine architecture</a:t>
            </a:r>
          </a:p>
          <a:p>
            <a:pPr indent="-419100" lvl="0" marL="457200" rtl="0" algn="l">
              <a:spcBef>
                <a:spcPts val="0"/>
              </a:spcBef>
              <a:buClr>
                <a:schemeClr val="dk1"/>
              </a:buClr>
              <a:buSzPct val="100000"/>
              <a:buFont typeface="Arial"/>
              <a:buChar char="●"/>
            </a:pPr>
            <a:r>
              <a:rPr lang="en"/>
              <a:t>AI Game Programming Wisdom 1-3</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Links</a:t>
            </a:r>
          </a:p>
        </p:txBody>
      </p:sp>
      <p:sp>
        <p:nvSpPr>
          <p:cNvPr id="122" name="Shape 122"/>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lgn="l">
              <a:spcBef>
                <a:spcPts val="0"/>
              </a:spcBef>
              <a:buClr>
                <a:schemeClr val="dk1"/>
              </a:buClr>
              <a:buSzPct val="100000"/>
              <a:buFont typeface="Arial"/>
              <a:buChar char="●"/>
            </a:pPr>
            <a:r>
              <a:rPr lang="en" u="sng">
                <a:solidFill>
                  <a:schemeClr val="hlink"/>
                </a:solidFill>
                <a:hlinkClick r:id="rId3"/>
              </a:rPr>
              <a:t>https://www.opengl.org/</a:t>
            </a:r>
          </a:p>
          <a:p>
            <a:pPr indent="-419100" lvl="0" marL="457200" rtl="0" algn="l">
              <a:spcBef>
                <a:spcPts val="0"/>
              </a:spcBef>
              <a:buClr>
                <a:schemeClr val="dk1"/>
              </a:buClr>
              <a:buSzPct val="100000"/>
              <a:buFont typeface="Arial"/>
              <a:buChar char="●"/>
            </a:pPr>
            <a:r>
              <a:rPr lang="en" u="sng">
                <a:solidFill>
                  <a:schemeClr val="hlink"/>
                </a:solidFill>
                <a:hlinkClick r:id="rId4"/>
              </a:rPr>
              <a:t>http://www.opentk.com/</a:t>
            </a:r>
          </a:p>
          <a:p>
            <a:pPr indent="-419100" lvl="0" marL="457200" rtl="0" algn="l">
              <a:spcBef>
                <a:spcPts val="0"/>
              </a:spcBef>
              <a:buClr>
                <a:schemeClr val="dk1"/>
              </a:buClr>
              <a:buSzPct val="100000"/>
              <a:buFont typeface="Arial"/>
              <a:buChar char="●"/>
            </a:pPr>
            <a:r>
              <a:rPr lang="en" u="sng">
                <a:solidFill>
                  <a:schemeClr val="hlink"/>
                </a:solidFill>
                <a:hlinkClick r:id="rId5"/>
              </a:rPr>
              <a:t>DirectX Walkthroughs</a:t>
            </a:r>
          </a:p>
          <a:p>
            <a:pPr indent="-419100" lvl="0" marL="457200" rtl="0" algn="l">
              <a:spcBef>
                <a:spcPts val="0"/>
              </a:spcBef>
              <a:buClr>
                <a:schemeClr val="dk1"/>
              </a:buClr>
              <a:buSzPct val="100000"/>
              <a:buFont typeface="Arial"/>
              <a:buChar char="●"/>
            </a:pPr>
            <a:r>
              <a:rPr lang="en" u="sng">
                <a:solidFill>
                  <a:schemeClr val="hlink"/>
                </a:solidFill>
                <a:hlinkClick r:id="rId6"/>
              </a:rPr>
              <a:t>https://directxtk.codeplex.com</a:t>
            </a:r>
          </a:p>
          <a:p>
            <a:pPr indent="-419100" lvl="0" marL="457200" rtl="0" algn="l">
              <a:spcBef>
                <a:spcPts val="0"/>
              </a:spcBef>
              <a:buClr>
                <a:schemeClr val="dk1"/>
              </a:buClr>
              <a:buSzPct val="100000"/>
              <a:buFont typeface="Arial"/>
              <a:buChar char="●"/>
            </a:pPr>
            <a:r>
              <a:rPr lang="en" u="sng">
                <a:solidFill>
                  <a:schemeClr val="hlink"/>
                </a:solidFill>
                <a:hlinkClick r:id="rId7"/>
              </a:rPr>
              <a:t>http://sharpdx.org/</a:t>
            </a:r>
          </a:p>
          <a:p>
            <a:pPr indent="-419100" lvl="0" marL="457200" rtl="0" algn="l">
              <a:spcBef>
                <a:spcPts val="0"/>
              </a:spcBef>
              <a:buClr>
                <a:schemeClr val="dk1"/>
              </a:buClr>
              <a:buSzPct val="100000"/>
              <a:buFont typeface="Arial"/>
              <a:buChar char="●"/>
            </a:pPr>
            <a:r>
              <a:rPr lang="en" u="sng">
                <a:solidFill>
                  <a:schemeClr val="hlink"/>
                </a:solidFill>
                <a:hlinkClick r:id="rId8"/>
              </a:rPr>
              <a:t>http://www.monogame.net/</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About me: BenjaminNitschke.com</a:t>
            </a:r>
          </a:p>
        </p:txBody>
      </p:sp>
      <p:sp>
        <p:nvSpPr>
          <p:cNvPr id="47" name="Shape 47"/>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sz="2400"/>
              <a:t>2002-2004: First commercial .NET Game: Arena Wars</a:t>
            </a:r>
          </a:p>
          <a:p>
            <a:pPr rtl="0">
              <a:spcBef>
                <a:spcPts val="0"/>
              </a:spcBef>
              <a:buNone/>
            </a:pPr>
            <a:r>
              <a:rPr lang="en" sz="2400"/>
              <a:t>2005: Rocket Commander Tutorial, 1 Million Views</a:t>
            </a:r>
          </a:p>
          <a:p>
            <a:pPr rtl="0">
              <a:spcBef>
                <a:spcPts val="0"/>
              </a:spcBef>
              <a:buNone/>
            </a:pPr>
            <a:r>
              <a:rPr lang="en" sz="2400"/>
              <a:t>2006: Wrote Professional XNA Game Programming Book</a:t>
            </a:r>
          </a:p>
          <a:p>
            <a:pPr rtl="0">
              <a:spcBef>
                <a:spcPts val="0"/>
              </a:spcBef>
              <a:buNone/>
            </a:pPr>
            <a:r>
              <a:rPr lang="en" sz="2400"/>
              <a:t>2008: meinSport.de Online Sport Community Site</a:t>
            </a:r>
          </a:p>
          <a:p>
            <a:pPr rtl="0">
              <a:spcBef>
                <a:spcPts val="0"/>
              </a:spcBef>
              <a:buNone/>
            </a:pPr>
            <a:r>
              <a:rPr lang="en" sz="2400"/>
              <a:t>2009: FireBurst Xbox, PlayStation, PC with Unreal Engine</a:t>
            </a:r>
          </a:p>
          <a:p>
            <a:pPr rtl="0">
              <a:spcBef>
                <a:spcPts val="0"/>
              </a:spcBef>
              <a:buNone/>
            </a:pPr>
            <a:r>
              <a:rPr lang="en" sz="2400"/>
              <a:t>2010: Released Games on iOS, Android, WinPhone, W8 ..</a:t>
            </a:r>
          </a:p>
          <a:p>
            <a:pPr rtl="0">
              <a:spcBef>
                <a:spcPts val="0"/>
              </a:spcBef>
              <a:buNone/>
            </a:pPr>
            <a:r>
              <a:rPr lang="en" sz="2400"/>
              <a:t>2012: SoulCraft Mobile RPG (10+ Million Downloads)</a:t>
            </a:r>
          </a:p>
          <a:p>
            <a:pPr rtl="0">
              <a:spcBef>
                <a:spcPts val="0"/>
              </a:spcBef>
              <a:buNone/>
            </a:pPr>
            <a:r>
              <a:rPr lang="en" sz="2400"/>
              <a:t>since 2012: CEO Delta Engine, .NET, C++, JS Conversion</a:t>
            </a:r>
          </a:p>
          <a:p>
            <a:pPr>
              <a:spcBef>
                <a:spcPts val="0"/>
              </a:spcBef>
              <a:buNone/>
            </a:pPr>
            <a:r>
              <a:t/>
            </a:r>
            <a:endParaRPr sz="2400"/>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x="0" y="0"/>
          <a:ext cx="0" cy="0"/>
          <a:chOff x="0" y="0"/>
          <a:chExt cx="0" cy="0"/>
        </a:xfrm>
      </p:grpSpPr>
      <p:sp>
        <p:nvSpPr>
          <p:cNvPr id="52" name="Shape 5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About me: Games created</a:t>
            </a:r>
          </a:p>
        </p:txBody>
      </p:sp>
      <p:pic>
        <p:nvPicPr>
          <p:cNvPr id="53" name="Shape 53"/>
          <p:cNvPicPr preferRelativeResize="0"/>
          <p:nvPr/>
        </p:nvPicPr>
        <p:blipFill>
          <a:blip r:embed="rId3">
            <a:alphaModFix/>
          </a:blip>
          <a:stretch>
            <a:fillRect/>
          </a:stretch>
        </p:blipFill>
        <p:spPr>
          <a:xfrm>
            <a:off x="-239750" y="1157425"/>
            <a:ext cx="9623494" cy="3986076"/>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type="title"/>
          </p:nvPr>
        </p:nvSpPr>
        <p:spPr>
          <a:xfrm>
            <a:off x="457200" y="205975"/>
            <a:ext cx="8604299" cy="857400"/>
          </a:xfrm>
          <a:prstGeom prst="rect">
            <a:avLst/>
          </a:prstGeom>
        </p:spPr>
        <p:txBody>
          <a:bodyPr anchorCtr="0" anchor="b" bIns="91425" lIns="91425" rIns="91425" tIns="91425">
            <a:noAutofit/>
          </a:bodyPr>
          <a:lstStyle/>
          <a:p>
            <a:pPr>
              <a:spcBef>
                <a:spcPts val="0"/>
              </a:spcBef>
              <a:buNone/>
            </a:pPr>
            <a:r>
              <a:rPr lang="en"/>
              <a:t>Overview</a:t>
            </a:r>
          </a:p>
        </p:txBody>
      </p:sp>
      <p:sp>
        <p:nvSpPr>
          <p:cNvPr id="59" name="Shape 59"/>
          <p:cNvSpPr txBox="1"/>
          <p:nvPr>
            <p:ph idx="1" type="body"/>
          </p:nvPr>
        </p:nvSpPr>
        <p:spPr>
          <a:xfrm>
            <a:off x="457200" y="1152875"/>
            <a:ext cx="8229600" cy="3725699"/>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buChar char="●"/>
            </a:pPr>
            <a:r>
              <a:rPr lang="en"/>
              <a:t>OpenGL</a:t>
            </a:r>
          </a:p>
          <a:p>
            <a:pPr indent="-381000" lvl="1" marL="914400" marR="0" rtl="0" algn="l">
              <a:lnSpc>
                <a:spcPct val="100000"/>
              </a:lnSpc>
              <a:spcBef>
                <a:spcPts val="600"/>
              </a:spcBef>
              <a:spcAft>
                <a:spcPts val="0"/>
              </a:spcAft>
              <a:buClr>
                <a:schemeClr val="dk1"/>
              </a:buClr>
              <a:buSzPct val="80000"/>
              <a:buFont typeface="Courier New"/>
              <a:buChar char="o"/>
            </a:pPr>
            <a:r>
              <a:rPr lang="en"/>
              <a:t>Windows, Unix, Mac OS: </a:t>
            </a:r>
            <a:r>
              <a:rPr b="1" lang="en"/>
              <a:t>OpenGL</a:t>
            </a:r>
          </a:p>
          <a:p>
            <a:pPr indent="-381000" lvl="1" marL="914400" marR="0" rtl="0" algn="l">
              <a:lnSpc>
                <a:spcPct val="100000"/>
              </a:lnSpc>
              <a:spcBef>
                <a:spcPts val="600"/>
              </a:spcBef>
              <a:spcAft>
                <a:spcPts val="0"/>
              </a:spcAft>
              <a:buClr>
                <a:schemeClr val="dk1"/>
              </a:buClr>
              <a:buSzPct val="80000"/>
              <a:buFont typeface="Courier New"/>
              <a:buChar char="o"/>
            </a:pPr>
            <a:r>
              <a:rPr lang="en"/>
              <a:t>Android, iOS, WebGL, most phones: </a:t>
            </a:r>
            <a:r>
              <a:rPr b="1" lang="en"/>
              <a:t>OpenGL ES</a:t>
            </a:r>
            <a:r>
              <a:rPr lang="en"/>
              <a:t> </a:t>
            </a:r>
          </a:p>
          <a:p>
            <a:pPr indent="-419100" lvl="0" marL="457200" marR="0" rtl="0" algn="l">
              <a:lnSpc>
                <a:spcPct val="100000"/>
              </a:lnSpc>
              <a:spcBef>
                <a:spcPts val="600"/>
              </a:spcBef>
              <a:spcAft>
                <a:spcPts val="0"/>
              </a:spcAft>
              <a:buClr>
                <a:schemeClr val="dk1"/>
              </a:buClr>
              <a:buSzPct val="100000"/>
              <a:buFont typeface="Arial"/>
              <a:buChar char="●"/>
            </a:pPr>
            <a:r>
              <a:rPr lang="en"/>
              <a:t>Direct3D</a:t>
            </a:r>
          </a:p>
          <a:p>
            <a:pPr indent="-381000" lvl="1" marL="914400" marR="0" rtl="0" algn="l">
              <a:lnSpc>
                <a:spcPct val="100000"/>
              </a:lnSpc>
              <a:spcBef>
                <a:spcPts val="600"/>
              </a:spcBef>
              <a:spcAft>
                <a:spcPts val="0"/>
              </a:spcAft>
              <a:buClr>
                <a:schemeClr val="dk1"/>
              </a:buClr>
              <a:buSzPct val="80000"/>
              <a:buFont typeface="Courier New"/>
              <a:buChar char="o"/>
            </a:pPr>
            <a:r>
              <a:rPr lang="en"/>
              <a:t>Windows, Xbox, Windows Phone</a:t>
            </a:r>
          </a:p>
          <a:p>
            <a:pPr indent="-381000" lvl="1" marL="914400" marR="0" rtl="0" algn="l">
              <a:lnSpc>
                <a:spcPct val="100000"/>
              </a:lnSpc>
              <a:spcBef>
                <a:spcPts val="600"/>
              </a:spcBef>
              <a:spcAft>
                <a:spcPts val="0"/>
              </a:spcAft>
              <a:buClr>
                <a:schemeClr val="dk1"/>
              </a:buClr>
              <a:buSzPct val="80000"/>
              <a:buFont typeface="Courier New"/>
              <a:buChar char="o"/>
            </a:pPr>
            <a:r>
              <a:rPr lang="en"/>
              <a:t>DirectX 1-8</a:t>
            </a:r>
          </a:p>
          <a:p>
            <a:pPr indent="-381000" lvl="1" marL="914400" marR="0" rtl="0" algn="l">
              <a:lnSpc>
                <a:spcPct val="100000"/>
              </a:lnSpc>
              <a:spcBef>
                <a:spcPts val="600"/>
              </a:spcBef>
              <a:spcAft>
                <a:spcPts val="0"/>
              </a:spcAft>
              <a:buClr>
                <a:schemeClr val="dk1"/>
              </a:buClr>
              <a:buSzPct val="80000"/>
              <a:buFont typeface="Courier New"/>
              <a:buChar char="o"/>
            </a:pPr>
            <a:r>
              <a:rPr lang="en"/>
              <a:t>Direct3D 9</a:t>
            </a:r>
          </a:p>
          <a:p>
            <a:pPr indent="-381000" lvl="1" marL="914400" marR="0" rtl="0" algn="l">
              <a:lnSpc>
                <a:spcPct val="100000"/>
              </a:lnSpc>
              <a:spcBef>
                <a:spcPts val="600"/>
              </a:spcBef>
              <a:spcAft>
                <a:spcPts val="0"/>
              </a:spcAft>
              <a:buClr>
                <a:schemeClr val="dk1"/>
              </a:buClr>
              <a:buSzPct val="80000"/>
              <a:buFont typeface="Courier New"/>
              <a:buChar char="o"/>
            </a:pPr>
            <a:r>
              <a:rPr lang="en"/>
              <a:t>Direct3D 10</a:t>
            </a:r>
          </a:p>
          <a:p>
            <a:pPr indent="-381000" lvl="1" marL="914400" marR="0" rtl="0" algn="l">
              <a:lnSpc>
                <a:spcPct val="100000"/>
              </a:lnSpc>
              <a:spcBef>
                <a:spcPts val="600"/>
              </a:spcBef>
              <a:spcAft>
                <a:spcPts val="0"/>
              </a:spcAft>
              <a:buClr>
                <a:schemeClr val="dk1"/>
              </a:buClr>
              <a:buSzPct val="80000"/>
              <a:buFont typeface="Courier New"/>
              <a:buChar char="o"/>
            </a:pPr>
            <a:r>
              <a:rPr b="1" lang="en"/>
              <a:t>Direct3D 11</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There is more</a:t>
            </a:r>
          </a:p>
        </p:txBody>
      </p:sp>
      <p:sp>
        <p:nvSpPr>
          <p:cNvPr id="65" name="Shape 65"/>
          <p:cNvSpPr txBox="1"/>
          <p:nvPr>
            <p:ph idx="1" type="body"/>
          </p:nvPr>
        </p:nvSpPr>
        <p:spPr>
          <a:xfrm>
            <a:off x="421125" y="1101000"/>
            <a:ext cx="8585700" cy="3725699"/>
          </a:xfrm>
          <a:prstGeom prst="rect">
            <a:avLst/>
          </a:prstGeom>
        </p:spPr>
        <p:txBody>
          <a:bodyPr anchorCtr="0" anchor="t" bIns="91425" lIns="91425" rIns="91425" tIns="91425">
            <a:noAutofit/>
          </a:bodyPr>
          <a:lstStyle/>
          <a:p>
            <a:pPr indent="-381000" lvl="0" marL="457200" rtl="0">
              <a:spcBef>
                <a:spcPts val="0"/>
              </a:spcBef>
              <a:buClr>
                <a:schemeClr val="dk1"/>
              </a:buClr>
              <a:buSzPct val="80000"/>
              <a:buFont typeface="Arial"/>
              <a:buChar char="●"/>
            </a:pPr>
            <a:r>
              <a:rPr lang="en"/>
              <a:t>X3D (xml based)</a:t>
            </a:r>
          </a:p>
          <a:p>
            <a:pPr indent="-381000" lvl="0" marL="457200" rtl="0">
              <a:spcBef>
                <a:spcPts val="0"/>
              </a:spcBef>
              <a:buClr>
                <a:schemeClr val="dk1"/>
              </a:buClr>
              <a:buSzPct val="80000"/>
              <a:buFont typeface="Arial"/>
              <a:buChar char="●"/>
            </a:pPr>
            <a:r>
              <a:rPr lang="en"/>
              <a:t>Mantle (developed by AMD)</a:t>
            </a:r>
          </a:p>
          <a:p>
            <a:pPr indent="-381000" lvl="0" marL="457200" rtl="0">
              <a:spcBef>
                <a:spcPts val="0"/>
              </a:spcBef>
              <a:buClr>
                <a:schemeClr val="dk1"/>
              </a:buClr>
              <a:buSzPct val="80000"/>
              <a:buFont typeface="Arial"/>
              <a:buChar char="●"/>
            </a:pPr>
            <a:r>
              <a:rPr lang="en"/>
              <a:t>Vulkan (Khronos, next gen, glNext, Mantel)</a:t>
            </a:r>
          </a:p>
          <a:p>
            <a:pPr indent="-381000" lvl="0" marL="457200" rtl="0">
              <a:spcBef>
                <a:spcPts val="0"/>
              </a:spcBef>
              <a:buClr>
                <a:schemeClr val="dk1"/>
              </a:buClr>
              <a:buSzPct val="80000"/>
              <a:buFont typeface="Arial"/>
              <a:buChar char="●"/>
            </a:pPr>
            <a:r>
              <a:rPr lang="en"/>
              <a:t>RenderMan (Pixar)</a:t>
            </a:r>
          </a:p>
          <a:p>
            <a:pPr indent="-381000" lvl="0" marL="457200" rtl="0">
              <a:spcBef>
                <a:spcPts val="0"/>
              </a:spcBef>
              <a:buClr>
                <a:schemeClr val="dk1"/>
              </a:buClr>
              <a:buSzPct val="80000"/>
              <a:buFont typeface="Arial"/>
              <a:buChar char="●"/>
            </a:pPr>
            <a:r>
              <a:rPr lang="en"/>
              <a:t>RenderWare (consoles)</a:t>
            </a:r>
          </a:p>
          <a:p>
            <a:pPr indent="-381000" lvl="0" marL="457200" rtl="0">
              <a:spcBef>
                <a:spcPts val="0"/>
              </a:spcBef>
              <a:buClr>
                <a:schemeClr val="dk1"/>
              </a:buClr>
              <a:buSzPct val="80000"/>
              <a:buFont typeface="Arial"/>
              <a:buChar char="●"/>
            </a:pPr>
            <a:r>
              <a:rPr lang="en"/>
              <a:t>Glide API (3dfx, Unreal, NFS, Quake, ...)</a:t>
            </a:r>
          </a:p>
          <a:p>
            <a:pPr indent="-381000" lvl="0" marL="457200" rtl="0">
              <a:spcBef>
                <a:spcPts val="0"/>
              </a:spcBef>
              <a:buClr>
                <a:schemeClr val="dk1"/>
              </a:buClr>
              <a:buSzPct val="80000"/>
              <a:buFont typeface="Arial"/>
              <a:buChar char="●"/>
            </a:pPr>
            <a:r>
              <a:rPr lang="en"/>
              <a:t>QuickDraw 3D (developed by Apple)</a:t>
            </a:r>
          </a:p>
          <a:p>
            <a:pPr indent="-381000" lvl="0" marL="457200" rtl="0">
              <a:spcBef>
                <a:spcPts val="0"/>
              </a:spcBef>
              <a:buClr>
                <a:schemeClr val="dk1"/>
              </a:buClr>
              <a:buSzPct val="80000"/>
              <a:buFont typeface="Arial"/>
              <a:buChar char="●"/>
            </a:pPr>
            <a:r>
              <a:rPr lang="en"/>
              <a:t>Stage3D (3D library in Flash version 11)</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And many 3D APIs on top of it</a:t>
            </a:r>
          </a:p>
        </p:txBody>
      </p:sp>
      <p:sp>
        <p:nvSpPr>
          <p:cNvPr id="71" name="Shape 71"/>
          <p:cNvSpPr txBox="1"/>
          <p:nvPr>
            <p:ph idx="1" type="body"/>
          </p:nvPr>
        </p:nvSpPr>
        <p:spPr>
          <a:xfrm>
            <a:off x="311025" y="1204650"/>
            <a:ext cx="8738400" cy="3725699"/>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a:t>3D APIs</a:t>
            </a:r>
          </a:p>
          <a:p>
            <a:pPr indent="-381000" lvl="0" marL="457200" marR="0" rtl="0" algn="l">
              <a:lnSpc>
                <a:spcPct val="100000"/>
              </a:lnSpc>
              <a:spcBef>
                <a:spcPts val="600"/>
              </a:spcBef>
              <a:spcAft>
                <a:spcPts val="0"/>
              </a:spcAft>
              <a:buClr>
                <a:schemeClr val="dk1"/>
              </a:buClr>
              <a:buSzPct val="100000"/>
              <a:buFont typeface="Arial"/>
              <a:buChar char="●"/>
            </a:pPr>
            <a:r>
              <a:rPr lang="en" sz="2400"/>
              <a:t>ClanLib, Crystal Space, Horde3D, HOOPS 3D Graphics System, Irrlicht Engine, Java 3D, JMonkey Engine, Mobile 3D Graphics API, JT Open, OGRE, OpenGL Performer, OpenSceneGraph, OpenSG, QSDK, Vega Prime</a:t>
            </a:r>
          </a:p>
          <a:p>
            <a:pPr marR="0" rtl="0" algn="l">
              <a:lnSpc>
                <a:spcPct val="100000"/>
              </a:lnSpc>
              <a:spcBef>
                <a:spcPts val="600"/>
              </a:spcBef>
              <a:spcAft>
                <a:spcPts val="0"/>
              </a:spcAft>
              <a:buNone/>
            </a:pPr>
            <a:r>
              <a:rPr lang="en"/>
              <a:t>Web</a:t>
            </a:r>
          </a:p>
          <a:p>
            <a:pPr indent="-381000" lvl="0" marL="457200" marR="0" rtl="0" algn="l">
              <a:lnSpc>
                <a:spcPct val="100000"/>
              </a:lnSpc>
              <a:spcBef>
                <a:spcPts val="600"/>
              </a:spcBef>
              <a:spcAft>
                <a:spcPts val="0"/>
              </a:spcAft>
              <a:buClr>
                <a:schemeClr val="dk1"/>
              </a:buClr>
              <a:buSzPct val="100000"/>
              <a:buFont typeface="Arial"/>
              <a:buChar char="●"/>
            </a:pPr>
            <a:r>
              <a:rPr lang="en" sz="2400"/>
              <a:t>Blend4Web, CopperLicht, O3D, Three.js, X3DOM, StormEngineC, Papervision3D (Flash)</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What is most popular for games?</a:t>
            </a:r>
          </a:p>
        </p:txBody>
      </p:sp>
      <p:sp>
        <p:nvSpPr>
          <p:cNvPr id="77" name="Shape 7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AutoNum type="arabicPeriod"/>
            </a:pPr>
            <a:r>
              <a:rPr lang="en"/>
              <a:t>Unity3D</a:t>
            </a:r>
          </a:p>
          <a:p>
            <a:pPr indent="-419100" lvl="0" marL="457200" rtl="0">
              <a:spcBef>
                <a:spcPts val="0"/>
              </a:spcBef>
              <a:buClr>
                <a:schemeClr val="dk1"/>
              </a:buClr>
              <a:buSzPct val="100000"/>
              <a:buFont typeface="Arial"/>
              <a:buAutoNum type="arabicPeriod"/>
            </a:pPr>
            <a:r>
              <a:rPr lang="en"/>
              <a:t>Unreal Engine</a:t>
            </a:r>
          </a:p>
          <a:p>
            <a:pPr indent="-419100" lvl="0" marL="457200" rtl="0">
              <a:spcBef>
                <a:spcPts val="0"/>
              </a:spcBef>
              <a:buClr>
                <a:schemeClr val="dk1"/>
              </a:buClr>
              <a:buSzPct val="100000"/>
              <a:buFont typeface="Arial"/>
              <a:buAutoNum type="arabicPeriod"/>
            </a:pPr>
            <a:r>
              <a:rPr lang="en"/>
              <a:t>CryEngine</a:t>
            </a:r>
          </a:p>
          <a:p>
            <a:pPr indent="-419100" lvl="0" marL="457200" rtl="0">
              <a:spcBef>
                <a:spcPts val="0"/>
              </a:spcBef>
              <a:buClr>
                <a:schemeClr val="dk1"/>
              </a:buClr>
              <a:buSzPct val="100000"/>
              <a:buFont typeface="Arial"/>
              <a:buAutoNum type="arabicPeriod"/>
            </a:pPr>
            <a:r>
              <a:rPr lang="en"/>
              <a:t>Source</a:t>
            </a:r>
          </a:p>
          <a:p>
            <a:pPr indent="-419100" lvl="0" marL="457200" rtl="0">
              <a:spcBef>
                <a:spcPts val="0"/>
              </a:spcBef>
              <a:buClr>
                <a:schemeClr val="dk1"/>
              </a:buClr>
              <a:buSzPct val="100000"/>
              <a:buFont typeface="Arial"/>
              <a:buAutoNum type="arabicPeriod"/>
            </a:pPr>
            <a:r>
              <a:rPr lang="en"/>
              <a:t>Other: RPG, Blender, GameMaker, Construct, XNA, Quake, Doom, DE, etc.</a:t>
            </a:r>
          </a:p>
          <a:p>
            <a:pPr indent="-419100" lvl="0" marL="457200">
              <a:spcBef>
                <a:spcPts val="0"/>
              </a:spcBef>
              <a:buClr>
                <a:schemeClr val="dk1"/>
              </a:buClr>
              <a:buSzPct val="100000"/>
              <a:buFont typeface="Arial"/>
              <a:buAutoNum type="arabicPeriod"/>
            </a:pPr>
            <a:r>
              <a:rPr lang="en"/>
              <a:t>Roll your own</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Game Engine Evolution Example </a:t>
            </a:r>
          </a:p>
        </p:txBody>
      </p:sp>
      <p:pic>
        <p:nvPicPr>
          <p:cNvPr id="83" name="Shape 83"/>
          <p:cNvPicPr preferRelativeResize="0"/>
          <p:nvPr/>
        </p:nvPicPr>
        <p:blipFill>
          <a:blip r:embed="rId3">
            <a:alphaModFix/>
          </a:blip>
          <a:stretch>
            <a:fillRect/>
          </a:stretch>
        </p:blipFill>
        <p:spPr>
          <a:xfrm>
            <a:off x="830475" y="1160824"/>
            <a:ext cx="7329802" cy="4021949"/>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Game Engine Architecture</a:t>
            </a:r>
          </a:p>
        </p:txBody>
      </p:sp>
      <p:pic>
        <p:nvPicPr>
          <p:cNvPr id="89" name="Shape 89"/>
          <p:cNvPicPr preferRelativeResize="0"/>
          <p:nvPr/>
        </p:nvPicPr>
        <p:blipFill>
          <a:blip r:embed="rId3">
            <a:alphaModFix/>
          </a:blip>
          <a:stretch>
            <a:fillRect/>
          </a:stretch>
        </p:blipFill>
        <p:spPr>
          <a:xfrm>
            <a:off x="3026250" y="1162075"/>
            <a:ext cx="4812975" cy="4029474"/>
          </a:xfrm>
          <a:prstGeom prst="rect">
            <a:avLst/>
          </a:prstGeom>
          <a:noFill/>
          <a:ln>
            <a:noFill/>
          </a:ln>
        </p:spPr>
      </p:pic>
      <p:pic>
        <p:nvPicPr>
          <p:cNvPr id="90" name="Shape 90"/>
          <p:cNvPicPr preferRelativeResize="0"/>
          <p:nvPr/>
        </p:nvPicPr>
        <p:blipFill>
          <a:blip r:embed="rId4">
            <a:alphaModFix/>
          </a:blip>
          <a:stretch>
            <a:fillRect/>
          </a:stretch>
        </p:blipFill>
        <p:spPr>
          <a:xfrm>
            <a:off x="772750" y="1162075"/>
            <a:ext cx="1800225" cy="4314825"/>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