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9.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2" Type="http://schemas.openxmlformats.org/officeDocument/2006/relationships/slide" Target="slides/slide27.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3.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hyperlink" Target="http://www.appia.com/blog/key-programming-languages-for-mobile-developers" TargetMode="External"/><Relationship Id="rId1" Type="http://schemas.openxmlformats.org/officeDocument/2006/relationships/notesMaster" Target="../notesMasters/notesMaster1.xml"/><Relationship Id="rId3" Type="http://schemas.openxmlformats.org/officeDocument/2006/relationships/hyperlink" Target="http://mashable.com/2014/01/21/learn-programming-language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hyperlink" Target="https://github.com/BenjaminNitschke/CppCourse/tree/master/Day2" TargetMode="Externa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hyperlink" Target="http://sharpdx.org/" TargetMode="Externa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hyperlink" Target="http://sharpdx.org/" TargetMode="Externa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hyperlink" Target="http://blogs.msdn.com/b/windowsappdev/archive/2012/04/16/creating-a-great-tile-experience-part-1.aspx" TargetMode="Externa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hyperlink" Target="https://appdev.microsoft.com/StorePortals/en-US/Developer/Catalog/ReleaseAnchor" TargetMode="External"/><Relationship Id="rId1" Type="http://schemas.openxmlformats.org/officeDocument/2006/relationships/notesMaster" Target="../notesMasters/notesMaster1.xml"/><Relationship Id="rId3" Type="http://schemas.openxmlformats.org/officeDocument/2006/relationships/hyperlink" Target="https://books.google.de/books?id=NyyyEwWxpF0C&amp;pg=PA178&amp;lpg=PA178&amp;dq=programming+space+invaders+c%23+windows+phone&amp;source=bl&amp;ots=DVEgqTXtiO&amp;sig=bbn-0IZnxq-tVJWm3Q4Z4C7IXQo&amp;hl=en&amp;sa=X&amp;ved=0CFYQ6AEwB2oVChMI4pXt7s6SxgIV5Y5yCh0B_wDE#v=onepage&amp;q=programming%20space%20invaders%20c%23%20windows%20phone&amp;f=false"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hyperlink" Target="https://en.wikipedia.org/wiki/List_of_game_engines" TargetMode="Externa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hyperlink" Target="http://www.appia.com/blog/key-programming-languages-for-mobile-developers" TargetMode="External"/><Relationship Id="rId1" Type="http://schemas.openxmlformats.org/officeDocument/2006/relationships/notesMaster" Target="../notesMasters/notesMaster1.xml"/><Relationship Id="rId3" Type="http://schemas.openxmlformats.org/officeDocument/2006/relationships/hyperlink" Target="http://mashable.com/2014/01/21/learn-programming-language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hyperlink" Target="http://www.appia.com/blog/key-programming-languages-for-mobile-developers" TargetMode="External"/><Relationship Id="rId1" Type="http://schemas.openxmlformats.org/officeDocument/2006/relationships/notesMaster" Target="../notesMasters/notesMaster1.xml"/><Relationship Id="rId3" Type="http://schemas.openxmlformats.org/officeDocument/2006/relationships/hyperlink" Target="http://mashable.com/2014/01/21/learn-programming-language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http://www.appia.com/blog/key-programming-languages-for-mobile-developers</a:t>
            </a:r>
          </a:p>
          <a:p>
            <a:pPr lvl="0" rtl="0">
              <a:spcBef>
                <a:spcPts val="0"/>
              </a:spcBef>
              <a:buNone/>
            </a:pPr>
            <a:r>
              <a:rPr lang="en" u="sng">
                <a:solidFill>
                  <a:schemeClr val="hlink"/>
                </a:solidFill>
                <a:hlinkClick r:id="rId3"/>
              </a:rPr>
              <a:t>http://mashable.com/2014/01/21/learn-programming-languages/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Basic game and assets are coming from my previous C++ Basic Course, see </a:t>
            </a:r>
            <a:r>
              <a:rPr lang="en" u="sng">
                <a:solidFill>
                  <a:schemeClr val="hlink"/>
                </a:solidFill>
                <a:hlinkClick r:id="rId2"/>
              </a:rPr>
              <a:t>https://github.com/BenjaminNitschke/CppCourse/tree/master/Day2</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Visual Studio 2015 allows to create universal apps, which work on Windows 8, Windows Phone and Xbox One (all via Windows Universal Platform), but then again it is still very early and most scenarios are not really supported or even possible. Plus you need access to Xbox One SDK, which most do not have.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OpenGL won’t work directly on StoreApps (but works fine for normal windows apps).</a:t>
            </a:r>
          </a:p>
          <a:p>
            <a:pPr lvl="0" rtl="0">
              <a:spcBef>
                <a:spcPts val="0"/>
              </a:spcBef>
              <a:buNone/>
            </a:pPr>
            <a:r>
              <a:rPr lang="en"/>
              <a:t>C# Store App using SharpDX are possible too (via nuget) </a:t>
            </a:r>
            <a:r>
              <a:rPr lang="en" u="sng">
                <a:solidFill>
                  <a:schemeClr val="hlink"/>
                </a:solidFill>
                <a:hlinkClick r:id="rId2"/>
              </a:rPr>
              <a:t>http://sharpdx.org/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OpenGL won’t work directly on StoreApps (but works fine for normal windows apps).</a:t>
            </a:r>
          </a:p>
          <a:p>
            <a:pPr lvl="0" rtl="0">
              <a:spcBef>
                <a:spcPts val="0"/>
              </a:spcBef>
              <a:buNone/>
            </a:pPr>
            <a:r>
              <a:rPr lang="en"/>
              <a:t>C# Store App using SharpDX are possible too (via nuget) </a:t>
            </a:r>
            <a:r>
              <a:rPr lang="en" u="sng">
                <a:solidFill>
                  <a:schemeClr val="hlink"/>
                </a:solidFill>
                <a:hlinkClick r:id="rId2"/>
              </a:rPr>
              <a:t>http://sharpdx.org/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Show each of the options, each of these options are the same for C# Store Apps as well.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Show each of the options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We will set all icons (copy from github assets or create your own) and set the Background to black.</a:t>
            </a:r>
          </a:p>
          <a:p>
            <a:pPr rtl="0">
              <a:spcBef>
                <a:spcPts val="0"/>
              </a:spcBef>
              <a:buNone/>
            </a:pPr>
            <a:r>
              <a:rPr lang="en"/>
              <a:t>There are a lot of guides on how to create the best icons and tiles, this one is pretty good for Store Apps: </a:t>
            </a:r>
            <a:r>
              <a:rPr lang="en" u="sng">
                <a:solidFill>
                  <a:schemeClr val="hlink"/>
                </a:solidFill>
                <a:hlinkClick r:id="rId2"/>
              </a:rPr>
              <a:t>http://blogs.msdn.com/b/windowsappdev/archive/2012/04/16/creating-a-great-tile-experience-part-1.aspx</a:t>
            </a:r>
          </a:p>
          <a:p>
            <a:pPr lvl="0" rtl="0">
              <a:spcBef>
                <a:spcPts val="0"/>
              </a:spcBef>
              <a:buNone/>
            </a:pPr>
            <a:r>
              <a:rPr lang="en"/>
              <a:t>As usual project templates generate a lot of useless code, tips, usings and empty methods for later use. Look through all the classes, shaders, modify small things and explain.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2006: Created XNA Racing Game, one of the first full hd games on Xbox 360 and very popular XNA showcase game, got around 1 million youtube views</a:t>
            </a:r>
          </a:p>
          <a:p>
            <a:pPr>
              <a:spcBef>
                <a:spcPts val="0"/>
              </a:spcBef>
              <a:buNone/>
            </a:pPr>
            <a:r>
              <a:rPr lang="en"/>
              <a:t>Current interests are compilers, functional languages and engines in general. I am also creating a new low level computer language that can write itself for future work. Most recently learned and used Clojure, Lisp and F#, worked on a few smaller games with our engine and some bigger contract work (native iOS, Android development), also helped SoulCraft development and just released it on Steam this week.</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.ico and .rc files must be part of the Visual Studio project, all .png files must be put into the output folder (SpaceInvaders\Debug\)</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Same for Windows Phone 8.1 so we can still compile both projects while adding DirectX Tool Kit code to the Shared project.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Since we will be coding together now slides do not make so much sense, most things need to be explained and everyone should be typing his game. Links to the existing TextAdventure code will be given in the next slide, which we will only look at by the end of today.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Since we will be coding together now slides do not make so much sense, most things need to be explained and everyone should be typing his game. Links to the existing TextAdventure code will be given in the next slide, which we will only look at by the end of today.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Since we will be coding together now slides do not make so much sense, most things need to be explained and everyone should be typing his game. Links to the existing TextAdventure code will be given in the next slide, which we will only look at by the end of today.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Also show device unlock tool (register developer phone) and custom deploy tool. Release website: </a:t>
            </a:r>
            <a:r>
              <a:rPr lang="en" u="sng">
                <a:solidFill>
                  <a:schemeClr val="hlink"/>
                </a:solidFill>
                <a:hlinkClick r:id="rId2"/>
              </a:rPr>
              <a:t>https://appdev.microsoft.com/StorePortals/en-US/Developer/Catalog/ReleaseAnchor</a:t>
            </a:r>
          </a:p>
          <a:p>
            <a:pPr lvl="0" rtl="0">
              <a:spcBef>
                <a:spcPts val="0"/>
              </a:spcBef>
              <a:buNone/>
            </a:pPr>
            <a:r>
              <a:rPr lang="en"/>
              <a:t>Good step by step guide (bit outdated, but still valid information in there): </a:t>
            </a:r>
            <a:r>
              <a:rPr lang="en" u="sng">
                <a:solidFill>
                  <a:schemeClr val="hlink"/>
                </a:solidFill>
                <a:hlinkClick r:id="rId3"/>
              </a:rPr>
              <a:t>https://books.google.de/books?id=NyyyEwWxpF0C&amp;pg=PA178&amp;lpg=PA178&amp;dq=programming+space+invaders+c%23+windows+phone&amp;source=bl&amp;ots=DVEgqTXtiO&amp;sig=bbn-0IZnxq-tVJWm3Q4Z4C7IXQo&amp;hl=en&amp;sa=X&amp;ved=0CFYQ6AEwB2oVChMI4pXt7s6SxgIV5Y5yCh0B_wDE#v=onepage&amp;q=programming%20space%20invaders%20c%23%20windows%20phone&amp;f=fals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Arena Wars (2002-2004), SoulCraft (2012), Fireburst (2009) and XNA Racing Game (2006)</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We will get a quick overview about each of these languages, but it is not important to be an expert in any of them as we will focus on the actual platform concepts, which are valid beyond languages and engines.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Most games have their own UI and use engines that handle low level rendering, APIs and platform details, thus many of the points here do not matter in the real world, but they are still valid for low level programming and other aspects of mobile development.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https://en.wikipedia.org/wiki/List_of_game_engines</a:t>
            </a:r>
          </a:p>
          <a:p>
            <a:pPr rtl="0">
              <a:spcBef>
                <a:spcPts val="0"/>
              </a:spcBef>
              <a:buNone/>
            </a:pPr>
            <a:r>
              <a:rPr lang="en"/>
              <a:t>Unity3D is really popular for smaller studios and indies, but Unreal Engine is also highly successful, especially for big studios and very complex fps and rpg games.</a:t>
            </a:r>
          </a:p>
          <a:p>
            <a:pPr rtl="0">
              <a:spcBef>
                <a:spcPts val="0"/>
              </a:spcBef>
              <a:buNone/>
            </a:pPr>
            <a:r>
              <a:rPr lang="en"/>
              <a:t>Most engines are written in C++ and allow scripting in it plus a scripting language like C#, Lua, JS, BluePrint, etc.</a:t>
            </a:r>
          </a:p>
          <a:p>
            <a:pPr>
              <a:spcBef>
                <a:spcPts val="0"/>
              </a:spcBef>
              <a:buNone/>
            </a:pPr>
            <a:r>
              <a:rPr lang="en"/>
              <a:t>Pretty much all engines have become cross platform and support mobile even if they started on just one or a few similar platforms (e.g. Unity on Mac, Unreal on PC and then Consoles).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http://www.appia.com/blog/key-programming-languages-for-mobile-developers</a:t>
            </a:r>
          </a:p>
          <a:p>
            <a:pPr>
              <a:spcBef>
                <a:spcPts val="0"/>
              </a:spcBef>
              <a:buNone/>
            </a:pPr>
            <a:r>
              <a:rPr lang="en" u="sng">
                <a:solidFill>
                  <a:schemeClr val="hlink"/>
                </a:solidFill>
                <a:hlinkClick r:id="rId3"/>
              </a:rPr>
              <a:t>http://mashable.com/2014/01/21/learn-programming-languages/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http://www.appia.com/blog/key-programming-languages-for-mobile-developers</a:t>
            </a:r>
          </a:p>
          <a:p>
            <a:pPr lvl="0" rtl="0">
              <a:spcBef>
                <a:spcPts val="0"/>
              </a:spcBef>
              <a:buNone/>
            </a:pPr>
            <a:r>
              <a:rPr lang="en" u="sng">
                <a:solidFill>
                  <a:schemeClr val="hlink"/>
                </a:solidFill>
                <a:hlinkClick r:id="rId3"/>
              </a:rPr>
              <a:t>http://mashable.com/2014/01/21/learn-programming-languages/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349660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1867781"/>
            <a:ext cx="7772400" cy="16488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3627026"/>
            <a:ext cx="7772400" cy="774300"/>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4406309"/>
            <a:ext cx="8229600" cy="519599"/>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4384371"/>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3" Type="http://schemas.openxmlformats.org/officeDocument/2006/relationships/image" Target="../media/image0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03.png"/><Relationship Id="rId3" Type="http://schemas.openxmlformats.org/officeDocument/2006/relationships/image" Target="../media/image05.png"/><Relationship Id="rId6" Type="http://schemas.openxmlformats.org/officeDocument/2006/relationships/image" Target="../media/image09.png"/><Relationship Id="rId5" Type="http://schemas.openxmlformats.org/officeDocument/2006/relationships/image" Target="../media/image04.png"/><Relationship Id="rId7"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directxtk.codeplex.com/wikipage?title=Sprites%20and%20textures&amp;referringTitle=Getting%20Started" TargetMode="External"/><Relationship Id="rId3" Type="http://schemas.openxmlformats.org/officeDocument/2006/relationships/hyperlink" Target="https://github.com/BenjaminNitschke/CppCourse/Day2"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 Id="rId3" Type="http://schemas.openxmlformats.org/officeDocument/2006/relationships/hyperlink" Target="https://github.com/BenjaminNitschke/MobileCourse"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blogs.msdn.com/b/windowsappdev/archive/2012/04/16/creating-a-great-tile-experience-part-1.aspx" TargetMode="External"/><Relationship Id="rId3" Type="http://schemas.openxmlformats.org/officeDocument/2006/relationships/hyperlink" Target="https://msdn.microsoft.com/en-us/library/windows/apps/hh465149.aspx" TargetMode="External"/><Relationship Id="rId6" Type="http://schemas.openxmlformats.org/officeDocument/2006/relationships/hyperlink" Target="http://sharpdx.org/" TargetMode="External"/><Relationship Id="rId5" Type="http://schemas.openxmlformats.org/officeDocument/2006/relationships/hyperlink" Target="https://directxtk.codeplex.com" TargetMode="External"/><Relationship Id="rId8" Type="http://schemas.openxmlformats.org/officeDocument/2006/relationships/hyperlink" Target="http://channel9.msdn.com/coding4fun/blog/Sharpening-your-Metro-CXAML-projects-with-DirectX-and-SharpDX" TargetMode="External"/><Relationship Id="rId7" Type="http://schemas.openxmlformats.org/officeDocument/2006/relationships/hyperlink" Target="http://www.monogame.ne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8.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36668"/>
            <a:ext cx="7772400" cy="3279899"/>
          </a:xfrm>
          <a:prstGeom prst="rect">
            <a:avLst/>
          </a:prstGeom>
        </p:spPr>
        <p:txBody>
          <a:bodyPr anchorCtr="0" anchor="b" bIns="91425" lIns="91425" rIns="91425" tIns="91425">
            <a:noAutofit/>
          </a:bodyPr>
          <a:lstStyle/>
          <a:p>
            <a:pPr>
              <a:spcBef>
                <a:spcPts val="0"/>
              </a:spcBef>
              <a:buNone/>
            </a:pPr>
            <a:r>
              <a:rPr lang="en"/>
              <a:t>Mobile Application Development</a:t>
            </a:r>
          </a:p>
        </p:txBody>
      </p:sp>
      <p:sp>
        <p:nvSpPr>
          <p:cNvPr id="41" name="Shape 41"/>
          <p:cNvSpPr txBox="1"/>
          <p:nvPr>
            <p:ph idx="1" type="subTitle"/>
          </p:nvPr>
        </p:nvSpPr>
        <p:spPr>
          <a:xfrm>
            <a:off x="685800" y="3627025"/>
            <a:ext cx="7598399" cy="774300"/>
          </a:xfrm>
          <a:prstGeom prst="rect">
            <a:avLst/>
          </a:prstGeom>
        </p:spPr>
        <p:txBody>
          <a:bodyPr anchorCtr="0" anchor="t" bIns="91425" lIns="91425" rIns="91425" tIns="91425">
            <a:noAutofit/>
          </a:bodyPr>
          <a:lstStyle/>
          <a:p>
            <a:pPr lvl="0" rtl="0" algn="r">
              <a:spcBef>
                <a:spcPts val="0"/>
              </a:spcBef>
              <a:buClr>
                <a:schemeClr val="dk1"/>
              </a:buClr>
              <a:buSzPct val="36666"/>
              <a:buFont typeface="Arial"/>
              <a:buNone/>
            </a:pPr>
            <a:r>
              <a:rPr lang="en"/>
              <a:t>Games Academy June 2015 - Day 1</a:t>
            </a:r>
          </a:p>
          <a:p>
            <a:pPr lvl="0" rtl="0">
              <a:spcBef>
                <a:spcPts val="0"/>
              </a:spcBef>
              <a:buClr>
                <a:schemeClr val="dk1"/>
              </a:buClr>
              <a:buFont typeface="Arial"/>
              <a:buNone/>
            </a:pPr>
            <a:r>
              <a:t/>
            </a:r>
            <a:endParaRPr sz="1800"/>
          </a:p>
          <a:p>
            <a:pPr lvl="0" rtl="0" algn="r">
              <a:spcBef>
                <a:spcPts val="0"/>
              </a:spcBef>
              <a:buClr>
                <a:schemeClr val="dk1"/>
              </a:buClr>
              <a:buSzPct val="61111"/>
              <a:buFont typeface="Arial"/>
              <a:buNone/>
            </a:pPr>
            <a:r>
              <a:rPr lang="en" sz="1800"/>
              <a:t>Benjamin Nitschke - Delta Engine</a:t>
            </a:r>
          </a:p>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We will go the recommended route!</a:t>
            </a:r>
          </a:p>
        </p:txBody>
      </p:sp>
      <p:sp>
        <p:nvSpPr>
          <p:cNvPr id="95" name="Shape 95"/>
          <p:cNvSpPr txBox="1"/>
          <p:nvPr>
            <p:ph idx="1" type="body"/>
          </p:nvPr>
        </p:nvSpPr>
        <p:spPr>
          <a:xfrm>
            <a:off x="457200" y="1200150"/>
            <a:ext cx="8409899" cy="3725699"/>
          </a:xfrm>
          <a:prstGeom prst="rect">
            <a:avLst/>
          </a:prstGeom>
        </p:spPr>
        <p:txBody>
          <a:bodyPr anchorCtr="0" anchor="t" bIns="91425" lIns="91425" rIns="91425" tIns="91425">
            <a:noAutofit/>
          </a:bodyPr>
          <a:lstStyle/>
          <a:p>
            <a:pPr lvl="0" rtl="0">
              <a:spcBef>
                <a:spcPts val="0"/>
              </a:spcBef>
              <a:buNone/>
            </a:pPr>
            <a:r>
              <a:rPr lang="en"/>
              <a:t>On each platform we use the provided tools</a:t>
            </a:r>
          </a:p>
          <a:p>
            <a:pPr indent="-419100" lvl="0" marL="457200" rtl="0">
              <a:spcBef>
                <a:spcPts val="0"/>
              </a:spcBef>
              <a:buClr>
                <a:schemeClr val="dk1"/>
              </a:buClr>
              <a:buSzPct val="100000"/>
              <a:buFont typeface="Arial"/>
              <a:buChar char="●"/>
            </a:pPr>
            <a:r>
              <a:rPr lang="en"/>
              <a:t>Windows 8: DirectX/C++ with Visual Studio</a:t>
            </a:r>
          </a:p>
          <a:p>
            <a:pPr indent="-419100" lvl="0" marL="457200" rtl="0">
              <a:spcBef>
                <a:spcPts val="0"/>
              </a:spcBef>
              <a:buClr>
                <a:schemeClr val="dk1"/>
              </a:buClr>
              <a:buSzPct val="100000"/>
              <a:buFont typeface="Arial"/>
              <a:buChar char="●"/>
            </a:pPr>
            <a:r>
              <a:rPr lang="en"/>
              <a:t>Windows Phone: DX/C++ with Visual Studio</a:t>
            </a:r>
          </a:p>
          <a:p>
            <a:pPr indent="-419100" lvl="0" marL="457200" rtl="0">
              <a:spcBef>
                <a:spcPts val="0"/>
              </a:spcBef>
              <a:buClr>
                <a:schemeClr val="dk1"/>
              </a:buClr>
              <a:buSzPct val="100000"/>
              <a:buFont typeface="Arial"/>
              <a:buChar char="●"/>
            </a:pPr>
            <a:r>
              <a:rPr lang="en"/>
              <a:t>Android: Java with Android Studio (IntelliJ)</a:t>
            </a:r>
          </a:p>
          <a:p>
            <a:pPr indent="-419100" lvl="0" marL="457200" rtl="0">
              <a:spcBef>
                <a:spcPts val="0"/>
              </a:spcBef>
              <a:buClr>
                <a:schemeClr val="dk1"/>
              </a:buClr>
              <a:buSzPct val="100000"/>
              <a:buFont typeface="Arial"/>
              <a:buChar char="●"/>
            </a:pPr>
            <a:r>
              <a:rPr lang="en"/>
              <a:t>Linux: C++ with gcc, can also do C#, Java, ...</a:t>
            </a:r>
          </a:p>
          <a:p>
            <a:pPr indent="-419100" lvl="0" marL="457200" rtl="0">
              <a:spcBef>
                <a:spcPts val="0"/>
              </a:spcBef>
              <a:buClr>
                <a:schemeClr val="dk1"/>
              </a:buClr>
              <a:buSzPct val="100000"/>
              <a:buFont typeface="Arial"/>
              <a:buChar char="●"/>
            </a:pPr>
            <a:r>
              <a:rPr lang="en"/>
              <a:t>Mac OSX: Objective-C with XCode</a:t>
            </a:r>
          </a:p>
          <a:p>
            <a:pPr indent="-419100" lvl="0" marL="457200" rtl="0">
              <a:spcBef>
                <a:spcPts val="0"/>
              </a:spcBef>
              <a:buClr>
                <a:schemeClr val="dk1"/>
              </a:buClr>
              <a:buSzPct val="100000"/>
              <a:buFont typeface="Arial"/>
              <a:buChar char="●"/>
            </a:pPr>
            <a:r>
              <a:rPr lang="en"/>
              <a:t>iOS (iPhone, iPad): Objective-C and Swift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Target Game: Space Invaders</a:t>
            </a:r>
          </a:p>
        </p:txBody>
      </p:sp>
      <p:pic>
        <p:nvPicPr>
          <p:cNvPr id="101" name="Shape 101"/>
          <p:cNvPicPr preferRelativeResize="0"/>
          <p:nvPr/>
        </p:nvPicPr>
        <p:blipFill>
          <a:blip r:embed="rId3">
            <a:alphaModFix/>
          </a:blip>
          <a:stretch>
            <a:fillRect/>
          </a:stretch>
        </p:blipFill>
        <p:spPr>
          <a:xfrm>
            <a:off x="457199" y="1261700"/>
            <a:ext cx="6451326" cy="37781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Let’s start coding (W8/WP8)</a:t>
            </a:r>
          </a:p>
        </p:txBody>
      </p:sp>
      <p:sp>
        <p:nvSpPr>
          <p:cNvPr id="107" name="Shape 107"/>
          <p:cNvSpPr txBox="1"/>
          <p:nvPr>
            <p:ph idx="1" type="body"/>
          </p:nvPr>
        </p:nvSpPr>
        <p:spPr>
          <a:xfrm>
            <a:off x="457200" y="1200150"/>
            <a:ext cx="8486399"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Open Visual Studio 2013</a:t>
            </a:r>
          </a:p>
          <a:p>
            <a:pPr indent="-381000" lvl="1" marL="914400" rtl="0">
              <a:spcBef>
                <a:spcPts val="0"/>
              </a:spcBef>
              <a:buClr>
                <a:schemeClr val="dk1"/>
              </a:buClr>
              <a:buSzPct val="80000"/>
              <a:buFont typeface="Courier New"/>
              <a:buChar char="o"/>
            </a:pPr>
            <a:r>
              <a:rPr lang="en"/>
              <a:t>Select Store Apps (must have Windows 8)</a:t>
            </a:r>
          </a:p>
          <a:p>
            <a:pPr indent="-355600" lvl="2" marL="1371600" rtl="0">
              <a:spcBef>
                <a:spcPts val="0"/>
              </a:spcBef>
              <a:buClr>
                <a:schemeClr val="dk1"/>
              </a:buClr>
              <a:buSzPct val="100000"/>
              <a:buFont typeface="Wingdings"/>
              <a:buChar char="§"/>
            </a:pPr>
            <a:r>
              <a:rPr lang="en" sz="2000"/>
              <a:t>Windows 8/Windows Phone support must be installed</a:t>
            </a:r>
          </a:p>
          <a:p>
            <a:pPr indent="-381000" lvl="1" marL="914400" rtl="0">
              <a:spcBef>
                <a:spcPts val="0"/>
              </a:spcBef>
              <a:buClr>
                <a:schemeClr val="dk1"/>
              </a:buClr>
              <a:buSzPct val="80000"/>
              <a:buFont typeface="Courier New"/>
              <a:buChar char="o"/>
            </a:pPr>
            <a:r>
              <a:rPr lang="en"/>
              <a:t>Create a new C++ DirectX App (Universal App)</a:t>
            </a:r>
          </a:p>
          <a:p>
            <a:pPr indent="-381000" lvl="1" marL="914400" rtl="0">
              <a:spcBef>
                <a:spcPts val="0"/>
              </a:spcBef>
              <a:buClr>
                <a:schemeClr val="dk1"/>
              </a:buClr>
              <a:buSzPct val="80000"/>
              <a:buFont typeface="Courier New"/>
              <a:buChar char="o"/>
            </a:pPr>
            <a:r>
              <a:rPr lang="en"/>
              <a:t>I will name mine “SpaceInvaders”</a:t>
            </a:r>
          </a:p>
          <a:p>
            <a:pPr indent="-419100" lvl="0" marL="457200" rtl="0">
              <a:spcBef>
                <a:spcPts val="0"/>
              </a:spcBef>
              <a:buClr>
                <a:schemeClr val="dk1"/>
              </a:buClr>
              <a:buSzPct val="100000"/>
              <a:buFont typeface="Arial"/>
              <a:buChar char="●"/>
            </a:pPr>
            <a:r>
              <a:rPr lang="en"/>
              <a:t>This will create 3 projects</a:t>
            </a:r>
          </a:p>
          <a:p>
            <a:pPr indent="-381000" lvl="1" marL="914400" rtl="0">
              <a:spcBef>
                <a:spcPts val="0"/>
              </a:spcBef>
              <a:buClr>
                <a:schemeClr val="dk1"/>
              </a:buClr>
              <a:buSzPct val="80000"/>
              <a:buFont typeface="Courier New"/>
              <a:buChar char="o"/>
            </a:pPr>
            <a:r>
              <a:rPr lang="en"/>
              <a:t>SpaceInvaders.Windows (Windows 8.1)</a:t>
            </a:r>
          </a:p>
          <a:p>
            <a:pPr indent="-381000" lvl="1" marL="914400" rtl="0">
              <a:spcBef>
                <a:spcPts val="0"/>
              </a:spcBef>
              <a:buClr>
                <a:schemeClr val="dk1"/>
              </a:buClr>
              <a:buSzPct val="80000"/>
              <a:buFont typeface="Courier New"/>
              <a:buChar char="o"/>
            </a:pPr>
            <a:r>
              <a:rPr lang="en"/>
              <a:t>SpaceInvaders.WindowsPhone (Windows Phone 8.1)</a:t>
            </a:r>
          </a:p>
          <a:p>
            <a:pPr indent="-381000" lvl="1" marL="914400" rtl="0">
              <a:spcBef>
                <a:spcPts val="0"/>
              </a:spcBef>
              <a:buClr>
                <a:schemeClr val="dk1"/>
              </a:buClr>
              <a:buSzPct val="80000"/>
              <a:buFont typeface="Courier New"/>
              <a:buChar char="o"/>
            </a:pPr>
            <a:r>
              <a:rPr lang="en"/>
              <a:t>SpaceInvaders.Shared</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Why C++ and DirectX?</a:t>
            </a:r>
          </a:p>
        </p:txBody>
      </p:sp>
      <p:sp>
        <p:nvSpPr>
          <p:cNvPr id="113" name="Shape 113"/>
          <p:cNvSpPr txBox="1"/>
          <p:nvPr>
            <p:ph idx="1" type="body"/>
          </p:nvPr>
        </p:nvSpPr>
        <p:spPr>
          <a:xfrm>
            <a:off x="457200" y="1200150"/>
            <a:ext cx="8595299"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DirectX is only available directly in C++ Apps</a:t>
            </a:r>
          </a:p>
          <a:p>
            <a:pPr indent="-381000" lvl="1" marL="914400" rtl="0">
              <a:spcBef>
                <a:spcPts val="0"/>
              </a:spcBef>
              <a:buClr>
                <a:schemeClr val="dk1"/>
              </a:buClr>
              <a:buSzPct val="80000"/>
              <a:buFont typeface="Courier New"/>
              <a:buChar char="o"/>
            </a:pPr>
            <a:r>
              <a:rPr lang="en"/>
              <a:t>via Create new C++ Store Apps -&gt; DirectX App</a:t>
            </a:r>
          </a:p>
          <a:p>
            <a:pPr indent="-419100" lvl="0" marL="457200" rtl="0">
              <a:spcBef>
                <a:spcPts val="0"/>
              </a:spcBef>
              <a:buClr>
                <a:schemeClr val="dk1"/>
              </a:buClr>
              <a:buSzPct val="100000"/>
              <a:buFont typeface="Arial"/>
              <a:buChar char="●"/>
            </a:pPr>
            <a:r>
              <a:rPr lang="en"/>
              <a:t>MonoGame or SharpDX allow to write C# apps</a:t>
            </a:r>
          </a:p>
          <a:p>
            <a:pPr indent="-381000" lvl="1" marL="914400" rtl="0">
              <a:spcBef>
                <a:spcPts val="0"/>
              </a:spcBef>
              <a:buClr>
                <a:schemeClr val="dk1"/>
              </a:buClr>
              <a:buSzPct val="80000"/>
              <a:buFont typeface="Courier New"/>
              <a:buChar char="o"/>
            </a:pPr>
            <a:r>
              <a:rPr lang="en"/>
              <a:t>Low level access to DirectX API via C#</a:t>
            </a:r>
          </a:p>
          <a:p>
            <a:pPr indent="-381000" lvl="1" marL="914400" rtl="0">
              <a:spcBef>
                <a:spcPts val="0"/>
              </a:spcBef>
              <a:buClr>
                <a:schemeClr val="dk1"/>
              </a:buClr>
              <a:buSzPct val="80000"/>
              <a:buFont typeface="Courier New"/>
              <a:buChar char="o"/>
            </a:pPr>
            <a:r>
              <a:rPr lang="en"/>
              <a:t>Support Windows 8 &amp; Windows Phone out of the box</a:t>
            </a:r>
          </a:p>
          <a:p>
            <a:pPr indent="-381000" lvl="1" marL="914400" rtl="0">
              <a:spcBef>
                <a:spcPts val="0"/>
              </a:spcBef>
              <a:buClr>
                <a:schemeClr val="dk1"/>
              </a:buClr>
              <a:buSzPct val="80000"/>
              <a:buFont typeface="Courier New"/>
              <a:buChar char="o"/>
            </a:pPr>
            <a:r>
              <a:rPr lang="en"/>
              <a:t>C++ Samples are pretty much compatible</a:t>
            </a:r>
          </a:p>
          <a:p>
            <a:pPr indent="-381000" lvl="1" marL="914400" rtl="0">
              <a:spcBef>
                <a:spcPts val="0"/>
              </a:spcBef>
              <a:buClr>
                <a:schemeClr val="dk1"/>
              </a:buClr>
              <a:buSzPct val="80000"/>
              <a:buFont typeface="Courier New"/>
              <a:buChar char="o"/>
            </a:pPr>
            <a:r>
              <a:rPr lang="en"/>
              <a:t>Can also create plain Win32 Windows Programs</a:t>
            </a:r>
          </a:p>
          <a:p>
            <a:pPr indent="-381000" lvl="1" marL="914400" rtl="0">
              <a:spcBef>
                <a:spcPts val="0"/>
              </a:spcBef>
              <a:buClr>
                <a:schemeClr val="dk1"/>
              </a:buClr>
              <a:buSzPct val="80000"/>
              <a:buFont typeface="Courier New"/>
              <a:buChar char="o"/>
            </a:pPr>
            <a:r>
              <a:rPr lang="en"/>
              <a:t>Good enough for our use case, but we will use the deault way by the platform provider in this course!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DirectX and Sprite Rendering</a:t>
            </a:r>
          </a:p>
        </p:txBody>
      </p:sp>
      <p:sp>
        <p:nvSpPr>
          <p:cNvPr id="119" name="Shape 119"/>
          <p:cNvSpPr txBox="1"/>
          <p:nvPr>
            <p:ph idx="1" type="body"/>
          </p:nvPr>
        </p:nvSpPr>
        <p:spPr>
          <a:xfrm>
            <a:off x="457200" y="1200150"/>
            <a:ext cx="8595299"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DirectX is a 3D low level API</a:t>
            </a:r>
          </a:p>
          <a:p>
            <a:pPr indent="-419100" lvl="0" marL="457200" rtl="0">
              <a:spcBef>
                <a:spcPts val="0"/>
              </a:spcBef>
              <a:buClr>
                <a:schemeClr val="dk1"/>
              </a:buClr>
              <a:buSzPct val="100000"/>
              <a:buFont typeface="Arial"/>
              <a:buChar char="●"/>
            </a:pPr>
            <a:r>
              <a:rPr lang="en"/>
              <a:t>We just want to draw a few sprites</a:t>
            </a:r>
          </a:p>
          <a:p>
            <a:pPr indent="-381000" lvl="1" marL="914400" rtl="0">
              <a:spcBef>
                <a:spcPts val="0"/>
              </a:spcBef>
              <a:buClr>
                <a:schemeClr val="dk1"/>
              </a:buClr>
              <a:buSzPct val="80000"/>
              <a:buFont typeface="Courier New"/>
              <a:buChar char="o"/>
            </a:pPr>
            <a:r>
              <a:rPr lang="en"/>
              <a:t>DirectX is a bit overkill, we could just use Xaml or HTML Canvas, but no real game uses that ..</a:t>
            </a:r>
          </a:p>
          <a:p>
            <a:pPr indent="-419100" lvl="0" marL="457200" rtl="0">
              <a:spcBef>
                <a:spcPts val="0"/>
              </a:spcBef>
              <a:buClr>
                <a:schemeClr val="dk1"/>
              </a:buClr>
              <a:buSzPct val="100000"/>
              <a:buFont typeface="Arial"/>
              <a:buChar char="●"/>
            </a:pPr>
            <a:r>
              <a:rPr lang="en"/>
              <a:t>DirectX Tool Kit to the rescue</a:t>
            </a:r>
          </a:p>
          <a:p>
            <a:pPr indent="-381000" lvl="1" marL="914400" rtl="0">
              <a:spcBef>
                <a:spcPts val="0"/>
              </a:spcBef>
              <a:buClr>
                <a:schemeClr val="dk1"/>
              </a:buClr>
              <a:buSzPct val="80000"/>
              <a:buFont typeface="Courier New"/>
              <a:buChar char="o"/>
            </a:pPr>
            <a:r>
              <a:rPr lang="en"/>
              <a:t>Provides XNA/MonoGame like classes in C++</a:t>
            </a:r>
          </a:p>
          <a:p>
            <a:pPr indent="-381000" lvl="1" marL="914400" rtl="0">
              <a:spcBef>
                <a:spcPts val="0"/>
              </a:spcBef>
              <a:buClr>
                <a:schemeClr val="dk1"/>
              </a:buClr>
              <a:buSzPct val="80000"/>
              <a:buFont typeface="Courier New"/>
              <a:buChar char="o"/>
            </a:pPr>
            <a:r>
              <a:rPr lang="en"/>
              <a:t>Tutorials and good documentation</a:t>
            </a:r>
          </a:p>
          <a:p>
            <a:pPr indent="-381000" lvl="1" marL="914400" rtl="0">
              <a:spcBef>
                <a:spcPts val="0"/>
              </a:spcBef>
              <a:buClr>
                <a:schemeClr val="dk1"/>
              </a:buClr>
              <a:buSzPct val="80000"/>
              <a:buFont typeface="Courier New"/>
              <a:buChar char="o"/>
            </a:pPr>
            <a:r>
              <a:rPr lang="en"/>
              <a:t>Created by DirectX and XNA team members</a:t>
            </a:r>
          </a:p>
          <a:p>
            <a:pPr indent="-381000" lvl="1" marL="914400" rtl="0">
              <a:spcBef>
                <a:spcPts val="0"/>
              </a:spcBef>
              <a:buClr>
                <a:schemeClr val="dk1"/>
              </a:buClr>
              <a:buSzPct val="80000"/>
              <a:buFont typeface="Courier New"/>
              <a:buChar char="o"/>
            </a:pPr>
            <a:r>
              <a:rPr lang="en"/>
              <a:t>Very performant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Let’s start coding</a:t>
            </a:r>
          </a:p>
        </p:txBody>
      </p:sp>
      <p:pic>
        <p:nvPicPr>
          <p:cNvPr id="125" name="Shape 125"/>
          <p:cNvPicPr preferRelativeResize="0"/>
          <p:nvPr/>
        </p:nvPicPr>
        <p:blipFill>
          <a:blip r:embed="rId3">
            <a:alphaModFix/>
          </a:blip>
          <a:stretch>
            <a:fillRect/>
          </a:stretch>
        </p:blipFill>
        <p:spPr>
          <a:xfrm>
            <a:off x="1654925" y="1141200"/>
            <a:ext cx="5791220" cy="400229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3 Simple Projects</a:t>
            </a:r>
          </a:p>
        </p:txBody>
      </p:sp>
      <p:pic>
        <p:nvPicPr>
          <p:cNvPr id="131" name="Shape 131"/>
          <p:cNvPicPr preferRelativeResize="0"/>
          <p:nvPr/>
        </p:nvPicPr>
        <p:blipFill>
          <a:blip r:embed="rId3">
            <a:alphaModFix/>
          </a:blip>
          <a:stretch>
            <a:fillRect/>
          </a:stretch>
        </p:blipFill>
        <p:spPr>
          <a:xfrm>
            <a:off x="574850" y="1145375"/>
            <a:ext cx="7789250" cy="5502826"/>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Let’s test deploying nothing</a:t>
            </a:r>
          </a:p>
        </p:txBody>
      </p:sp>
      <p:sp>
        <p:nvSpPr>
          <p:cNvPr id="137" name="Shape 137"/>
          <p:cNvSpPr txBox="1"/>
          <p:nvPr>
            <p:ph idx="1" type="body"/>
          </p:nvPr>
        </p:nvSpPr>
        <p:spPr>
          <a:xfrm>
            <a:off x="457200" y="1200150"/>
            <a:ext cx="8486399"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Select Windows 8 project and set target</a:t>
            </a:r>
          </a:p>
          <a:p>
            <a:pPr indent="-381000" lvl="1" marL="914400" rtl="0">
              <a:spcBef>
                <a:spcPts val="0"/>
              </a:spcBef>
              <a:buClr>
                <a:schemeClr val="dk1"/>
              </a:buClr>
              <a:buSzPct val="80000"/>
              <a:buFont typeface="Courier New"/>
              <a:buChar char="o"/>
            </a:pPr>
            <a:r>
              <a:rPr lang="en"/>
              <a:t>Local Machine (default)</a:t>
            </a:r>
          </a:p>
          <a:p>
            <a:pPr indent="-381000" lvl="1" marL="914400" rtl="0">
              <a:spcBef>
                <a:spcPts val="0"/>
              </a:spcBef>
              <a:buClr>
                <a:schemeClr val="dk1"/>
              </a:buClr>
              <a:buSzPct val="80000"/>
              <a:buFont typeface="Courier New"/>
              <a:buChar char="o"/>
            </a:pPr>
            <a:r>
              <a:rPr lang="en"/>
              <a:t>Simulator (needs to be installed)</a:t>
            </a:r>
          </a:p>
          <a:p>
            <a:pPr indent="-381000" lvl="1" marL="914400" rtl="0">
              <a:spcBef>
                <a:spcPts val="0"/>
              </a:spcBef>
              <a:buClr>
                <a:schemeClr val="dk1"/>
              </a:buClr>
              <a:buSzPct val="80000"/>
              <a:buFont typeface="Courier New"/>
              <a:buChar char="o"/>
            </a:pPr>
            <a:r>
              <a:rPr lang="en"/>
              <a:t>Remote (useful to test on other machine)</a:t>
            </a:r>
          </a:p>
          <a:p>
            <a:pPr indent="-419100" lvl="0" marL="457200" rtl="0">
              <a:spcBef>
                <a:spcPts val="0"/>
              </a:spcBef>
              <a:buClr>
                <a:schemeClr val="dk1"/>
              </a:buClr>
              <a:buSzPct val="100000"/>
              <a:buFont typeface="Arial"/>
              <a:buChar char="●"/>
            </a:pPr>
            <a:r>
              <a:rPr lang="en"/>
              <a:t>Select Windows Phone project and set target</a:t>
            </a:r>
          </a:p>
          <a:p>
            <a:pPr indent="-381000" lvl="1" marL="914400" rtl="0">
              <a:spcBef>
                <a:spcPts val="0"/>
              </a:spcBef>
              <a:buClr>
                <a:schemeClr val="dk1"/>
              </a:buClr>
              <a:buSzPct val="80000"/>
              <a:buFont typeface="Courier New"/>
              <a:buChar char="o"/>
            </a:pPr>
            <a:r>
              <a:rPr lang="en"/>
              <a:t>Emulator (default)</a:t>
            </a:r>
          </a:p>
          <a:p>
            <a:pPr indent="-381000" lvl="1" marL="914400" rtl="0">
              <a:spcBef>
                <a:spcPts val="0"/>
              </a:spcBef>
              <a:buClr>
                <a:schemeClr val="dk1"/>
              </a:buClr>
              <a:buSzPct val="80000"/>
              <a:buFont typeface="Courier New"/>
              <a:buChar char="o"/>
            </a:pPr>
            <a:r>
              <a:rPr lang="en"/>
              <a:t>Device (needs an unlocked Windows Phone 8)</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Let’s test deploying</a:t>
            </a:r>
          </a:p>
        </p:txBody>
      </p:sp>
      <p:pic>
        <p:nvPicPr>
          <p:cNvPr id="143" name="Shape 143"/>
          <p:cNvPicPr preferRelativeResize="0"/>
          <p:nvPr/>
        </p:nvPicPr>
        <p:blipFill>
          <a:blip r:embed="rId3">
            <a:alphaModFix/>
          </a:blip>
          <a:stretch>
            <a:fillRect/>
          </a:stretch>
        </p:blipFill>
        <p:spPr>
          <a:xfrm>
            <a:off x="509624" y="1136875"/>
            <a:ext cx="7644174" cy="4006626"/>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Icons &amp; Looking at the code</a:t>
            </a:r>
          </a:p>
        </p:txBody>
      </p:sp>
      <p:pic>
        <p:nvPicPr>
          <p:cNvPr id="149" name="Shape 149"/>
          <p:cNvPicPr preferRelativeResize="0"/>
          <p:nvPr/>
        </p:nvPicPr>
        <p:blipFill>
          <a:blip r:embed="rId3">
            <a:alphaModFix/>
          </a:blip>
          <a:stretch>
            <a:fillRect/>
          </a:stretch>
        </p:blipFill>
        <p:spPr>
          <a:xfrm>
            <a:off x="414250" y="1147425"/>
            <a:ext cx="8378552" cy="613644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About me: BenjaminNitschke.com</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2002-2004: First commercial .NET Game: Arena Wars</a:t>
            </a:r>
          </a:p>
          <a:p>
            <a:pPr rtl="0">
              <a:spcBef>
                <a:spcPts val="0"/>
              </a:spcBef>
              <a:buNone/>
            </a:pPr>
            <a:r>
              <a:rPr lang="en" sz="2400"/>
              <a:t>2005: Rocket Commander Tutorial, 1 Million Views</a:t>
            </a:r>
          </a:p>
          <a:p>
            <a:pPr rtl="0">
              <a:spcBef>
                <a:spcPts val="0"/>
              </a:spcBef>
              <a:buNone/>
            </a:pPr>
            <a:r>
              <a:rPr lang="en" sz="2400"/>
              <a:t>2006: Wrote Professional XNA Game Programming Book</a:t>
            </a:r>
          </a:p>
          <a:p>
            <a:pPr rtl="0">
              <a:spcBef>
                <a:spcPts val="0"/>
              </a:spcBef>
              <a:buNone/>
            </a:pPr>
            <a:r>
              <a:rPr lang="en" sz="2400"/>
              <a:t>2008: meinSport.de Online Sport Community Site</a:t>
            </a:r>
          </a:p>
          <a:p>
            <a:pPr rtl="0">
              <a:spcBef>
                <a:spcPts val="0"/>
              </a:spcBef>
              <a:buNone/>
            </a:pPr>
            <a:r>
              <a:rPr lang="en" sz="2400"/>
              <a:t>2009: FireBurst Xbox, PlayStation, PC with Unreal Engine</a:t>
            </a:r>
          </a:p>
          <a:p>
            <a:pPr rtl="0">
              <a:spcBef>
                <a:spcPts val="0"/>
              </a:spcBef>
              <a:buNone/>
            </a:pPr>
            <a:r>
              <a:rPr lang="en" sz="2400"/>
              <a:t>2010: Released Games on iOS, Android, WinPhone, W8 ..</a:t>
            </a:r>
          </a:p>
          <a:p>
            <a:pPr rtl="0">
              <a:spcBef>
                <a:spcPts val="0"/>
              </a:spcBef>
              <a:buNone/>
            </a:pPr>
            <a:r>
              <a:rPr lang="en" sz="2400"/>
              <a:t>2012: SoulCraft Mobile RPG (10+ Million Downloads)</a:t>
            </a:r>
          </a:p>
          <a:p>
            <a:pPr rtl="0">
              <a:spcBef>
                <a:spcPts val="0"/>
              </a:spcBef>
              <a:buNone/>
            </a:pPr>
            <a:r>
              <a:rPr lang="en" sz="2400"/>
              <a:t>since 2012: CEO Delta Engine, .NET, C++, JS Conversion</a:t>
            </a:r>
          </a:p>
          <a:p>
            <a:pPr>
              <a:spcBef>
                <a:spcPts val="0"/>
              </a:spcBef>
              <a:buNone/>
            </a:pPr>
            <a:r>
              <a:t/>
            </a:r>
            <a:endParaRPr sz="2400"/>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Icon and Images</a:t>
            </a:r>
          </a:p>
        </p:txBody>
      </p:sp>
      <p:sp>
        <p:nvSpPr>
          <p:cNvPr id="155" name="Shape 155"/>
          <p:cNvSpPr txBox="1"/>
          <p:nvPr>
            <p:ph idx="1" type="body"/>
          </p:nvPr>
        </p:nvSpPr>
        <p:spPr>
          <a:xfrm>
            <a:off x="457200" y="1205550"/>
            <a:ext cx="8229600" cy="3725699"/>
          </a:xfrm>
          <a:prstGeom prst="rect">
            <a:avLst/>
          </a:prstGeom>
        </p:spPr>
        <p:txBody>
          <a:bodyPr anchorCtr="0" anchor="t" bIns="91425" lIns="91425" rIns="91425" tIns="91425">
            <a:noAutofit/>
          </a:bodyPr>
          <a:lstStyle/>
          <a:p>
            <a:pPr lvl="0" rtl="0">
              <a:spcBef>
                <a:spcPts val="0"/>
              </a:spcBef>
              <a:buNone/>
            </a:pPr>
            <a:r>
              <a:rPr lang="en" sz="1400"/>
              <a:t>SpaceInvaders icons</a:t>
            </a:r>
          </a:p>
          <a:p>
            <a:pPr lvl="0" rtl="0">
              <a:spcBef>
                <a:spcPts val="0"/>
              </a:spcBef>
              <a:buNone/>
            </a:pPr>
            <a:r>
              <a:t/>
            </a:r>
            <a:endParaRPr sz="1400"/>
          </a:p>
          <a:p>
            <a:pPr lvl="0" rtl="0">
              <a:spcBef>
                <a:spcPts val="0"/>
              </a:spcBef>
              <a:buNone/>
            </a:pPr>
            <a:r>
              <a:t/>
            </a:r>
            <a:endParaRPr sz="1400"/>
          </a:p>
          <a:p>
            <a:pPr lvl="0" rtl="0">
              <a:spcBef>
                <a:spcPts val="0"/>
              </a:spcBef>
              <a:buNone/>
            </a:pPr>
            <a:r>
              <a:t/>
            </a:r>
            <a:endParaRPr sz="1400"/>
          </a:p>
          <a:p>
            <a:pPr lvl="0" rtl="0">
              <a:spcBef>
                <a:spcPts val="0"/>
              </a:spcBef>
              <a:buNone/>
            </a:pPr>
            <a:r>
              <a:t/>
            </a:r>
            <a:endParaRPr sz="1400"/>
          </a:p>
          <a:p>
            <a:pPr lvl="0" rtl="0">
              <a:spcBef>
                <a:spcPts val="0"/>
              </a:spcBef>
              <a:buNone/>
            </a:pPr>
            <a:r>
              <a:t/>
            </a:r>
            <a:endParaRPr sz="1400"/>
          </a:p>
          <a:p>
            <a:pPr lvl="0" rtl="0">
              <a:spcBef>
                <a:spcPts val="0"/>
              </a:spcBef>
              <a:buNone/>
            </a:pPr>
            <a:r>
              <a:t/>
            </a:r>
            <a:endParaRPr sz="1400"/>
          </a:p>
          <a:p>
            <a:pPr lvl="0" rtl="0">
              <a:spcBef>
                <a:spcPts val="0"/>
              </a:spcBef>
              <a:buNone/>
            </a:pPr>
            <a:r>
              <a:rPr lang="en" sz="1400"/>
              <a:t>Ship.png               Missile.png        Enemy.png         </a:t>
            </a:r>
          </a:p>
        </p:txBody>
      </p:sp>
      <p:pic>
        <p:nvPicPr>
          <p:cNvPr id="156" name="Shape 156"/>
          <p:cNvPicPr preferRelativeResize="0"/>
          <p:nvPr/>
        </p:nvPicPr>
        <p:blipFill>
          <a:blip r:embed="rId3">
            <a:alphaModFix/>
          </a:blip>
          <a:stretch>
            <a:fillRect/>
          </a:stretch>
        </p:blipFill>
        <p:spPr>
          <a:xfrm>
            <a:off x="547600" y="3613475"/>
            <a:ext cx="1219200" cy="1219200"/>
          </a:xfrm>
          <a:prstGeom prst="rect">
            <a:avLst/>
          </a:prstGeom>
          <a:noFill/>
          <a:ln>
            <a:noFill/>
          </a:ln>
        </p:spPr>
      </p:pic>
      <p:pic>
        <p:nvPicPr>
          <p:cNvPr id="157" name="Shape 157"/>
          <p:cNvPicPr preferRelativeResize="0"/>
          <p:nvPr/>
        </p:nvPicPr>
        <p:blipFill>
          <a:blip r:embed="rId4">
            <a:alphaModFix/>
          </a:blip>
          <a:stretch>
            <a:fillRect/>
          </a:stretch>
        </p:blipFill>
        <p:spPr>
          <a:xfrm>
            <a:off x="2026500" y="3657075"/>
            <a:ext cx="304800" cy="304800"/>
          </a:xfrm>
          <a:prstGeom prst="rect">
            <a:avLst/>
          </a:prstGeom>
          <a:noFill/>
          <a:ln>
            <a:noFill/>
          </a:ln>
        </p:spPr>
      </p:pic>
      <p:pic>
        <p:nvPicPr>
          <p:cNvPr id="158" name="Shape 158"/>
          <p:cNvPicPr preferRelativeResize="0"/>
          <p:nvPr/>
        </p:nvPicPr>
        <p:blipFill>
          <a:blip r:embed="rId5">
            <a:alphaModFix/>
          </a:blip>
          <a:stretch>
            <a:fillRect/>
          </a:stretch>
        </p:blipFill>
        <p:spPr>
          <a:xfrm>
            <a:off x="3349800" y="3657075"/>
            <a:ext cx="609600" cy="609600"/>
          </a:xfrm>
          <a:prstGeom prst="rect">
            <a:avLst/>
          </a:prstGeom>
          <a:noFill/>
          <a:ln>
            <a:noFill/>
          </a:ln>
        </p:spPr>
      </p:pic>
      <p:sp>
        <p:nvSpPr>
          <p:cNvPr id="159" name="Shape 159"/>
          <p:cNvSpPr txBox="1"/>
          <p:nvPr/>
        </p:nvSpPr>
        <p:spPr>
          <a:xfrm>
            <a:off x="4531650" y="1248875"/>
            <a:ext cx="4564199" cy="411599"/>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Search for images you want for your game on the web</a:t>
            </a:r>
          </a:p>
        </p:txBody>
      </p:sp>
      <p:pic>
        <p:nvPicPr>
          <p:cNvPr id="160" name="Shape 160"/>
          <p:cNvPicPr preferRelativeResize="0"/>
          <p:nvPr/>
        </p:nvPicPr>
        <p:blipFill>
          <a:blip r:embed="rId6">
            <a:alphaModFix/>
          </a:blip>
          <a:stretch>
            <a:fillRect/>
          </a:stretch>
        </p:blipFill>
        <p:spPr>
          <a:xfrm>
            <a:off x="4531650" y="2095275"/>
            <a:ext cx="2772124" cy="2772124"/>
          </a:xfrm>
          <a:prstGeom prst="rect">
            <a:avLst/>
          </a:prstGeom>
          <a:noFill/>
          <a:ln>
            <a:noFill/>
          </a:ln>
        </p:spPr>
      </p:pic>
      <p:sp>
        <p:nvSpPr>
          <p:cNvPr id="161" name="Shape 161"/>
          <p:cNvSpPr txBox="1"/>
          <p:nvPr/>
        </p:nvSpPr>
        <p:spPr>
          <a:xfrm>
            <a:off x="4461325" y="1754287"/>
            <a:ext cx="3118499" cy="363899"/>
          </a:xfrm>
          <a:prstGeom prst="rect">
            <a:avLst/>
          </a:prstGeom>
          <a:noFill/>
          <a:ln>
            <a:noFill/>
          </a:ln>
        </p:spPr>
        <p:txBody>
          <a:bodyPr anchorCtr="0" anchor="t" bIns="91425" lIns="91425" rIns="91425" tIns="91425">
            <a:noAutofit/>
          </a:bodyPr>
          <a:lstStyle/>
          <a:p>
            <a:pPr lvl="0" rtl="0">
              <a:spcBef>
                <a:spcPts val="0"/>
              </a:spcBef>
              <a:buNone/>
            </a:pPr>
            <a:r>
              <a:rPr lang="en"/>
              <a:t>Background.png</a:t>
            </a:r>
          </a:p>
        </p:txBody>
      </p:sp>
      <p:pic>
        <p:nvPicPr>
          <p:cNvPr id="162" name="Shape 162"/>
          <p:cNvPicPr preferRelativeResize="0"/>
          <p:nvPr/>
        </p:nvPicPr>
        <p:blipFill>
          <a:blip r:embed="rId7">
            <a:alphaModFix/>
          </a:blip>
          <a:stretch>
            <a:fillRect/>
          </a:stretch>
        </p:blipFill>
        <p:spPr>
          <a:xfrm>
            <a:off x="547600" y="1617150"/>
            <a:ext cx="2009775" cy="638175"/>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Adding DirectX Tool Kit via nuget</a:t>
            </a:r>
          </a:p>
        </p:txBody>
      </p:sp>
      <p:pic>
        <p:nvPicPr>
          <p:cNvPr id="168" name="Shape 168"/>
          <p:cNvPicPr preferRelativeResize="0"/>
          <p:nvPr/>
        </p:nvPicPr>
        <p:blipFill>
          <a:blip r:embed="rId3">
            <a:alphaModFix/>
          </a:blip>
          <a:stretch>
            <a:fillRect/>
          </a:stretch>
        </p:blipFill>
        <p:spPr>
          <a:xfrm>
            <a:off x="1455300" y="1152350"/>
            <a:ext cx="5986712" cy="399115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Live Coding</a:t>
            </a:r>
          </a:p>
        </p:txBody>
      </p:sp>
      <p:sp>
        <p:nvSpPr>
          <p:cNvPr id="174" name="Shape 17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Creation of the SpaceInvaders Game</a:t>
            </a:r>
          </a:p>
          <a:p>
            <a:pPr indent="-419100" lvl="0" marL="457200" rtl="0">
              <a:spcBef>
                <a:spcPts val="0"/>
              </a:spcBef>
              <a:buClr>
                <a:schemeClr val="dk1"/>
              </a:buClr>
              <a:buSzPct val="100000"/>
              <a:buFont typeface="Arial"/>
              <a:buChar char="●"/>
            </a:pPr>
            <a:r>
              <a:rPr lang="en"/>
              <a:t>Based on C++ Course Day 2 Space Invaders game, for TDD and details check</a:t>
            </a:r>
          </a:p>
          <a:p>
            <a:pPr indent="-368300" lvl="1" marL="914400" rtl="0">
              <a:spcBef>
                <a:spcPts val="0"/>
              </a:spcBef>
              <a:buClr>
                <a:schemeClr val="dk1"/>
              </a:buClr>
              <a:buSzPct val="100000"/>
              <a:buFont typeface="Courier New"/>
              <a:buChar char="o"/>
            </a:pPr>
            <a:r>
              <a:rPr lang="en" sz="2200" u="sng">
                <a:solidFill>
                  <a:schemeClr val="hlink"/>
                </a:solidFill>
                <a:hlinkClick r:id="rId3"/>
              </a:rPr>
              <a:t>https://github.com/BenjaminNitschke/CppCourse/Day2</a:t>
            </a:r>
          </a:p>
          <a:p>
            <a:pPr indent="-419100" lvl="0" marL="457200" rtl="0">
              <a:spcBef>
                <a:spcPts val="0"/>
              </a:spcBef>
              <a:buClr>
                <a:schemeClr val="dk1"/>
              </a:buClr>
              <a:buSzPct val="100000"/>
              <a:buFont typeface="Arial"/>
              <a:buChar char="●"/>
            </a:pPr>
            <a:r>
              <a:rPr lang="en"/>
              <a:t>First steps</a:t>
            </a:r>
          </a:p>
          <a:p>
            <a:pPr indent="-368300" lvl="1" marL="914400" rtl="0">
              <a:spcBef>
                <a:spcPts val="0"/>
              </a:spcBef>
              <a:buClr>
                <a:schemeClr val="dk1"/>
              </a:buClr>
              <a:buSzPct val="100000"/>
              <a:buFont typeface="Courier New"/>
              <a:buChar char="o"/>
            </a:pPr>
            <a:r>
              <a:rPr lang="en" sz="2200" u="sng">
                <a:solidFill>
                  <a:schemeClr val="hlink"/>
                </a:solidFill>
                <a:hlinkClick r:id="rId4"/>
              </a:rPr>
              <a:t>https://directxtk.codeplex.com/wikipage?title=Sprites%20and%20textures</a:t>
            </a:r>
          </a:p>
          <a:p>
            <a:pPr indent="-368300" lvl="1" marL="914400" rtl="0">
              <a:spcBef>
                <a:spcPts val="0"/>
              </a:spcBef>
              <a:buClr>
                <a:schemeClr val="dk1"/>
              </a:buClr>
              <a:buSzPct val="100000"/>
              <a:buFont typeface="Courier New"/>
              <a:buChar char="o"/>
            </a:pPr>
            <a:r>
              <a:rPr lang="en" sz="2200"/>
              <a:t>Remove all the existing SceneRenderer 3D Mesh code</a:t>
            </a:r>
          </a:p>
          <a:p>
            <a:pPr indent="-368300" lvl="1" marL="914400" rtl="0">
              <a:spcBef>
                <a:spcPts val="0"/>
              </a:spcBef>
              <a:buClr>
                <a:schemeClr val="dk1"/>
              </a:buClr>
              <a:buSzPct val="100000"/>
              <a:buFont typeface="Courier New"/>
              <a:buChar char="o"/>
            </a:pPr>
            <a:r>
              <a:rPr lang="en" sz="2200"/>
              <a:t>Draw background, then ship and enemies + game logic</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Background sprite</a:t>
            </a:r>
          </a:p>
        </p:txBody>
      </p:sp>
      <p:sp>
        <p:nvSpPr>
          <p:cNvPr id="180" name="Shape 180"/>
          <p:cNvSpPr txBox="1"/>
          <p:nvPr>
            <p:ph idx="1" type="body"/>
          </p:nvPr>
        </p:nvSpPr>
        <p:spPr>
          <a:xfrm>
            <a:off x="457200" y="1200150"/>
            <a:ext cx="7334100" cy="3912000"/>
          </a:xfrm>
          <a:prstGeom prst="rect">
            <a:avLst/>
          </a:prstGeom>
          <a:solidFill>
            <a:srgbClr val="000000"/>
          </a:solidFill>
        </p:spPr>
        <p:txBody>
          <a:bodyPr anchorCtr="0" anchor="t" bIns="91425" lIns="91425" rIns="91425" tIns="91425">
            <a:noAutofit/>
          </a:bodyPr>
          <a:lstStyle/>
          <a:p>
            <a:pPr lvl="0" rtl="0">
              <a:spcBef>
                <a:spcPts val="0"/>
              </a:spcBef>
              <a:buClr>
                <a:schemeClr val="dk1"/>
              </a:buClr>
              <a:buSzPct val="110000"/>
              <a:buFont typeface="Arial"/>
              <a:buNone/>
            </a:pPr>
            <a:r>
              <a:rPr lang="en" sz="1000">
                <a:solidFill>
                  <a:srgbClr val="569CD6"/>
                </a:solidFill>
                <a:latin typeface="Consolas"/>
                <a:ea typeface="Consolas"/>
                <a:cs typeface="Consolas"/>
                <a:sym typeface="Consolas"/>
              </a:rPr>
              <a:t>void</a:t>
            </a:r>
            <a:r>
              <a:rPr lang="en" sz="1000">
                <a:solidFill>
                  <a:srgbClr val="DCDCDC"/>
                </a:solidFill>
                <a:latin typeface="Consolas"/>
                <a:ea typeface="Consolas"/>
                <a:cs typeface="Consolas"/>
                <a:sym typeface="Consolas"/>
              </a:rPr>
              <a:t> </a:t>
            </a:r>
            <a:r>
              <a:rPr lang="en" sz="1000">
                <a:solidFill>
                  <a:srgbClr val="4EC9B0"/>
                </a:solidFill>
                <a:latin typeface="Consolas"/>
                <a:ea typeface="Consolas"/>
                <a:cs typeface="Consolas"/>
                <a:sym typeface="Consolas"/>
              </a:rPr>
              <a:t>SpaceInvadersSceneRenderer</a:t>
            </a:r>
            <a:r>
              <a:rPr lang="en" sz="1000">
                <a:solidFill>
                  <a:srgbClr val="B4B4B4"/>
                </a:solidFill>
                <a:latin typeface="Consolas"/>
                <a:ea typeface="Consolas"/>
                <a:cs typeface="Consolas"/>
                <a:sym typeface="Consolas"/>
              </a:rPr>
              <a:t>::</a:t>
            </a:r>
            <a:r>
              <a:rPr lang="en" sz="1000">
                <a:solidFill>
                  <a:srgbClr val="C8C8C8"/>
                </a:solidFill>
                <a:latin typeface="Consolas"/>
                <a:ea typeface="Consolas"/>
                <a:cs typeface="Consolas"/>
                <a:sym typeface="Consolas"/>
              </a:rPr>
              <a:t>CreateDeviceDependentResources</a:t>
            </a: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DCDCDC"/>
                </a:solidFill>
                <a:latin typeface="Consolas"/>
                <a:ea typeface="Consolas"/>
                <a:cs typeface="Consolas"/>
                <a:sym typeface="Consolas"/>
              </a:rPr>
              <a:t>	</a:t>
            </a:r>
            <a:r>
              <a:rPr lang="en" sz="1000">
                <a:solidFill>
                  <a:srgbClr val="DADADA"/>
                </a:solidFill>
                <a:latin typeface="Consolas"/>
                <a:ea typeface="Consolas"/>
                <a:cs typeface="Consolas"/>
                <a:sym typeface="Consolas"/>
              </a:rPr>
              <a:t>spriteBatch</a:t>
            </a:r>
            <a:r>
              <a:rPr lang="en" sz="1000">
                <a:solidFill>
                  <a:srgbClr val="B4B4B4"/>
                </a:solidFill>
                <a:latin typeface="Consolas"/>
                <a:ea typeface="Consolas"/>
                <a:cs typeface="Consolas"/>
                <a:sym typeface="Consolas"/>
              </a:rPr>
              <a:t>.</a:t>
            </a:r>
            <a:r>
              <a:rPr lang="en" sz="1000">
                <a:solidFill>
                  <a:srgbClr val="C8C8C8"/>
                </a:solidFill>
                <a:latin typeface="Consolas"/>
                <a:ea typeface="Consolas"/>
                <a:cs typeface="Consolas"/>
                <a:sym typeface="Consolas"/>
              </a:rPr>
              <a:t>reset</a:t>
            </a:r>
            <a:r>
              <a:rPr lang="en" sz="1000">
                <a:solidFill>
                  <a:srgbClr val="B4B4B4"/>
                </a:solidFill>
                <a:latin typeface="Consolas"/>
                <a:ea typeface="Consolas"/>
                <a:cs typeface="Consolas"/>
                <a:sym typeface="Consolas"/>
              </a:rPr>
              <a:t>(</a:t>
            </a:r>
            <a:r>
              <a:rPr lang="en" sz="1000">
                <a:solidFill>
                  <a:srgbClr val="569CD6"/>
                </a:solidFill>
                <a:latin typeface="Consolas"/>
                <a:ea typeface="Consolas"/>
                <a:cs typeface="Consolas"/>
                <a:sym typeface="Consolas"/>
              </a:rPr>
              <a:t>new</a:t>
            </a:r>
            <a:r>
              <a:rPr lang="en" sz="1000">
                <a:solidFill>
                  <a:srgbClr val="DCDCDC"/>
                </a:solidFill>
                <a:latin typeface="Consolas"/>
                <a:ea typeface="Consolas"/>
                <a:cs typeface="Consolas"/>
                <a:sym typeface="Consolas"/>
              </a:rPr>
              <a:t> </a:t>
            </a:r>
            <a:r>
              <a:rPr lang="en" sz="1000">
                <a:solidFill>
                  <a:srgbClr val="4EC9B0"/>
                </a:solidFill>
                <a:latin typeface="Consolas"/>
                <a:ea typeface="Consolas"/>
                <a:cs typeface="Consolas"/>
                <a:sym typeface="Consolas"/>
              </a:rPr>
              <a:t>SpriteBatch</a:t>
            </a:r>
            <a:r>
              <a:rPr lang="en" sz="1000">
                <a:solidFill>
                  <a:srgbClr val="B4B4B4"/>
                </a:solidFill>
                <a:latin typeface="Consolas"/>
                <a:ea typeface="Consolas"/>
                <a:cs typeface="Consolas"/>
                <a:sym typeface="Consolas"/>
              </a:rPr>
              <a:t>(</a:t>
            </a:r>
            <a:r>
              <a:rPr lang="en" sz="1000">
                <a:solidFill>
                  <a:srgbClr val="DADADA"/>
                </a:solidFill>
                <a:latin typeface="Consolas"/>
                <a:ea typeface="Consolas"/>
                <a:cs typeface="Consolas"/>
                <a:sym typeface="Consolas"/>
              </a:rPr>
              <a:t>m_deviceResources</a:t>
            </a:r>
            <a:r>
              <a:rPr lang="en" sz="1000">
                <a:solidFill>
                  <a:srgbClr val="B4B4B4"/>
                </a:solidFill>
                <a:latin typeface="Consolas"/>
                <a:ea typeface="Consolas"/>
                <a:cs typeface="Consolas"/>
                <a:sym typeface="Consolas"/>
              </a:rPr>
              <a:t>-&gt;</a:t>
            </a:r>
            <a:r>
              <a:rPr lang="en" sz="1000">
                <a:solidFill>
                  <a:srgbClr val="C8C8C8"/>
                </a:solidFill>
                <a:latin typeface="Consolas"/>
                <a:ea typeface="Consolas"/>
                <a:cs typeface="Consolas"/>
                <a:sym typeface="Consolas"/>
              </a:rPr>
              <a:t>GetD3DDeviceContext</a:t>
            </a: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DCDCDC"/>
                </a:solidFill>
                <a:latin typeface="Consolas"/>
                <a:ea typeface="Consolas"/>
                <a:cs typeface="Consolas"/>
                <a:sym typeface="Consolas"/>
              </a:rPr>
              <a:t>	</a:t>
            </a:r>
            <a:r>
              <a:rPr lang="en" sz="1000">
                <a:solidFill>
                  <a:srgbClr val="C8C8C8"/>
                </a:solidFill>
                <a:latin typeface="Consolas"/>
                <a:ea typeface="Consolas"/>
                <a:cs typeface="Consolas"/>
                <a:sym typeface="Consolas"/>
              </a:rPr>
              <a:t>DX</a:t>
            </a:r>
            <a:r>
              <a:rPr lang="en" sz="1000">
                <a:solidFill>
                  <a:srgbClr val="B4B4B4"/>
                </a:solidFill>
                <a:latin typeface="Consolas"/>
                <a:ea typeface="Consolas"/>
                <a:cs typeface="Consolas"/>
                <a:sym typeface="Consolas"/>
              </a:rPr>
              <a:t>::</a:t>
            </a:r>
            <a:r>
              <a:rPr lang="en" sz="1000">
                <a:solidFill>
                  <a:srgbClr val="C8C8C8"/>
                </a:solidFill>
                <a:latin typeface="Consolas"/>
                <a:ea typeface="Consolas"/>
                <a:cs typeface="Consolas"/>
                <a:sym typeface="Consolas"/>
              </a:rPr>
              <a:t>ThrowIfFailed</a:t>
            </a: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DCDCDC"/>
                </a:solidFill>
                <a:latin typeface="Consolas"/>
                <a:ea typeface="Consolas"/>
                <a:cs typeface="Consolas"/>
                <a:sym typeface="Consolas"/>
              </a:rPr>
              <a:t>		</a:t>
            </a:r>
            <a:r>
              <a:rPr lang="en" sz="1000">
                <a:solidFill>
                  <a:srgbClr val="C8C8C8"/>
                </a:solidFill>
                <a:latin typeface="Consolas"/>
                <a:ea typeface="Consolas"/>
                <a:cs typeface="Consolas"/>
                <a:sym typeface="Consolas"/>
              </a:rPr>
              <a:t>CreateWICTextureFromFile</a:t>
            </a:r>
            <a:r>
              <a:rPr lang="en" sz="1000">
                <a:solidFill>
                  <a:srgbClr val="B4B4B4"/>
                </a:solidFill>
                <a:latin typeface="Consolas"/>
                <a:ea typeface="Consolas"/>
                <a:cs typeface="Consolas"/>
                <a:sym typeface="Consolas"/>
              </a:rPr>
              <a:t>(</a:t>
            </a:r>
            <a:r>
              <a:rPr lang="en" sz="1000">
                <a:solidFill>
                  <a:srgbClr val="DADADA"/>
                </a:solidFill>
                <a:latin typeface="Consolas"/>
                <a:ea typeface="Consolas"/>
                <a:cs typeface="Consolas"/>
                <a:sym typeface="Consolas"/>
              </a:rPr>
              <a:t>m_deviceResources</a:t>
            </a:r>
            <a:r>
              <a:rPr lang="en" sz="1000">
                <a:solidFill>
                  <a:srgbClr val="B4B4B4"/>
                </a:solidFill>
                <a:latin typeface="Consolas"/>
                <a:ea typeface="Consolas"/>
                <a:cs typeface="Consolas"/>
                <a:sym typeface="Consolas"/>
              </a:rPr>
              <a:t>-&gt;</a:t>
            </a:r>
            <a:r>
              <a:rPr lang="en" sz="1000">
                <a:solidFill>
                  <a:srgbClr val="C8C8C8"/>
                </a:solidFill>
                <a:latin typeface="Consolas"/>
                <a:ea typeface="Consolas"/>
                <a:cs typeface="Consolas"/>
                <a:sym typeface="Consolas"/>
              </a:rPr>
              <a:t>GetD3DDevice</a:t>
            </a:r>
            <a:r>
              <a:rPr lang="en" sz="1000">
                <a:solidFill>
                  <a:srgbClr val="B4B4B4"/>
                </a:solidFill>
                <a:latin typeface="Consolas"/>
                <a:ea typeface="Consolas"/>
                <a:cs typeface="Consolas"/>
                <a:sym typeface="Consolas"/>
              </a:rPr>
              <a:t>(),</a:t>
            </a:r>
            <a:r>
              <a:rPr lang="en" sz="1000">
                <a:solidFill>
                  <a:srgbClr val="DCDCDC"/>
                </a:solidFill>
                <a:latin typeface="Consolas"/>
                <a:ea typeface="Consolas"/>
                <a:cs typeface="Consolas"/>
                <a:sym typeface="Consolas"/>
              </a:rPr>
              <a:t> L</a:t>
            </a:r>
            <a:r>
              <a:rPr lang="en" sz="1000">
                <a:solidFill>
                  <a:srgbClr val="D69D85"/>
                </a:solidFill>
                <a:latin typeface="Consolas"/>
                <a:ea typeface="Consolas"/>
                <a:cs typeface="Consolas"/>
                <a:sym typeface="Consolas"/>
              </a:rPr>
              <a:t>"Background.png"</a:t>
            </a:r>
            <a:r>
              <a:rPr lang="en" sz="1000">
                <a:solidFill>
                  <a:srgbClr val="B4B4B4"/>
                </a:solidFill>
                <a:latin typeface="Consolas"/>
                <a:ea typeface="Consolas"/>
                <a:cs typeface="Consolas"/>
                <a:sym typeface="Consolas"/>
              </a:rPr>
              <a:t>,</a:t>
            </a:r>
            <a:r>
              <a:rPr lang="en" sz="1000">
                <a:solidFill>
                  <a:srgbClr val="DCDCDC"/>
                </a:solidFill>
                <a:latin typeface="Consolas"/>
                <a:ea typeface="Consolas"/>
                <a:cs typeface="Consolas"/>
                <a:sym typeface="Consolas"/>
              </a:rPr>
              <a:t> </a:t>
            </a:r>
            <a:r>
              <a:rPr lang="en" sz="1000">
                <a:solidFill>
                  <a:srgbClr val="569CD6"/>
                </a:solidFill>
                <a:latin typeface="Consolas"/>
                <a:ea typeface="Consolas"/>
                <a:cs typeface="Consolas"/>
                <a:sym typeface="Consolas"/>
              </a:rPr>
              <a:t>nullptr</a:t>
            </a: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DCDCDC"/>
                </a:solidFill>
                <a:latin typeface="Consolas"/>
                <a:ea typeface="Consolas"/>
                <a:cs typeface="Consolas"/>
                <a:sym typeface="Consolas"/>
              </a:rPr>
              <a:t>		</a:t>
            </a:r>
            <a:r>
              <a:rPr lang="en" sz="1000">
                <a:solidFill>
                  <a:srgbClr val="DADADA"/>
                </a:solidFill>
                <a:latin typeface="Consolas"/>
                <a:ea typeface="Consolas"/>
                <a:cs typeface="Consolas"/>
                <a:sym typeface="Consolas"/>
              </a:rPr>
              <a:t>background</a:t>
            </a:r>
            <a:r>
              <a:rPr lang="en" sz="1000">
                <a:solidFill>
                  <a:srgbClr val="B4B4B4"/>
                </a:solidFill>
                <a:latin typeface="Consolas"/>
                <a:ea typeface="Consolas"/>
                <a:cs typeface="Consolas"/>
                <a:sym typeface="Consolas"/>
              </a:rPr>
              <a:t>.</a:t>
            </a:r>
            <a:r>
              <a:rPr lang="en" sz="1000">
                <a:solidFill>
                  <a:srgbClr val="C8C8C8"/>
                </a:solidFill>
                <a:latin typeface="Consolas"/>
                <a:ea typeface="Consolas"/>
                <a:cs typeface="Consolas"/>
                <a:sym typeface="Consolas"/>
              </a:rPr>
              <a:t>ReleaseAndGetAddressOf</a:t>
            </a: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569CD6"/>
                </a:solidFill>
                <a:latin typeface="Consolas"/>
                <a:ea typeface="Consolas"/>
                <a:cs typeface="Consolas"/>
                <a:sym typeface="Consolas"/>
              </a:rPr>
              <a:t>void</a:t>
            </a:r>
            <a:r>
              <a:rPr lang="en" sz="1000">
                <a:solidFill>
                  <a:srgbClr val="DCDCDC"/>
                </a:solidFill>
                <a:latin typeface="Consolas"/>
                <a:ea typeface="Consolas"/>
                <a:cs typeface="Consolas"/>
                <a:sym typeface="Consolas"/>
              </a:rPr>
              <a:t> </a:t>
            </a:r>
            <a:r>
              <a:rPr lang="en" sz="1000">
                <a:solidFill>
                  <a:srgbClr val="4EC9B0"/>
                </a:solidFill>
                <a:latin typeface="Consolas"/>
                <a:ea typeface="Consolas"/>
                <a:cs typeface="Consolas"/>
                <a:sym typeface="Consolas"/>
              </a:rPr>
              <a:t>SpaceInvadersSceneRenderer</a:t>
            </a:r>
            <a:r>
              <a:rPr lang="en" sz="1000">
                <a:solidFill>
                  <a:srgbClr val="B4B4B4"/>
                </a:solidFill>
                <a:latin typeface="Consolas"/>
                <a:ea typeface="Consolas"/>
                <a:cs typeface="Consolas"/>
                <a:sym typeface="Consolas"/>
              </a:rPr>
              <a:t>::</a:t>
            </a:r>
            <a:r>
              <a:rPr lang="en" sz="1000">
                <a:solidFill>
                  <a:srgbClr val="C8C8C8"/>
                </a:solidFill>
                <a:latin typeface="Consolas"/>
                <a:ea typeface="Consolas"/>
                <a:cs typeface="Consolas"/>
                <a:sym typeface="Consolas"/>
              </a:rPr>
              <a:t>CreateWindowSizeDependentResources</a:t>
            </a: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DCDCDC"/>
                </a:solidFill>
                <a:latin typeface="Consolas"/>
                <a:ea typeface="Consolas"/>
                <a:cs typeface="Consolas"/>
                <a:sym typeface="Consolas"/>
              </a:rPr>
              <a:t>	</a:t>
            </a:r>
            <a:r>
              <a:rPr lang="en" sz="1000">
                <a:solidFill>
                  <a:srgbClr val="DADADA"/>
                </a:solidFill>
                <a:latin typeface="Consolas"/>
                <a:ea typeface="Consolas"/>
                <a:cs typeface="Consolas"/>
                <a:sym typeface="Consolas"/>
              </a:rPr>
              <a:t>screenSize</a:t>
            </a:r>
            <a:r>
              <a:rPr lang="en" sz="1000">
                <a:solidFill>
                  <a:srgbClr val="DCDCDC"/>
                </a:solidFill>
                <a:latin typeface="Consolas"/>
                <a:ea typeface="Consolas"/>
                <a:cs typeface="Consolas"/>
                <a:sym typeface="Consolas"/>
              </a:rPr>
              <a:t> </a:t>
            </a:r>
            <a:r>
              <a:rPr lang="en" sz="1000">
                <a:solidFill>
                  <a:srgbClr val="B4B4B4"/>
                </a:solidFill>
                <a:latin typeface="Consolas"/>
                <a:ea typeface="Consolas"/>
                <a:cs typeface="Consolas"/>
                <a:sym typeface="Consolas"/>
              </a:rPr>
              <a:t>=</a:t>
            </a:r>
            <a:r>
              <a:rPr lang="en" sz="1000">
                <a:solidFill>
                  <a:srgbClr val="DCDCDC"/>
                </a:solidFill>
                <a:latin typeface="Consolas"/>
                <a:ea typeface="Consolas"/>
                <a:cs typeface="Consolas"/>
                <a:sym typeface="Consolas"/>
              </a:rPr>
              <a:t> </a:t>
            </a:r>
            <a:r>
              <a:rPr lang="en" sz="1000">
                <a:solidFill>
                  <a:srgbClr val="DADADA"/>
                </a:solidFill>
                <a:latin typeface="Consolas"/>
                <a:ea typeface="Consolas"/>
                <a:cs typeface="Consolas"/>
                <a:sym typeface="Consolas"/>
              </a:rPr>
              <a:t>m_deviceResources</a:t>
            </a:r>
            <a:r>
              <a:rPr lang="en" sz="1000">
                <a:solidFill>
                  <a:srgbClr val="B4B4B4"/>
                </a:solidFill>
                <a:latin typeface="Consolas"/>
                <a:ea typeface="Consolas"/>
                <a:cs typeface="Consolas"/>
                <a:sym typeface="Consolas"/>
              </a:rPr>
              <a:t>-&gt;</a:t>
            </a:r>
            <a:r>
              <a:rPr lang="en" sz="1000">
                <a:solidFill>
                  <a:srgbClr val="C8C8C8"/>
                </a:solidFill>
                <a:latin typeface="Consolas"/>
                <a:ea typeface="Consolas"/>
                <a:cs typeface="Consolas"/>
                <a:sym typeface="Consolas"/>
              </a:rPr>
              <a:t>GetOutputSize</a:t>
            </a: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569CD6"/>
                </a:solidFill>
                <a:latin typeface="Consolas"/>
                <a:ea typeface="Consolas"/>
                <a:cs typeface="Consolas"/>
                <a:sym typeface="Consolas"/>
              </a:rPr>
              <a:t>void</a:t>
            </a:r>
            <a:r>
              <a:rPr lang="en" sz="1000">
                <a:solidFill>
                  <a:srgbClr val="DCDCDC"/>
                </a:solidFill>
                <a:latin typeface="Consolas"/>
                <a:ea typeface="Consolas"/>
                <a:cs typeface="Consolas"/>
                <a:sym typeface="Consolas"/>
              </a:rPr>
              <a:t> </a:t>
            </a:r>
            <a:r>
              <a:rPr lang="en" sz="1000">
                <a:solidFill>
                  <a:srgbClr val="4EC9B0"/>
                </a:solidFill>
                <a:latin typeface="Consolas"/>
                <a:ea typeface="Consolas"/>
                <a:cs typeface="Consolas"/>
                <a:sym typeface="Consolas"/>
              </a:rPr>
              <a:t>SpaceInvadersSceneRenderer</a:t>
            </a:r>
            <a:r>
              <a:rPr lang="en" sz="1000">
                <a:solidFill>
                  <a:srgbClr val="B4B4B4"/>
                </a:solidFill>
                <a:latin typeface="Consolas"/>
                <a:ea typeface="Consolas"/>
                <a:cs typeface="Consolas"/>
                <a:sym typeface="Consolas"/>
              </a:rPr>
              <a:t>::</a:t>
            </a:r>
            <a:r>
              <a:rPr lang="en" sz="1000">
                <a:solidFill>
                  <a:srgbClr val="C8C8C8"/>
                </a:solidFill>
                <a:latin typeface="Consolas"/>
                <a:ea typeface="Consolas"/>
                <a:cs typeface="Consolas"/>
                <a:sym typeface="Consolas"/>
              </a:rPr>
              <a:t>Update</a:t>
            </a:r>
            <a:r>
              <a:rPr lang="en" sz="1000">
                <a:solidFill>
                  <a:srgbClr val="B4B4B4"/>
                </a:solidFill>
                <a:latin typeface="Consolas"/>
                <a:ea typeface="Consolas"/>
                <a:cs typeface="Consolas"/>
                <a:sym typeface="Consolas"/>
              </a:rPr>
              <a:t>(</a:t>
            </a:r>
            <a:r>
              <a:rPr lang="en" sz="1000">
                <a:solidFill>
                  <a:srgbClr val="C8C8C8"/>
                </a:solidFill>
                <a:latin typeface="Consolas"/>
                <a:ea typeface="Consolas"/>
                <a:cs typeface="Consolas"/>
                <a:sym typeface="Consolas"/>
              </a:rPr>
              <a:t>DX</a:t>
            </a:r>
            <a:r>
              <a:rPr lang="en" sz="1000">
                <a:solidFill>
                  <a:srgbClr val="B4B4B4"/>
                </a:solidFill>
                <a:latin typeface="Consolas"/>
                <a:ea typeface="Consolas"/>
                <a:cs typeface="Consolas"/>
                <a:sym typeface="Consolas"/>
              </a:rPr>
              <a:t>::</a:t>
            </a:r>
            <a:r>
              <a:rPr lang="en" sz="1000">
                <a:solidFill>
                  <a:srgbClr val="4EC9B0"/>
                </a:solidFill>
                <a:latin typeface="Consolas"/>
                <a:ea typeface="Consolas"/>
                <a:cs typeface="Consolas"/>
                <a:sym typeface="Consolas"/>
              </a:rPr>
              <a:t>StepTimer</a:t>
            </a:r>
            <a:r>
              <a:rPr lang="en" sz="1000">
                <a:solidFill>
                  <a:srgbClr val="DCDCDC"/>
                </a:solidFill>
                <a:latin typeface="Consolas"/>
                <a:ea typeface="Consolas"/>
                <a:cs typeface="Consolas"/>
                <a:sym typeface="Consolas"/>
              </a:rPr>
              <a:t> </a:t>
            </a:r>
            <a:r>
              <a:rPr lang="en" sz="1000">
                <a:solidFill>
                  <a:srgbClr val="569CD6"/>
                </a:solidFill>
                <a:latin typeface="Consolas"/>
                <a:ea typeface="Consolas"/>
                <a:cs typeface="Consolas"/>
                <a:sym typeface="Consolas"/>
              </a:rPr>
              <a:t>const</a:t>
            </a:r>
            <a:r>
              <a:rPr lang="en" sz="1000">
                <a:solidFill>
                  <a:srgbClr val="B4B4B4"/>
                </a:solidFill>
                <a:latin typeface="Consolas"/>
                <a:ea typeface="Consolas"/>
                <a:cs typeface="Consolas"/>
                <a:sym typeface="Consolas"/>
              </a:rPr>
              <a:t>&amp;</a:t>
            </a:r>
            <a:r>
              <a:rPr lang="en" sz="1000">
                <a:solidFill>
                  <a:srgbClr val="DCDCDC"/>
                </a:solidFill>
                <a:latin typeface="Consolas"/>
                <a:ea typeface="Consolas"/>
                <a:cs typeface="Consolas"/>
                <a:sym typeface="Consolas"/>
              </a:rPr>
              <a:t> </a:t>
            </a:r>
            <a:r>
              <a:rPr lang="en" sz="1000">
                <a:solidFill>
                  <a:srgbClr val="7F7F7F"/>
                </a:solidFill>
                <a:latin typeface="Consolas"/>
                <a:ea typeface="Consolas"/>
                <a:cs typeface="Consolas"/>
                <a:sym typeface="Consolas"/>
              </a:rPr>
              <a:t>timer</a:t>
            </a:r>
            <a:r>
              <a:rPr lang="en" sz="1000">
                <a:solidFill>
                  <a:srgbClr val="B4B4B4"/>
                </a:solidFill>
                <a:latin typeface="Consolas"/>
                <a:ea typeface="Consolas"/>
                <a:cs typeface="Consolas"/>
                <a:sym typeface="Consolas"/>
              </a:rPr>
              <a:t>)</a:t>
            </a:r>
            <a:r>
              <a:rPr lang="en" sz="1000">
                <a:solidFill>
                  <a:srgbClr val="DCDCDC"/>
                </a:solidFill>
                <a:latin typeface="Consolas"/>
                <a:ea typeface="Consolas"/>
                <a:cs typeface="Consolas"/>
                <a:sym typeface="Consolas"/>
              </a:rPr>
              <a:t> </a:t>
            </a: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569CD6"/>
                </a:solidFill>
                <a:latin typeface="Consolas"/>
                <a:ea typeface="Consolas"/>
                <a:cs typeface="Consolas"/>
                <a:sym typeface="Consolas"/>
              </a:rPr>
              <a:t>void</a:t>
            </a:r>
            <a:r>
              <a:rPr lang="en" sz="1000">
                <a:solidFill>
                  <a:srgbClr val="DCDCDC"/>
                </a:solidFill>
                <a:latin typeface="Consolas"/>
                <a:ea typeface="Consolas"/>
                <a:cs typeface="Consolas"/>
                <a:sym typeface="Consolas"/>
              </a:rPr>
              <a:t> </a:t>
            </a:r>
            <a:r>
              <a:rPr lang="en" sz="1000">
                <a:solidFill>
                  <a:srgbClr val="4EC9B0"/>
                </a:solidFill>
                <a:latin typeface="Consolas"/>
                <a:ea typeface="Consolas"/>
                <a:cs typeface="Consolas"/>
                <a:sym typeface="Consolas"/>
              </a:rPr>
              <a:t>SpaceInvadersSceneRenderer</a:t>
            </a:r>
            <a:r>
              <a:rPr lang="en" sz="1000">
                <a:solidFill>
                  <a:srgbClr val="B4B4B4"/>
                </a:solidFill>
                <a:latin typeface="Consolas"/>
                <a:ea typeface="Consolas"/>
                <a:cs typeface="Consolas"/>
                <a:sym typeface="Consolas"/>
              </a:rPr>
              <a:t>::</a:t>
            </a:r>
            <a:r>
              <a:rPr lang="en" sz="1000">
                <a:solidFill>
                  <a:srgbClr val="C8C8C8"/>
                </a:solidFill>
                <a:latin typeface="Consolas"/>
                <a:ea typeface="Consolas"/>
                <a:cs typeface="Consolas"/>
                <a:sym typeface="Consolas"/>
              </a:rPr>
              <a:t>Render</a:t>
            </a: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DCDCDC"/>
                </a:solidFill>
                <a:latin typeface="Consolas"/>
                <a:ea typeface="Consolas"/>
                <a:cs typeface="Consolas"/>
                <a:sym typeface="Consolas"/>
              </a:rPr>
              <a:t>	</a:t>
            </a:r>
            <a:r>
              <a:rPr lang="en" sz="1000">
                <a:solidFill>
                  <a:srgbClr val="DADADA"/>
                </a:solidFill>
                <a:latin typeface="Consolas"/>
                <a:ea typeface="Consolas"/>
                <a:cs typeface="Consolas"/>
                <a:sym typeface="Consolas"/>
              </a:rPr>
              <a:t>spriteBatch</a:t>
            </a:r>
            <a:r>
              <a:rPr lang="en" sz="1000">
                <a:solidFill>
                  <a:srgbClr val="B4B4B4"/>
                </a:solidFill>
                <a:latin typeface="Consolas"/>
                <a:ea typeface="Consolas"/>
                <a:cs typeface="Consolas"/>
                <a:sym typeface="Consolas"/>
              </a:rPr>
              <a:t>-&gt;</a:t>
            </a:r>
            <a:r>
              <a:rPr lang="en" sz="1000">
                <a:solidFill>
                  <a:srgbClr val="C8C8C8"/>
                </a:solidFill>
                <a:latin typeface="Consolas"/>
                <a:ea typeface="Consolas"/>
                <a:cs typeface="Consolas"/>
                <a:sym typeface="Consolas"/>
              </a:rPr>
              <a:t>Begin</a:t>
            </a: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DCDCDC"/>
                </a:solidFill>
                <a:latin typeface="Consolas"/>
                <a:ea typeface="Consolas"/>
                <a:cs typeface="Consolas"/>
                <a:sym typeface="Consolas"/>
              </a:rPr>
              <a:t>	</a:t>
            </a:r>
            <a:r>
              <a:rPr lang="en" sz="1000">
                <a:solidFill>
                  <a:srgbClr val="4EC9B0"/>
                </a:solidFill>
                <a:latin typeface="Consolas"/>
                <a:ea typeface="Consolas"/>
                <a:cs typeface="Consolas"/>
                <a:sym typeface="Consolas"/>
              </a:rPr>
              <a:t>RECT</a:t>
            </a:r>
            <a:r>
              <a:rPr lang="en" sz="1000">
                <a:solidFill>
                  <a:srgbClr val="DCDCDC"/>
                </a:solidFill>
                <a:latin typeface="Consolas"/>
                <a:ea typeface="Consolas"/>
                <a:cs typeface="Consolas"/>
                <a:sym typeface="Consolas"/>
              </a:rPr>
              <a:t> </a:t>
            </a:r>
            <a:r>
              <a:rPr lang="en" sz="1000">
                <a:solidFill>
                  <a:srgbClr val="C8C8C8"/>
                </a:solidFill>
                <a:latin typeface="Consolas"/>
                <a:ea typeface="Consolas"/>
                <a:cs typeface="Consolas"/>
                <a:sym typeface="Consolas"/>
              </a:rPr>
              <a:t>backgroundRect</a:t>
            </a:r>
            <a:r>
              <a:rPr lang="en" sz="1000">
                <a:solidFill>
                  <a:srgbClr val="DCDCDC"/>
                </a:solidFill>
                <a:latin typeface="Consolas"/>
                <a:ea typeface="Consolas"/>
                <a:cs typeface="Consolas"/>
                <a:sym typeface="Consolas"/>
              </a:rPr>
              <a:t> </a:t>
            </a:r>
            <a:r>
              <a:rPr lang="en" sz="1000">
                <a:solidFill>
                  <a:srgbClr val="B4B4B4"/>
                </a:solidFill>
                <a:latin typeface="Consolas"/>
                <a:ea typeface="Consolas"/>
                <a:cs typeface="Consolas"/>
                <a:sym typeface="Consolas"/>
              </a:rPr>
              <a:t>=</a:t>
            </a:r>
            <a:r>
              <a:rPr lang="en" sz="1000">
                <a:solidFill>
                  <a:srgbClr val="DCDCDC"/>
                </a:solidFill>
                <a:latin typeface="Consolas"/>
                <a:ea typeface="Consolas"/>
                <a:cs typeface="Consolas"/>
                <a:sym typeface="Consolas"/>
              </a:rPr>
              <a:t> </a:t>
            </a:r>
            <a:r>
              <a:rPr lang="en" sz="1000">
                <a:solidFill>
                  <a:srgbClr val="B4B4B4"/>
                </a:solidFill>
                <a:latin typeface="Consolas"/>
                <a:ea typeface="Consolas"/>
                <a:cs typeface="Consolas"/>
                <a:sym typeface="Consolas"/>
              </a:rPr>
              <a:t>{</a:t>
            </a:r>
            <a:r>
              <a:rPr lang="en" sz="1000">
                <a:solidFill>
                  <a:srgbClr val="DCDCDC"/>
                </a:solidFill>
                <a:latin typeface="Consolas"/>
                <a:ea typeface="Consolas"/>
                <a:cs typeface="Consolas"/>
                <a:sym typeface="Consolas"/>
              </a:rPr>
              <a:t> </a:t>
            </a:r>
            <a:r>
              <a:rPr lang="en" sz="1000">
                <a:solidFill>
                  <a:srgbClr val="B5CEA8"/>
                </a:solidFill>
                <a:latin typeface="Consolas"/>
                <a:ea typeface="Consolas"/>
                <a:cs typeface="Consolas"/>
                <a:sym typeface="Consolas"/>
              </a:rPr>
              <a:t>0</a:t>
            </a:r>
            <a:r>
              <a:rPr lang="en" sz="1000">
                <a:solidFill>
                  <a:srgbClr val="B4B4B4"/>
                </a:solidFill>
                <a:latin typeface="Consolas"/>
                <a:ea typeface="Consolas"/>
                <a:cs typeface="Consolas"/>
                <a:sym typeface="Consolas"/>
              </a:rPr>
              <a:t>,</a:t>
            </a:r>
            <a:r>
              <a:rPr lang="en" sz="1000">
                <a:solidFill>
                  <a:srgbClr val="DCDCDC"/>
                </a:solidFill>
                <a:latin typeface="Consolas"/>
                <a:ea typeface="Consolas"/>
                <a:cs typeface="Consolas"/>
                <a:sym typeface="Consolas"/>
              </a:rPr>
              <a:t> </a:t>
            </a:r>
            <a:r>
              <a:rPr lang="en" sz="1000">
                <a:solidFill>
                  <a:srgbClr val="B5CEA8"/>
                </a:solidFill>
                <a:latin typeface="Consolas"/>
                <a:ea typeface="Consolas"/>
                <a:cs typeface="Consolas"/>
                <a:sym typeface="Consolas"/>
              </a:rPr>
              <a:t>0</a:t>
            </a:r>
            <a:r>
              <a:rPr lang="en" sz="1000">
                <a:solidFill>
                  <a:srgbClr val="B4B4B4"/>
                </a:solidFill>
                <a:latin typeface="Consolas"/>
                <a:ea typeface="Consolas"/>
                <a:cs typeface="Consolas"/>
                <a:sym typeface="Consolas"/>
              </a:rPr>
              <a:t>,</a:t>
            </a:r>
            <a:r>
              <a:rPr lang="en" sz="1000">
                <a:solidFill>
                  <a:srgbClr val="DCDCDC"/>
                </a:solidFill>
                <a:latin typeface="Consolas"/>
                <a:ea typeface="Consolas"/>
                <a:cs typeface="Consolas"/>
                <a:sym typeface="Consolas"/>
              </a:rPr>
              <a:t> </a:t>
            </a:r>
            <a:r>
              <a:rPr lang="en" sz="1000">
                <a:solidFill>
                  <a:srgbClr val="DADADA"/>
                </a:solidFill>
                <a:latin typeface="Consolas"/>
                <a:ea typeface="Consolas"/>
                <a:cs typeface="Consolas"/>
                <a:sym typeface="Consolas"/>
              </a:rPr>
              <a:t>screenSize</a:t>
            </a:r>
            <a:r>
              <a:rPr lang="en" sz="1000">
                <a:solidFill>
                  <a:srgbClr val="B4B4B4"/>
                </a:solidFill>
                <a:latin typeface="Consolas"/>
                <a:ea typeface="Consolas"/>
                <a:cs typeface="Consolas"/>
                <a:sym typeface="Consolas"/>
              </a:rPr>
              <a:t>.</a:t>
            </a:r>
            <a:r>
              <a:rPr lang="en" sz="1000">
                <a:solidFill>
                  <a:srgbClr val="DADADA"/>
                </a:solidFill>
                <a:latin typeface="Consolas"/>
                <a:ea typeface="Consolas"/>
                <a:cs typeface="Consolas"/>
                <a:sym typeface="Consolas"/>
              </a:rPr>
              <a:t>Width</a:t>
            </a:r>
            <a:r>
              <a:rPr lang="en" sz="1000">
                <a:solidFill>
                  <a:srgbClr val="B4B4B4"/>
                </a:solidFill>
                <a:latin typeface="Consolas"/>
                <a:ea typeface="Consolas"/>
                <a:cs typeface="Consolas"/>
                <a:sym typeface="Consolas"/>
              </a:rPr>
              <a:t>,</a:t>
            </a:r>
            <a:r>
              <a:rPr lang="en" sz="1000">
                <a:solidFill>
                  <a:srgbClr val="DCDCDC"/>
                </a:solidFill>
                <a:latin typeface="Consolas"/>
                <a:ea typeface="Consolas"/>
                <a:cs typeface="Consolas"/>
                <a:sym typeface="Consolas"/>
              </a:rPr>
              <a:t> </a:t>
            </a:r>
            <a:r>
              <a:rPr lang="en" sz="1000">
                <a:solidFill>
                  <a:srgbClr val="DADADA"/>
                </a:solidFill>
                <a:latin typeface="Consolas"/>
                <a:ea typeface="Consolas"/>
                <a:cs typeface="Consolas"/>
                <a:sym typeface="Consolas"/>
              </a:rPr>
              <a:t>screenSize</a:t>
            </a:r>
            <a:r>
              <a:rPr lang="en" sz="1000">
                <a:solidFill>
                  <a:srgbClr val="B4B4B4"/>
                </a:solidFill>
                <a:latin typeface="Consolas"/>
                <a:ea typeface="Consolas"/>
                <a:cs typeface="Consolas"/>
                <a:sym typeface="Consolas"/>
              </a:rPr>
              <a:t>.</a:t>
            </a:r>
            <a:r>
              <a:rPr lang="en" sz="1000">
                <a:solidFill>
                  <a:srgbClr val="DADADA"/>
                </a:solidFill>
                <a:latin typeface="Consolas"/>
                <a:ea typeface="Consolas"/>
                <a:cs typeface="Consolas"/>
                <a:sym typeface="Consolas"/>
              </a:rPr>
              <a:t>Height</a:t>
            </a:r>
            <a:r>
              <a:rPr lang="en" sz="1000">
                <a:solidFill>
                  <a:srgbClr val="DCDCDC"/>
                </a:solidFill>
                <a:latin typeface="Consolas"/>
                <a:ea typeface="Consolas"/>
                <a:cs typeface="Consolas"/>
                <a:sym typeface="Consolas"/>
              </a:rPr>
              <a:t> </a:t>
            </a: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DCDCDC"/>
                </a:solidFill>
                <a:latin typeface="Consolas"/>
                <a:ea typeface="Consolas"/>
                <a:cs typeface="Consolas"/>
                <a:sym typeface="Consolas"/>
              </a:rPr>
              <a:t>	</a:t>
            </a:r>
            <a:r>
              <a:rPr lang="en" sz="1000">
                <a:solidFill>
                  <a:srgbClr val="DADADA"/>
                </a:solidFill>
                <a:latin typeface="Consolas"/>
                <a:ea typeface="Consolas"/>
                <a:cs typeface="Consolas"/>
                <a:sym typeface="Consolas"/>
              </a:rPr>
              <a:t>spriteBatch</a:t>
            </a:r>
            <a:r>
              <a:rPr lang="en" sz="1000">
                <a:solidFill>
                  <a:srgbClr val="B4B4B4"/>
                </a:solidFill>
                <a:latin typeface="Consolas"/>
                <a:ea typeface="Consolas"/>
                <a:cs typeface="Consolas"/>
                <a:sym typeface="Consolas"/>
              </a:rPr>
              <a:t>-&gt;</a:t>
            </a:r>
            <a:r>
              <a:rPr lang="en" sz="1000">
                <a:solidFill>
                  <a:srgbClr val="C8C8C8"/>
                </a:solidFill>
                <a:latin typeface="Consolas"/>
                <a:ea typeface="Consolas"/>
                <a:cs typeface="Consolas"/>
                <a:sym typeface="Consolas"/>
              </a:rPr>
              <a:t>Draw</a:t>
            </a:r>
            <a:r>
              <a:rPr lang="en" sz="1000">
                <a:solidFill>
                  <a:srgbClr val="B4B4B4"/>
                </a:solidFill>
                <a:latin typeface="Consolas"/>
                <a:ea typeface="Consolas"/>
                <a:cs typeface="Consolas"/>
                <a:sym typeface="Consolas"/>
              </a:rPr>
              <a:t>(</a:t>
            </a:r>
            <a:r>
              <a:rPr lang="en" sz="1000">
                <a:solidFill>
                  <a:srgbClr val="DADADA"/>
                </a:solidFill>
                <a:latin typeface="Consolas"/>
                <a:ea typeface="Consolas"/>
                <a:cs typeface="Consolas"/>
                <a:sym typeface="Consolas"/>
              </a:rPr>
              <a:t>background</a:t>
            </a:r>
            <a:r>
              <a:rPr lang="en" sz="1000">
                <a:solidFill>
                  <a:srgbClr val="B4B4B4"/>
                </a:solidFill>
                <a:latin typeface="Consolas"/>
                <a:ea typeface="Consolas"/>
                <a:cs typeface="Consolas"/>
                <a:sym typeface="Consolas"/>
              </a:rPr>
              <a:t>.</a:t>
            </a:r>
            <a:r>
              <a:rPr lang="en" sz="1000">
                <a:solidFill>
                  <a:srgbClr val="C8C8C8"/>
                </a:solidFill>
                <a:latin typeface="Consolas"/>
                <a:ea typeface="Consolas"/>
                <a:cs typeface="Consolas"/>
                <a:sym typeface="Consolas"/>
              </a:rPr>
              <a:t>Get</a:t>
            </a:r>
            <a:r>
              <a:rPr lang="en" sz="1000">
                <a:solidFill>
                  <a:srgbClr val="B4B4B4"/>
                </a:solidFill>
                <a:latin typeface="Consolas"/>
                <a:ea typeface="Consolas"/>
                <a:cs typeface="Consolas"/>
                <a:sym typeface="Consolas"/>
              </a:rPr>
              <a:t>(),</a:t>
            </a:r>
            <a:r>
              <a:rPr lang="en" sz="1000">
                <a:solidFill>
                  <a:srgbClr val="DCDCDC"/>
                </a:solidFill>
                <a:latin typeface="Consolas"/>
                <a:ea typeface="Consolas"/>
                <a:cs typeface="Consolas"/>
                <a:sym typeface="Consolas"/>
              </a:rPr>
              <a:t> </a:t>
            </a:r>
            <a:r>
              <a:rPr lang="en" sz="1000">
                <a:solidFill>
                  <a:srgbClr val="C8C8C8"/>
                </a:solidFill>
                <a:latin typeface="Consolas"/>
                <a:ea typeface="Consolas"/>
                <a:cs typeface="Consolas"/>
                <a:sym typeface="Consolas"/>
              </a:rPr>
              <a:t>backgroundRect</a:t>
            </a:r>
            <a:r>
              <a:rPr lang="en" sz="1000">
                <a:solidFill>
                  <a:srgbClr val="B4B4B4"/>
                </a:solidFill>
                <a:latin typeface="Consolas"/>
                <a:ea typeface="Consolas"/>
                <a:cs typeface="Consolas"/>
                <a:sym typeface="Consolas"/>
              </a:rPr>
              <a:t>,</a:t>
            </a:r>
            <a:r>
              <a:rPr lang="en" sz="1000">
                <a:solidFill>
                  <a:srgbClr val="DCDCDC"/>
                </a:solidFill>
                <a:latin typeface="Consolas"/>
                <a:ea typeface="Consolas"/>
                <a:cs typeface="Consolas"/>
                <a:sym typeface="Consolas"/>
              </a:rPr>
              <a:t> </a:t>
            </a:r>
            <a:r>
              <a:rPr lang="en" sz="1000">
                <a:solidFill>
                  <a:srgbClr val="569CD6"/>
                </a:solidFill>
                <a:latin typeface="Consolas"/>
                <a:ea typeface="Consolas"/>
                <a:cs typeface="Consolas"/>
                <a:sym typeface="Consolas"/>
              </a:rPr>
              <a:t>nullptr</a:t>
            </a:r>
            <a:r>
              <a:rPr lang="en" sz="1000">
                <a:solidFill>
                  <a:srgbClr val="B4B4B4"/>
                </a:solidFill>
                <a:latin typeface="Consolas"/>
                <a:ea typeface="Consolas"/>
                <a:cs typeface="Consolas"/>
                <a:sym typeface="Consolas"/>
              </a:rPr>
              <a:t>,</a:t>
            </a:r>
            <a:r>
              <a:rPr lang="en" sz="1000">
                <a:solidFill>
                  <a:srgbClr val="DCDCDC"/>
                </a:solidFill>
                <a:latin typeface="Consolas"/>
                <a:ea typeface="Consolas"/>
                <a:cs typeface="Consolas"/>
                <a:sym typeface="Consolas"/>
              </a:rPr>
              <a:t> </a:t>
            </a:r>
            <a:r>
              <a:rPr lang="en" sz="1000">
                <a:solidFill>
                  <a:srgbClr val="C8C8C8"/>
                </a:solidFill>
                <a:latin typeface="Consolas"/>
                <a:ea typeface="Consolas"/>
                <a:cs typeface="Consolas"/>
                <a:sym typeface="Consolas"/>
              </a:rPr>
              <a:t>Colors</a:t>
            </a:r>
            <a:r>
              <a:rPr lang="en" sz="1000">
                <a:solidFill>
                  <a:srgbClr val="B4B4B4"/>
                </a:solidFill>
                <a:latin typeface="Consolas"/>
                <a:ea typeface="Consolas"/>
                <a:cs typeface="Consolas"/>
                <a:sym typeface="Consolas"/>
              </a:rPr>
              <a:t>::</a:t>
            </a:r>
            <a:r>
              <a:rPr lang="en" sz="1000">
                <a:solidFill>
                  <a:srgbClr val="C8C8C8"/>
                </a:solidFill>
                <a:latin typeface="Consolas"/>
                <a:ea typeface="Consolas"/>
                <a:cs typeface="Consolas"/>
                <a:sym typeface="Consolas"/>
              </a:rPr>
              <a:t>White</a:t>
            </a: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DCDCDC"/>
                </a:solidFill>
                <a:latin typeface="Consolas"/>
                <a:ea typeface="Consolas"/>
                <a:cs typeface="Consolas"/>
                <a:sym typeface="Consolas"/>
              </a:rPr>
              <a:t>	</a:t>
            </a:r>
            <a:r>
              <a:rPr lang="en" sz="1000">
                <a:solidFill>
                  <a:srgbClr val="DADADA"/>
                </a:solidFill>
                <a:latin typeface="Consolas"/>
                <a:ea typeface="Consolas"/>
                <a:cs typeface="Consolas"/>
                <a:sym typeface="Consolas"/>
              </a:rPr>
              <a:t>spriteBatch</a:t>
            </a:r>
            <a:r>
              <a:rPr lang="en" sz="1000">
                <a:solidFill>
                  <a:srgbClr val="B4B4B4"/>
                </a:solidFill>
                <a:latin typeface="Consolas"/>
                <a:ea typeface="Consolas"/>
                <a:cs typeface="Consolas"/>
                <a:sym typeface="Consolas"/>
              </a:rPr>
              <a:t>-&gt;</a:t>
            </a:r>
            <a:r>
              <a:rPr lang="en" sz="1000">
                <a:solidFill>
                  <a:srgbClr val="C8C8C8"/>
                </a:solidFill>
                <a:latin typeface="Consolas"/>
                <a:ea typeface="Consolas"/>
                <a:cs typeface="Consolas"/>
                <a:sym typeface="Consolas"/>
              </a:rPr>
              <a:t>End</a:t>
            </a: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569CD6"/>
                </a:solidFill>
                <a:latin typeface="Consolas"/>
                <a:ea typeface="Consolas"/>
                <a:cs typeface="Consolas"/>
                <a:sym typeface="Consolas"/>
              </a:rPr>
              <a:t>void</a:t>
            </a:r>
            <a:r>
              <a:rPr lang="en" sz="1000">
                <a:solidFill>
                  <a:srgbClr val="DCDCDC"/>
                </a:solidFill>
                <a:latin typeface="Consolas"/>
                <a:ea typeface="Consolas"/>
                <a:cs typeface="Consolas"/>
                <a:sym typeface="Consolas"/>
              </a:rPr>
              <a:t> </a:t>
            </a:r>
            <a:r>
              <a:rPr lang="en" sz="1000">
                <a:solidFill>
                  <a:srgbClr val="4EC9B0"/>
                </a:solidFill>
                <a:latin typeface="Consolas"/>
                <a:ea typeface="Consolas"/>
                <a:cs typeface="Consolas"/>
                <a:sym typeface="Consolas"/>
              </a:rPr>
              <a:t>SpaceInvadersSceneRenderer</a:t>
            </a:r>
            <a:r>
              <a:rPr lang="en" sz="1000">
                <a:solidFill>
                  <a:srgbClr val="B4B4B4"/>
                </a:solidFill>
                <a:latin typeface="Consolas"/>
                <a:ea typeface="Consolas"/>
                <a:cs typeface="Consolas"/>
                <a:sym typeface="Consolas"/>
              </a:rPr>
              <a:t>::</a:t>
            </a:r>
            <a:r>
              <a:rPr lang="en" sz="1000">
                <a:solidFill>
                  <a:srgbClr val="C8C8C8"/>
                </a:solidFill>
                <a:latin typeface="Consolas"/>
                <a:ea typeface="Consolas"/>
                <a:cs typeface="Consolas"/>
                <a:sym typeface="Consolas"/>
              </a:rPr>
              <a:t>ReleaseDeviceDependentResources</a:t>
            </a: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DCDCDC"/>
                </a:solidFill>
                <a:latin typeface="Consolas"/>
                <a:ea typeface="Consolas"/>
                <a:cs typeface="Consolas"/>
                <a:sym typeface="Consolas"/>
              </a:rPr>
              <a:t>	</a:t>
            </a:r>
            <a:r>
              <a:rPr lang="en" sz="1000">
                <a:solidFill>
                  <a:srgbClr val="DADADA"/>
                </a:solidFill>
                <a:latin typeface="Consolas"/>
                <a:ea typeface="Consolas"/>
                <a:cs typeface="Consolas"/>
                <a:sym typeface="Consolas"/>
              </a:rPr>
              <a:t>background</a:t>
            </a:r>
            <a:r>
              <a:rPr lang="en" sz="1000">
                <a:solidFill>
                  <a:srgbClr val="B4B4B4"/>
                </a:solidFill>
                <a:latin typeface="Consolas"/>
                <a:ea typeface="Consolas"/>
                <a:cs typeface="Consolas"/>
                <a:sym typeface="Consolas"/>
              </a:rPr>
              <a:t>.</a:t>
            </a:r>
            <a:r>
              <a:rPr lang="en" sz="1000">
                <a:solidFill>
                  <a:srgbClr val="C8C8C8"/>
                </a:solidFill>
                <a:latin typeface="Consolas"/>
                <a:ea typeface="Consolas"/>
                <a:cs typeface="Consolas"/>
                <a:sym typeface="Consolas"/>
              </a:rPr>
              <a:t>Reset</a:t>
            </a: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DCDCDC"/>
                </a:solidFill>
                <a:latin typeface="Consolas"/>
                <a:ea typeface="Consolas"/>
                <a:cs typeface="Consolas"/>
                <a:sym typeface="Consolas"/>
              </a:rPr>
              <a:t>	</a:t>
            </a:r>
            <a:r>
              <a:rPr lang="en" sz="1000">
                <a:solidFill>
                  <a:srgbClr val="DADADA"/>
                </a:solidFill>
                <a:latin typeface="Consolas"/>
                <a:ea typeface="Consolas"/>
                <a:cs typeface="Consolas"/>
                <a:sym typeface="Consolas"/>
              </a:rPr>
              <a:t>spriteBatch</a:t>
            </a:r>
            <a:r>
              <a:rPr lang="en" sz="1000">
                <a:solidFill>
                  <a:srgbClr val="B4B4B4"/>
                </a:solidFill>
                <a:latin typeface="Consolas"/>
                <a:ea typeface="Consolas"/>
                <a:cs typeface="Consolas"/>
                <a:sym typeface="Consolas"/>
              </a:rPr>
              <a:t>.</a:t>
            </a:r>
            <a:r>
              <a:rPr lang="en" sz="1000">
                <a:solidFill>
                  <a:srgbClr val="C8C8C8"/>
                </a:solidFill>
                <a:latin typeface="Consolas"/>
                <a:ea typeface="Consolas"/>
                <a:cs typeface="Consolas"/>
                <a:sym typeface="Consolas"/>
              </a:rPr>
              <a:t>reset</a:t>
            </a:r>
            <a:r>
              <a:rPr lang="en" sz="1000">
                <a:solidFill>
                  <a:srgbClr val="B4B4B4"/>
                </a:solidFill>
                <a:latin typeface="Consolas"/>
                <a:ea typeface="Consolas"/>
                <a:cs typeface="Consolas"/>
                <a:sym typeface="Consolas"/>
              </a:rPr>
              <a:t>();</a:t>
            </a:r>
            <a:br>
              <a:rPr lang="en" sz="1000">
                <a:solidFill>
                  <a:srgbClr val="DCDCDC"/>
                </a:solidFill>
                <a:latin typeface="Consolas"/>
                <a:ea typeface="Consolas"/>
                <a:cs typeface="Consolas"/>
                <a:sym typeface="Consolas"/>
              </a:rPr>
            </a:br>
            <a:r>
              <a:rPr lang="en" sz="1000">
                <a:solidFill>
                  <a:srgbClr val="B4B4B4"/>
                </a:solidFill>
                <a:latin typeface="Consolas"/>
                <a:ea typeface="Consolas"/>
                <a:cs typeface="Consolas"/>
                <a:sym typeface="Consolas"/>
              </a:rPr>
              <a:t>}</a:t>
            </a:r>
          </a:p>
          <a:p>
            <a:pPr lvl="0" rtl="0">
              <a:spcBef>
                <a:spcPts val="0"/>
              </a:spcBef>
              <a:buNone/>
            </a:pPr>
            <a:r>
              <a:t/>
            </a:r>
            <a:endParaRPr sz="1000"/>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Sprite class</a:t>
            </a:r>
          </a:p>
        </p:txBody>
      </p:sp>
      <p:sp>
        <p:nvSpPr>
          <p:cNvPr id="186" name="Shape 186"/>
          <p:cNvSpPr txBox="1"/>
          <p:nvPr>
            <p:ph idx="1" type="body"/>
          </p:nvPr>
        </p:nvSpPr>
        <p:spPr>
          <a:xfrm>
            <a:off x="132125" y="1189650"/>
            <a:ext cx="4885499" cy="3912000"/>
          </a:xfrm>
          <a:prstGeom prst="rect">
            <a:avLst/>
          </a:prstGeom>
          <a:solidFill>
            <a:srgbClr val="000000"/>
          </a:solidFill>
        </p:spPr>
        <p:txBody>
          <a:bodyPr anchorCtr="0" anchor="t" bIns="91425" lIns="91425" rIns="91425" tIns="91425">
            <a:noAutofit/>
          </a:bodyPr>
          <a:lstStyle/>
          <a:p>
            <a:pPr lvl="0" rtl="0">
              <a:spcBef>
                <a:spcPts val="0"/>
              </a:spcBef>
              <a:buClr>
                <a:schemeClr val="dk1"/>
              </a:buClr>
              <a:buSzPct val="122222"/>
              <a:buFont typeface="Arial"/>
              <a:buNone/>
            </a:pPr>
            <a:r>
              <a:rPr lang="en" sz="900">
                <a:solidFill>
                  <a:srgbClr val="569CD6"/>
                </a:solidFill>
                <a:latin typeface="Consolas"/>
                <a:ea typeface="Consolas"/>
                <a:cs typeface="Consolas"/>
                <a:sym typeface="Consolas"/>
              </a:rPr>
              <a:t>class</a:t>
            </a:r>
            <a:r>
              <a:rPr lang="en" sz="900">
                <a:solidFill>
                  <a:srgbClr val="DCDCDC"/>
                </a:solidFill>
                <a:latin typeface="Consolas"/>
                <a:ea typeface="Consolas"/>
                <a:cs typeface="Consolas"/>
                <a:sym typeface="Consolas"/>
              </a:rPr>
              <a:t> </a:t>
            </a:r>
            <a:r>
              <a:rPr lang="en" sz="900">
                <a:solidFill>
                  <a:srgbClr val="4EC9B0"/>
                </a:solidFill>
                <a:latin typeface="Consolas"/>
                <a:ea typeface="Consolas"/>
                <a:cs typeface="Consolas"/>
                <a:sym typeface="Consolas"/>
              </a:rPr>
              <a:t>Sprite</a:t>
            </a:r>
            <a:br>
              <a:rPr lang="en" sz="900">
                <a:solidFill>
                  <a:srgbClr val="DCDCDC"/>
                </a:solidFill>
                <a:latin typeface="Consolas"/>
                <a:ea typeface="Consolas"/>
                <a:cs typeface="Consolas"/>
                <a:sym typeface="Consolas"/>
              </a:rPr>
            </a:b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569CD6"/>
                </a:solidFill>
                <a:latin typeface="Consolas"/>
                <a:ea typeface="Consolas"/>
                <a:cs typeface="Consolas"/>
                <a:sym typeface="Consolas"/>
              </a:rPr>
              <a:t>public</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Sprite</a:t>
            </a:r>
            <a:r>
              <a:rPr lang="en" sz="900">
                <a:solidFill>
                  <a:srgbClr val="B4B4B4"/>
                </a:solidFill>
                <a:latin typeface="Consolas"/>
                <a:ea typeface="Consolas"/>
                <a:cs typeface="Consolas"/>
                <a:sym typeface="Consolas"/>
              </a:rPr>
              <a:t>(</a:t>
            </a:r>
            <a:r>
              <a:rPr lang="en" sz="900">
                <a:solidFill>
                  <a:srgbClr val="C8C8C8"/>
                </a:solidFill>
                <a:latin typeface="Consolas"/>
                <a:ea typeface="Consolas"/>
                <a:cs typeface="Consolas"/>
                <a:sym typeface="Consolas"/>
              </a:rPr>
              <a:t>Microsoft</a:t>
            </a:r>
            <a:r>
              <a:rPr lang="en" sz="900">
                <a:solidFill>
                  <a:srgbClr val="B4B4B4"/>
                </a:solidFill>
                <a:latin typeface="Consolas"/>
                <a:ea typeface="Consolas"/>
                <a:cs typeface="Consolas"/>
                <a:sym typeface="Consolas"/>
              </a:rPr>
              <a:t>::</a:t>
            </a:r>
            <a:r>
              <a:rPr lang="en" sz="900">
                <a:solidFill>
                  <a:srgbClr val="C8C8C8"/>
                </a:solidFill>
                <a:latin typeface="Consolas"/>
                <a:ea typeface="Consolas"/>
                <a:cs typeface="Consolas"/>
                <a:sym typeface="Consolas"/>
              </a:rPr>
              <a:t>WRL</a:t>
            </a:r>
            <a:r>
              <a:rPr lang="en" sz="900">
                <a:solidFill>
                  <a:srgbClr val="B4B4B4"/>
                </a:solidFill>
                <a:latin typeface="Consolas"/>
                <a:ea typeface="Consolas"/>
                <a:cs typeface="Consolas"/>
                <a:sym typeface="Consolas"/>
              </a:rPr>
              <a:t>::</a:t>
            </a:r>
            <a:r>
              <a:rPr lang="en" sz="900">
                <a:solidFill>
                  <a:srgbClr val="4EC9B0"/>
                </a:solidFill>
                <a:latin typeface="Consolas"/>
                <a:ea typeface="Consolas"/>
                <a:cs typeface="Consolas"/>
                <a:sym typeface="Consolas"/>
              </a:rPr>
              <a:t>ComPtr</a:t>
            </a:r>
            <a:r>
              <a:rPr lang="en" sz="900">
                <a:solidFill>
                  <a:srgbClr val="B4B4B4"/>
                </a:solidFill>
                <a:latin typeface="Consolas"/>
                <a:ea typeface="Consolas"/>
                <a:cs typeface="Consolas"/>
                <a:sym typeface="Consolas"/>
              </a:rPr>
              <a:t>&lt;</a:t>
            </a:r>
            <a:r>
              <a:rPr lang="en" sz="900">
                <a:solidFill>
                  <a:srgbClr val="4EC9B0"/>
                </a:solidFill>
                <a:latin typeface="Consolas"/>
                <a:ea typeface="Consolas"/>
                <a:cs typeface="Consolas"/>
                <a:sym typeface="Consolas"/>
              </a:rPr>
              <a:t>ID3D11ShaderResourceView</a:t>
            </a:r>
            <a:r>
              <a:rPr lang="en" sz="900">
                <a:solidFill>
                  <a:srgbClr val="B4B4B4"/>
                </a:solidFill>
                <a:latin typeface="Consolas"/>
                <a:ea typeface="Consolas"/>
                <a:cs typeface="Consolas"/>
                <a:sym typeface="Consolas"/>
              </a:rPr>
              <a:t>&gt;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texture</a:t>
            </a:r>
            <a:r>
              <a:rPr lang="en" sz="900">
                <a:solidFill>
                  <a:srgbClr val="B4B4B4"/>
                </a:solidFill>
                <a:latin typeface="Consolas"/>
                <a:ea typeface="Consolas"/>
                <a:cs typeface="Consolas"/>
                <a:sym typeface="Consolas"/>
              </a:rPr>
              <a:t>,</a:t>
            </a:r>
            <a:br>
              <a:rPr lang="en" sz="900">
                <a:solidFill>
                  <a:srgbClr val="B4B4B4"/>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float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x</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float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y</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float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width</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float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height</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DADADA"/>
                </a:solidFill>
                <a:latin typeface="Consolas"/>
                <a:ea typeface="Consolas"/>
                <a:cs typeface="Consolas"/>
                <a:sym typeface="Consolas"/>
              </a:rPr>
              <a:t>texture</a:t>
            </a:r>
            <a:r>
              <a:rPr lang="en" sz="900">
                <a:solidFill>
                  <a:srgbClr val="B4B4B4"/>
                </a:solidFill>
                <a:latin typeface="Consolas"/>
                <a:ea typeface="Consolas"/>
                <a:cs typeface="Consolas"/>
                <a:sym typeface="Consolas"/>
              </a:rPr>
              <a:t>(</a:t>
            </a:r>
            <a:r>
              <a:rPr lang="en" sz="900">
                <a:solidFill>
                  <a:srgbClr val="7F7F7F"/>
                </a:solidFill>
                <a:latin typeface="Consolas"/>
                <a:ea typeface="Consolas"/>
                <a:cs typeface="Consolas"/>
                <a:sym typeface="Consolas"/>
              </a:rPr>
              <a:t>texture</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DADADA"/>
                </a:solidFill>
                <a:latin typeface="Consolas"/>
                <a:ea typeface="Consolas"/>
                <a:cs typeface="Consolas"/>
                <a:sym typeface="Consolas"/>
              </a:rPr>
              <a:t>initialX</a:t>
            </a:r>
            <a:r>
              <a:rPr lang="en" sz="900">
                <a:solidFill>
                  <a:srgbClr val="B4B4B4"/>
                </a:solidFill>
                <a:latin typeface="Consolas"/>
                <a:ea typeface="Consolas"/>
                <a:cs typeface="Consolas"/>
                <a:sym typeface="Consolas"/>
              </a:rPr>
              <a:t>(</a:t>
            </a:r>
            <a:r>
              <a:rPr lang="en" sz="900">
                <a:solidFill>
                  <a:srgbClr val="7F7F7F"/>
                </a:solidFill>
                <a:latin typeface="Consolas"/>
                <a:ea typeface="Consolas"/>
                <a:cs typeface="Consolas"/>
                <a:sym typeface="Consolas"/>
              </a:rPr>
              <a:t>x</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DADADA"/>
                </a:solidFill>
                <a:latin typeface="Consolas"/>
                <a:ea typeface="Consolas"/>
                <a:cs typeface="Consolas"/>
                <a:sym typeface="Consolas"/>
              </a:rPr>
              <a:t>initialY</a:t>
            </a:r>
            <a:r>
              <a:rPr lang="en" sz="900">
                <a:solidFill>
                  <a:srgbClr val="B4B4B4"/>
                </a:solidFill>
                <a:latin typeface="Consolas"/>
                <a:ea typeface="Consolas"/>
                <a:cs typeface="Consolas"/>
                <a:sym typeface="Consolas"/>
              </a:rPr>
              <a:t>(</a:t>
            </a:r>
            <a:r>
              <a:rPr lang="en" sz="900">
                <a:solidFill>
                  <a:srgbClr val="7F7F7F"/>
                </a:solidFill>
                <a:latin typeface="Consolas"/>
                <a:ea typeface="Consolas"/>
                <a:cs typeface="Consolas"/>
                <a:sym typeface="Consolas"/>
              </a:rPr>
              <a:t>y</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DADADA"/>
                </a:solidFill>
                <a:latin typeface="Consolas"/>
                <a:ea typeface="Consolas"/>
                <a:cs typeface="Consolas"/>
                <a:sym typeface="Consolas"/>
              </a:rPr>
              <a:t>width</a:t>
            </a:r>
            <a:r>
              <a:rPr lang="en" sz="900">
                <a:solidFill>
                  <a:srgbClr val="B4B4B4"/>
                </a:solidFill>
                <a:latin typeface="Consolas"/>
                <a:ea typeface="Consolas"/>
                <a:cs typeface="Consolas"/>
                <a:sym typeface="Consolas"/>
              </a:rPr>
              <a:t>(</a:t>
            </a:r>
            <a:r>
              <a:rPr lang="en" sz="900">
                <a:solidFill>
                  <a:srgbClr val="7F7F7F"/>
                </a:solidFill>
                <a:latin typeface="Consolas"/>
                <a:ea typeface="Consolas"/>
                <a:cs typeface="Consolas"/>
                <a:sym typeface="Consolas"/>
              </a:rPr>
              <a:t>width</a:t>
            </a:r>
            <a:r>
              <a:rPr lang="en" sz="900">
                <a:solidFill>
                  <a:srgbClr val="B4B4B4"/>
                </a:solidFill>
                <a:latin typeface="Consolas"/>
                <a:ea typeface="Consolas"/>
                <a:cs typeface="Consolas"/>
                <a:sym typeface="Consolas"/>
              </a:rPr>
              <a:t>),</a:t>
            </a:r>
            <a:br>
              <a:rPr lang="en" sz="900">
                <a:solidFill>
                  <a:srgbClr val="B4B4B4"/>
                </a:solidFill>
                <a:latin typeface="Consolas"/>
                <a:ea typeface="Consolas"/>
                <a:cs typeface="Consolas"/>
                <a:sym typeface="Consolas"/>
              </a:rPr>
            </a:br>
            <a:r>
              <a:rPr lang="en" sz="900">
                <a:solidFill>
                  <a:srgbClr val="B4B4B4"/>
                </a:solidFill>
                <a:latin typeface="Consolas"/>
                <a:ea typeface="Consolas"/>
                <a:cs typeface="Consolas"/>
                <a:sym typeface="Consolas"/>
              </a:rPr>
              <a:t>		  </a:t>
            </a:r>
            <a:r>
              <a:rPr lang="en" sz="900">
                <a:solidFill>
                  <a:srgbClr val="DADADA"/>
                </a:solidFill>
                <a:latin typeface="Consolas"/>
                <a:ea typeface="Consolas"/>
                <a:cs typeface="Consolas"/>
                <a:sym typeface="Consolas"/>
              </a:rPr>
              <a:t>height</a:t>
            </a:r>
            <a:r>
              <a:rPr lang="en" sz="900">
                <a:solidFill>
                  <a:srgbClr val="B4B4B4"/>
                </a:solidFill>
                <a:latin typeface="Consolas"/>
                <a:ea typeface="Consolas"/>
                <a:cs typeface="Consolas"/>
                <a:sym typeface="Consolas"/>
              </a:rPr>
              <a:t>(</a:t>
            </a:r>
            <a:r>
              <a:rPr lang="en" sz="900">
                <a:solidFill>
                  <a:srgbClr val="7F7F7F"/>
                </a:solidFill>
                <a:latin typeface="Consolas"/>
                <a:ea typeface="Consolas"/>
                <a:cs typeface="Consolas"/>
                <a:sym typeface="Consolas"/>
              </a:rPr>
              <a:t>height</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B5CEA8"/>
                </a:solidFill>
                <a:latin typeface="Consolas"/>
                <a:ea typeface="Consolas"/>
                <a:cs typeface="Consolas"/>
                <a:sym typeface="Consolas"/>
              </a:rPr>
              <a:t>2.0f</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void</a:t>
            </a: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Draw</a:t>
            </a:r>
            <a:r>
              <a:rPr lang="en" sz="900">
                <a:solidFill>
                  <a:srgbClr val="B4B4B4"/>
                </a:solidFill>
                <a:latin typeface="Consolas"/>
                <a:ea typeface="Consolas"/>
                <a:cs typeface="Consolas"/>
                <a:sym typeface="Consolas"/>
              </a:rPr>
              <a:t>(</a:t>
            </a:r>
            <a:r>
              <a:rPr lang="en" sz="900">
                <a:solidFill>
                  <a:srgbClr val="C8C8C8"/>
                </a:solidFill>
                <a:latin typeface="Consolas"/>
                <a:ea typeface="Consolas"/>
                <a:cs typeface="Consolas"/>
                <a:sym typeface="Consolas"/>
              </a:rPr>
              <a:t>std</a:t>
            </a:r>
            <a:r>
              <a:rPr lang="en" sz="900">
                <a:solidFill>
                  <a:srgbClr val="B4B4B4"/>
                </a:solidFill>
                <a:latin typeface="Consolas"/>
                <a:ea typeface="Consolas"/>
                <a:cs typeface="Consolas"/>
                <a:sym typeface="Consolas"/>
              </a:rPr>
              <a:t>::</a:t>
            </a:r>
            <a:r>
              <a:rPr lang="en" sz="900">
                <a:solidFill>
                  <a:srgbClr val="4EC9B0"/>
                </a:solidFill>
                <a:latin typeface="Consolas"/>
                <a:ea typeface="Consolas"/>
                <a:cs typeface="Consolas"/>
                <a:sym typeface="Consolas"/>
              </a:rPr>
              <a:t>shared_ptr</a:t>
            </a:r>
            <a:r>
              <a:rPr lang="en" sz="900">
                <a:solidFill>
                  <a:srgbClr val="B4B4B4"/>
                </a:solidFill>
                <a:latin typeface="Consolas"/>
                <a:ea typeface="Consolas"/>
                <a:cs typeface="Consolas"/>
                <a:sym typeface="Consolas"/>
              </a:rPr>
              <a:t>&lt;</a:t>
            </a:r>
            <a:r>
              <a:rPr lang="en" sz="900">
                <a:solidFill>
                  <a:srgbClr val="C8C8C8"/>
                </a:solidFill>
                <a:latin typeface="Consolas"/>
                <a:ea typeface="Consolas"/>
                <a:cs typeface="Consolas"/>
                <a:sym typeface="Consolas"/>
              </a:rPr>
              <a:t>DirectX</a:t>
            </a:r>
            <a:r>
              <a:rPr lang="en" sz="900">
                <a:solidFill>
                  <a:srgbClr val="B4B4B4"/>
                </a:solidFill>
                <a:latin typeface="Consolas"/>
                <a:ea typeface="Consolas"/>
                <a:cs typeface="Consolas"/>
                <a:sym typeface="Consolas"/>
              </a:rPr>
              <a:t>::</a:t>
            </a:r>
            <a:r>
              <a:rPr lang="en" sz="900">
                <a:solidFill>
                  <a:srgbClr val="4EC9B0"/>
                </a:solidFill>
                <a:latin typeface="Consolas"/>
                <a:ea typeface="Consolas"/>
                <a:cs typeface="Consolas"/>
                <a:sym typeface="Consolas"/>
              </a:rPr>
              <a:t>SpriteBatch</a:t>
            </a:r>
            <a:r>
              <a:rPr lang="en" sz="900">
                <a:solidFill>
                  <a:srgbClr val="B4B4B4"/>
                </a:solidFill>
                <a:latin typeface="Consolas"/>
                <a:ea typeface="Consolas"/>
                <a:cs typeface="Consolas"/>
                <a:sym typeface="Consolas"/>
              </a:rPr>
              <a:t>&gt;</a:t>
            </a:r>
            <a:r>
              <a:rPr lang="en" sz="900">
                <a:solidFill>
                  <a:srgbClr val="DCDCDC"/>
                </a:solidFill>
                <a:latin typeface="Consolas"/>
                <a:ea typeface="Consolas"/>
                <a:cs typeface="Consolas"/>
                <a:sym typeface="Consolas"/>
              </a:rPr>
              <a:t> spriteBatch</a:t>
            </a:r>
            <a:r>
              <a:rPr lang="en" sz="900">
                <a:solidFill>
                  <a:srgbClr val="B4B4B4"/>
                </a:solidFill>
                <a:latin typeface="Consolas"/>
                <a:ea typeface="Consolas"/>
                <a:cs typeface="Consolas"/>
                <a:sym typeface="Consolas"/>
              </a:rPr>
              <a:t>,</a:t>
            </a:r>
            <a:br>
              <a:rPr lang="en" sz="900">
                <a:solidFill>
                  <a:srgbClr val="B4B4B4"/>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Windows</a:t>
            </a:r>
            <a:r>
              <a:rPr lang="en" sz="900">
                <a:solidFill>
                  <a:srgbClr val="B4B4B4"/>
                </a:solidFill>
                <a:latin typeface="Consolas"/>
                <a:ea typeface="Consolas"/>
                <a:cs typeface="Consolas"/>
                <a:sym typeface="Consolas"/>
              </a:rPr>
              <a:t>::</a:t>
            </a:r>
            <a:r>
              <a:rPr lang="en" sz="900">
                <a:solidFill>
                  <a:srgbClr val="C8C8C8"/>
                </a:solidFill>
                <a:latin typeface="Consolas"/>
                <a:ea typeface="Consolas"/>
                <a:cs typeface="Consolas"/>
                <a:sym typeface="Consolas"/>
              </a:rPr>
              <a:t>Foundation</a:t>
            </a:r>
            <a:r>
              <a:rPr lang="en" sz="900">
                <a:solidFill>
                  <a:srgbClr val="B4B4B4"/>
                </a:solidFill>
                <a:latin typeface="Consolas"/>
                <a:ea typeface="Consolas"/>
                <a:cs typeface="Consolas"/>
                <a:sym typeface="Consolas"/>
              </a:rPr>
              <a:t>::</a:t>
            </a:r>
            <a:r>
              <a:rPr lang="en" sz="900">
                <a:solidFill>
                  <a:srgbClr val="4EC9B0"/>
                </a:solidFill>
                <a:latin typeface="Consolas"/>
                <a:ea typeface="Consolas"/>
                <a:cs typeface="Consolas"/>
                <a:sym typeface="Consolas"/>
              </a:rPr>
              <a:t>Size</a:t>
            </a:r>
            <a:r>
              <a:rPr lang="en" sz="900">
                <a:solidFill>
                  <a:srgbClr val="DCDCDC"/>
                </a:solidFill>
                <a:latin typeface="Consolas"/>
                <a:ea typeface="Consolas"/>
                <a:cs typeface="Consolas"/>
                <a:sym typeface="Consolas"/>
              </a:rPr>
              <a:t> screenSize</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float</a:t>
            </a:r>
            <a:r>
              <a:rPr lang="en" sz="900">
                <a:solidFill>
                  <a:srgbClr val="DCDCDC"/>
                </a:solidFill>
                <a:latin typeface="Consolas"/>
                <a:ea typeface="Consolas"/>
                <a:cs typeface="Consolas"/>
                <a:sym typeface="Consolas"/>
              </a:rPr>
              <a:t> x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B5CEA8"/>
                </a:solidFill>
                <a:latin typeface="Consolas"/>
                <a:ea typeface="Consolas"/>
                <a:cs typeface="Consolas"/>
                <a:sym typeface="Consolas"/>
              </a:rPr>
              <a:t>0.0f</a:t>
            </a:r>
            <a:r>
              <a:rPr lang="en" sz="900">
                <a:solidFill>
                  <a:srgbClr val="B4B4B4"/>
                </a:solidFill>
                <a:latin typeface="Consolas"/>
                <a:ea typeface="Consolas"/>
                <a:cs typeface="Consolas"/>
                <a:sym typeface="Consolas"/>
              </a:rPr>
              <a:t>,</a:t>
            </a:r>
            <a:br>
              <a:rPr lang="en" sz="900">
                <a:solidFill>
                  <a:srgbClr val="B4B4B4"/>
                </a:solidFill>
                <a:latin typeface="Consolas"/>
                <a:ea typeface="Consolas"/>
                <a:cs typeface="Consolas"/>
                <a:sym typeface="Consolas"/>
              </a:rPr>
            </a:br>
            <a:r>
              <a:rPr lang="en" sz="900">
                <a:solidFill>
                  <a:srgbClr val="B4B4B4"/>
                </a:solidFill>
                <a:latin typeface="Consolas"/>
                <a:ea typeface="Consolas"/>
                <a:cs typeface="Consolas"/>
                <a:sym typeface="Consolas"/>
              </a:rPr>
              <a:t>	  </a:t>
            </a:r>
            <a:r>
              <a:rPr lang="en" sz="900">
                <a:solidFill>
                  <a:srgbClr val="569CD6"/>
                </a:solidFill>
                <a:latin typeface="Consolas"/>
                <a:ea typeface="Consolas"/>
                <a:cs typeface="Consolas"/>
                <a:sym typeface="Consolas"/>
              </a:rPr>
              <a:t>float</a:t>
            </a:r>
            <a:r>
              <a:rPr lang="en" sz="900">
                <a:solidFill>
                  <a:srgbClr val="DCDCDC"/>
                </a:solidFill>
                <a:latin typeface="Consolas"/>
                <a:ea typeface="Consolas"/>
                <a:cs typeface="Consolas"/>
                <a:sym typeface="Consolas"/>
              </a:rPr>
              <a:t> y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B5CEA8"/>
                </a:solidFill>
                <a:latin typeface="Consolas"/>
                <a:ea typeface="Consolas"/>
                <a:cs typeface="Consolas"/>
                <a:sym typeface="Consolas"/>
              </a:rPr>
              <a:t>0.0f</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float</a:t>
            </a: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GetWidth</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return</a:t>
            </a:r>
            <a:r>
              <a:rPr lang="en" sz="900">
                <a:solidFill>
                  <a:srgbClr val="DCDCDC"/>
                </a:solidFill>
                <a:latin typeface="Consolas"/>
                <a:ea typeface="Consolas"/>
                <a:cs typeface="Consolas"/>
                <a:sym typeface="Consolas"/>
              </a:rPr>
              <a:t> </a:t>
            </a:r>
            <a:r>
              <a:rPr lang="en" sz="900">
                <a:solidFill>
                  <a:srgbClr val="DADADA"/>
                </a:solidFill>
                <a:latin typeface="Consolas"/>
                <a:ea typeface="Consolas"/>
                <a:cs typeface="Consolas"/>
                <a:sym typeface="Consolas"/>
              </a:rPr>
              <a:t>width</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bool</a:t>
            </a: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IncreaseY</a:t>
            </a:r>
            <a:r>
              <a:rPr lang="en" sz="900">
                <a:solidFill>
                  <a:srgbClr val="B4B4B4"/>
                </a:solidFill>
                <a:latin typeface="Consolas"/>
                <a:ea typeface="Consolas"/>
                <a:cs typeface="Consolas"/>
                <a:sym typeface="Consolas"/>
              </a:rPr>
              <a:t>(</a:t>
            </a:r>
            <a:r>
              <a:rPr lang="en" sz="900">
                <a:solidFill>
                  <a:srgbClr val="569CD6"/>
                </a:solidFill>
                <a:latin typeface="Consolas"/>
                <a:ea typeface="Consolas"/>
                <a:cs typeface="Consolas"/>
                <a:sym typeface="Consolas"/>
              </a:rPr>
              <a:t>float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amount</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DADADA"/>
                </a:solidFill>
                <a:latin typeface="Consolas"/>
                <a:ea typeface="Consolas"/>
                <a:cs typeface="Consolas"/>
                <a:sym typeface="Consolas"/>
              </a:rPr>
              <a:t>initialY</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amount</a:t>
            </a:r>
            <a:r>
              <a:rPr lang="en" sz="900">
                <a:solidFill>
                  <a:srgbClr val="B4B4B4"/>
                </a:solidFill>
                <a:latin typeface="Consolas"/>
                <a:ea typeface="Consolas"/>
                <a:cs typeface="Consolas"/>
                <a:sym typeface="Consolas"/>
              </a:rPr>
              <a:t>;</a:t>
            </a:r>
            <a:br>
              <a:rPr lang="en" sz="900">
                <a:solidFill>
                  <a:srgbClr val="B4B4B4"/>
                </a:solidFill>
                <a:latin typeface="Consolas"/>
                <a:ea typeface="Consolas"/>
                <a:cs typeface="Consolas"/>
                <a:sym typeface="Consolas"/>
              </a:rPr>
            </a:br>
            <a:r>
              <a:rPr lang="en" sz="900">
                <a:solidFill>
                  <a:srgbClr val="B4B4B4"/>
                </a:solidFill>
                <a:latin typeface="Consolas"/>
                <a:ea typeface="Consolas"/>
                <a:cs typeface="Consolas"/>
                <a:sym typeface="Consolas"/>
              </a:rPr>
              <a:t>		</a:t>
            </a:r>
            <a:r>
              <a:rPr lang="en" sz="900">
                <a:solidFill>
                  <a:srgbClr val="569CD6"/>
                </a:solidFill>
                <a:latin typeface="Consolas"/>
                <a:ea typeface="Consolas"/>
                <a:cs typeface="Consolas"/>
                <a:sym typeface="Consolas"/>
              </a:rPr>
              <a:t>return</a:t>
            </a:r>
            <a:r>
              <a:rPr lang="en" sz="900">
                <a:solidFill>
                  <a:srgbClr val="DCDCDC"/>
                </a:solidFill>
                <a:latin typeface="Consolas"/>
                <a:ea typeface="Consolas"/>
                <a:cs typeface="Consolas"/>
                <a:sym typeface="Consolas"/>
              </a:rPr>
              <a:t> </a:t>
            </a:r>
            <a:r>
              <a:rPr lang="en" sz="900">
                <a:solidFill>
                  <a:srgbClr val="DADADA"/>
                </a:solidFill>
                <a:latin typeface="Consolas"/>
                <a:ea typeface="Consolas"/>
                <a:cs typeface="Consolas"/>
                <a:sym typeface="Consolas"/>
              </a:rPr>
              <a:t>initialY</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&gt;</a:t>
            </a:r>
            <a:r>
              <a:rPr lang="en" sz="900">
                <a:solidFill>
                  <a:srgbClr val="DCDCDC"/>
                </a:solidFill>
                <a:latin typeface="Consolas"/>
                <a:ea typeface="Consolas"/>
                <a:cs typeface="Consolas"/>
                <a:sym typeface="Consolas"/>
              </a:rPr>
              <a:t> </a:t>
            </a:r>
            <a:r>
              <a:rPr lang="en" sz="900">
                <a:solidFill>
                  <a:srgbClr val="B5CEA8"/>
                </a:solidFill>
                <a:latin typeface="Consolas"/>
                <a:ea typeface="Consolas"/>
                <a:cs typeface="Consolas"/>
                <a:sym typeface="Consolas"/>
              </a:rPr>
              <a:t>1.0f</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float</a:t>
            </a: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DistanceTo</a:t>
            </a:r>
            <a:r>
              <a:rPr lang="en" sz="900">
                <a:solidFill>
                  <a:srgbClr val="B4B4B4"/>
                </a:solidFill>
                <a:latin typeface="Consolas"/>
                <a:ea typeface="Consolas"/>
                <a:cs typeface="Consolas"/>
                <a:sym typeface="Consolas"/>
              </a:rPr>
              <a:t>(</a:t>
            </a:r>
            <a:r>
              <a:rPr lang="en" sz="900">
                <a:solidFill>
                  <a:srgbClr val="C8C8C8"/>
                </a:solidFill>
                <a:latin typeface="Consolas"/>
                <a:ea typeface="Consolas"/>
                <a:cs typeface="Consolas"/>
                <a:sym typeface="Consolas"/>
              </a:rPr>
              <a:t>std</a:t>
            </a:r>
            <a:r>
              <a:rPr lang="en" sz="900">
                <a:solidFill>
                  <a:srgbClr val="B4B4B4"/>
                </a:solidFill>
                <a:latin typeface="Consolas"/>
                <a:ea typeface="Consolas"/>
                <a:cs typeface="Consolas"/>
                <a:sym typeface="Consolas"/>
              </a:rPr>
              <a:t>::</a:t>
            </a:r>
            <a:r>
              <a:rPr lang="en" sz="900">
                <a:solidFill>
                  <a:srgbClr val="4EC9B0"/>
                </a:solidFill>
                <a:latin typeface="Consolas"/>
                <a:ea typeface="Consolas"/>
                <a:cs typeface="Consolas"/>
                <a:sym typeface="Consolas"/>
              </a:rPr>
              <a:t>shared_ptr</a:t>
            </a:r>
            <a:r>
              <a:rPr lang="en" sz="900">
                <a:solidFill>
                  <a:srgbClr val="B4B4B4"/>
                </a:solidFill>
                <a:latin typeface="Consolas"/>
                <a:ea typeface="Consolas"/>
                <a:cs typeface="Consolas"/>
                <a:sym typeface="Consolas"/>
              </a:rPr>
              <a:t>&lt;</a:t>
            </a:r>
            <a:r>
              <a:rPr lang="en" sz="900">
                <a:solidFill>
                  <a:srgbClr val="4EC9B0"/>
                </a:solidFill>
                <a:latin typeface="Consolas"/>
                <a:ea typeface="Consolas"/>
                <a:cs typeface="Consolas"/>
                <a:sym typeface="Consolas"/>
              </a:rPr>
              <a:t>Sprite</a:t>
            </a:r>
            <a:r>
              <a:rPr lang="en" sz="900">
                <a:solidFill>
                  <a:srgbClr val="B4B4B4"/>
                </a:solidFill>
                <a:latin typeface="Consolas"/>
                <a:ea typeface="Consolas"/>
                <a:cs typeface="Consolas"/>
                <a:sym typeface="Consolas"/>
              </a:rPr>
              <a:t>&gt;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other</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float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xOffset</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float</a:t>
            </a: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distanceX</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abs</a:t>
            </a:r>
            <a:r>
              <a:rPr lang="en" sz="900">
                <a:solidFill>
                  <a:srgbClr val="B4B4B4"/>
                </a:solidFill>
                <a:latin typeface="Consolas"/>
                <a:ea typeface="Consolas"/>
                <a:cs typeface="Consolas"/>
                <a:sym typeface="Consolas"/>
              </a:rPr>
              <a:t>(</a:t>
            </a:r>
            <a:r>
              <a:rPr lang="en" sz="900">
                <a:solidFill>
                  <a:srgbClr val="DADADA"/>
                </a:solidFill>
                <a:latin typeface="Consolas"/>
                <a:ea typeface="Consolas"/>
                <a:cs typeface="Consolas"/>
                <a:sym typeface="Consolas"/>
              </a:rPr>
              <a:t>initialX</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xOffset</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other</a:t>
            </a:r>
            <a:r>
              <a:rPr lang="en" sz="900">
                <a:solidFill>
                  <a:srgbClr val="B4B4B4"/>
                </a:solidFill>
                <a:latin typeface="Consolas"/>
                <a:ea typeface="Consolas"/>
                <a:cs typeface="Consolas"/>
                <a:sym typeface="Consolas"/>
              </a:rPr>
              <a:t>-&gt;</a:t>
            </a:r>
            <a:r>
              <a:rPr lang="en" sz="900">
                <a:solidFill>
                  <a:srgbClr val="DADADA"/>
                </a:solidFill>
                <a:latin typeface="Consolas"/>
                <a:ea typeface="Consolas"/>
                <a:cs typeface="Consolas"/>
                <a:sym typeface="Consolas"/>
              </a:rPr>
              <a:t>initialX</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float</a:t>
            </a: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distanceY</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abs</a:t>
            </a:r>
            <a:r>
              <a:rPr lang="en" sz="900">
                <a:solidFill>
                  <a:srgbClr val="B4B4B4"/>
                </a:solidFill>
                <a:latin typeface="Consolas"/>
                <a:ea typeface="Consolas"/>
                <a:cs typeface="Consolas"/>
                <a:sym typeface="Consolas"/>
              </a:rPr>
              <a:t>(</a:t>
            </a:r>
            <a:r>
              <a:rPr lang="en" sz="900">
                <a:solidFill>
                  <a:srgbClr val="DADADA"/>
                </a:solidFill>
                <a:latin typeface="Consolas"/>
                <a:ea typeface="Consolas"/>
                <a:cs typeface="Consolas"/>
                <a:sym typeface="Consolas"/>
              </a:rPr>
              <a:t>initialY</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other</a:t>
            </a:r>
            <a:r>
              <a:rPr lang="en" sz="900">
                <a:solidFill>
                  <a:srgbClr val="B4B4B4"/>
                </a:solidFill>
                <a:latin typeface="Consolas"/>
                <a:ea typeface="Consolas"/>
                <a:cs typeface="Consolas"/>
                <a:sym typeface="Consolas"/>
              </a:rPr>
              <a:t>-&gt;</a:t>
            </a:r>
            <a:r>
              <a:rPr lang="en" sz="900">
                <a:solidFill>
                  <a:srgbClr val="DADADA"/>
                </a:solidFill>
                <a:latin typeface="Consolas"/>
                <a:ea typeface="Consolas"/>
                <a:cs typeface="Consolas"/>
                <a:sym typeface="Consolas"/>
              </a:rPr>
              <a:t>initialY</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return</a:t>
            </a: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sqrt</a:t>
            </a:r>
            <a:r>
              <a:rPr lang="en" sz="900">
                <a:solidFill>
                  <a:srgbClr val="B4B4B4"/>
                </a:solidFill>
                <a:latin typeface="Consolas"/>
                <a:ea typeface="Consolas"/>
                <a:cs typeface="Consolas"/>
                <a:sym typeface="Consolas"/>
              </a:rPr>
              <a:t>(</a:t>
            </a:r>
            <a:r>
              <a:rPr lang="en" sz="900">
                <a:solidFill>
                  <a:srgbClr val="C8C8C8"/>
                </a:solidFill>
                <a:latin typeface="Consolas"/>
                <a:ea typeface="Consolas"/>
                <a:cs typeface="Consolas"/>
                <a:sym typeface="Consolas"/>
              </a:rPr>
              <a:t>distanceX</a:t>
            </a:r>
            <a:r>
              <a:rPr lang="en" sz="900">
                <a:solidFill>
                  <a:srgbClr val="B4B4B4"/>
                </a:solidFill>
                <a:latin typeface="Consolas"/>
                <a:ea typeface="Consolas"/>
                <a:cs typeface="Consolas"/>
                <a:sym typeface="Consolas"/>
              </a:rPr>
              <a:t>*</a:t>
            </a:r>
            <a:r>
              <a:rPr lang="en" sz="900">
                <a:solidFill>
                  <a:srgbClr val="C8C8C8"/>
                </a:solidFill>
                <a:latin typeface="Consolas"/>
                <a:ea typeface="Consolas"/>
                <a:cs typeface="Consolas"/>
                <a:sym typeface="Consolas"/>
              </a:rPr>
              <a:t>distanceX</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distanceY</a:t>
            </a:r>
            <a:r>
              <a:rPr lang="en" sz="900">
                <a:solidFill>
                  <a:srgbClr val="B4B4B4"/>
                </a:solidFill>
                <a:latin typeface="Consolas"/>
                <a:ea typeface="Consolas"/>
                <a:cs typeface="Consolas"/>
                <a:sym typeface="Consolas"/>
              </a:rPr>
              <a:t>*</a:t>
            </a:r>
            <a:r>
              <a:rPr lang="en" sz="900">
                <a:solidFill>
                  <a:srgbClr val="C8C8C8"/>
                </a:solidFill>
                <a:latin typeface="Consolas"/>
                <a:ea typeface="Consolas"/>
                <a:cs typeface="Consolas"/>
                <a:sym typeface="Consolas"/>
              </a:rPr>
              <a:t>distanceY</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569CD6"/>
                </a:solidFill>
                <a:latin typeface="Consolas"/>
                <a:ea typeface="Consolas"/>
                <a:cs typeface="Consolas"/>
                <a:sym typeface="Consolas"/>
              </a:rPr>
              <a:t>private</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Microsoft</a:t>
            </a:r>
            <a:r>
              <a:rPr lang="en" sz="900">
                <a:solidFill>
                  <a:srgbClr val="B4B4B4"/>
                </a:solidFill>
                <a:latin typeface="Consolas"/>
                <a:ea typeface="Consolas"/>
                <a:cs typeface="Consolas"/>
                <a:sym typeface="Consolas"/>
              </a:rPr>
              <a:t>::</a:t>
            </a:r>
            <a:r>
              <a:rPr lang="en" sz="900">
                <a:solidFill>
                  <a:srgbClr val="C8C8C8"/>
                </a:solidFill>
                <a:latin typeface="Consolas"/>
                <a:ea typeface="Consolas"/>
                <a:cs typeface="Consolas"/>
                <a:sym typeface="Consolas"/>
              </a:rPr>
              <a:t>WRL</a:t>
            </a:r>
            <a:r>
              <a:rPr lang="en" sz="900">
                <a:solidFill>
                  <a:srgbClr val="B4B4B4"/>
                </a:solidFill>
                <a:latin typeface="Consolas"/>
                <a:ea typeface="Consolas"/>
                <a:cs typeface="Consolas"/>
                <a:sym typeface="Consolas"/>
              </a:rPr>
              <a:t>::</a:t>
            </a:r>
            <a:r>
              <a:rPr lang="en" sz="900">
                <a:solidFill>
                  <a:srgbClr val="4EC9B0"/>
                </a:solidFill>
                <a:latin typeface="Consolas"/>
                <a:ea typeface="Consolas"/>
                <a:cs typeface="Consolas"/>
                <a:sym typeface="Consolas"/>
              </a:rPr>
              <a:t>ComPtr</a:t>
            </a:r>
            <a:r>
              <a:rPr lang="en" sz="900">
                <a:solidFill>
                  <a:srgbClr val="B4B4B4"/>
                </a:solidFill>
                <a:latin typeface="Consolas"/>
                <a:ea typeface="Consolas"/>
                <a:cs typeface="Consolas"/>
                <a:sym typeface="Consolas"/>
              </a:rPr>
              <a:t>&lt;</a:t>
            </a:r>
            <a:r>
              <a:rPr lang="en" sz="900">
                <a:solidFill>
                  <a:srgbClr val="4EC9B0"/>
                </a:solidFill>
                <a:latin typeface="Consolas"/>
                <a:ea typeface="Consolas"/>
                <a:cs typeface="Consolas"/>
                <a:sym typeface="Consolas"/>
              </a:rPr>
              <a:t>ID3D11ShaderResourceView</a:t>
            </a:r>
            <a:r>
              <a:rPr lang="en" sz="900">
                <a:solidFill>
                  <a:srgbClr val="B4B4B4"/>
                </a:solidFill>
                <a:latin typeface="Consolas"/>
                <a:ea typeface="Consolas"/>
                <a:cs typeface="Consolas"/>
                <a:sym typeface="Consolas"/>
              </a:rPr>
              <a:t>&gt;</a:t>
            </a:r>
            <a:r>
              <a:rPr lang="en" sz="900">
                <a:solidFill>
                  <a:srgbClr val="DCDCDC"/>
                </a:solidFill>
                <a:latin typeface="Consolas"/>
                <a:ea typeface="Consolas"/>
                <a:cs typeface="Consolas"/>
                <a:sym typeface="Consolas"/>
              </a:rPr>
              <a:t> </a:t>
            </a:r>
            <a:r>
              <a:rPr lang="en" sz="900">
                <a:solidFill>
                  <a:srgbClr val="DADADA"/>
                </a:solidFill>
                <a:latin typeface="Consolas"/>
                <a:ea typeface="Consolas"/>
                <a:cs typeface="Consolas"/>
                <a:sym typeface="Consolas"/>
              </a:rPr>
              <a:t>texture</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float</a:t>
            </a:r>
            <a:r>
              <a:rPr lang="en" sz="900">
                <a:solidFill>
                  <a:srgbClr val="DCDCDC"/>
                </a:solidFill>
                <a:latin typeface="Consolas"/>
                <a:ea typeface="Consolas"/>
                <a:cs typeface="Consolas"/>
                <a:sym typeface="Consolas"/>
              </a:rPr>
              <a:t> </a:t>
            </a:r>
            <a:r>
              <a:rPr lang="en" sz="900">
                <a:solidFill>
                  <a:srgbClr val="DADADA"/>
                </a:solidFill>
                <a:latin typeface="Consolas"/>
                <a:ea typeface="Consolas"/>
                <a:cs typeface="Consolas"/>
                <a:sym typeface="Consolas"/>
              </a:rPr>
              <a:t>initialX</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float</a:t>
            </a:r>
            <a:r>
              <a:rPr lang="en" sz="900">
                <a:solidFill>
                  <a:srgbClr val="DCDCDC"/>
                </a:solidFill>
                <a:latin typeface="Consolas"/>
                <a:ea typeface="Consolas"/>
                <a:cs typeface="Consolas"/>
                <a:sym typeface="Consolas"/>
              </a:rPr>
              <a:t> </a:t>
            </a:r>
            <a:r>
              <a:rPr lang="en" sz="900">
                <a:solidFill>
                  <a:srgbClr val="DADADA"/>
                </a:solidFill>
                <a:latin typeface="Consolas"/>
                <a:ea typeface="Consolas"/>
                <a:cs typeface="Consolas"/>
                <a:sym typeface="Consolas"/>
              </a:rPr>
              <a:t>initialY</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float</a:t>
            </a:r>
            <a:r>
              <a:rPr lang="en" sz="900">
                <a:solidFill>
                  <a:srgbClr val="DCDCDC"/>
                </a:solidFill>
                <a:latin typeface="Consolas"/>
                <a:ea typeface="Consolas"/>
                <a:cs typeface="Consolas"/>
                <a:sym typeface="Consolas"/>
              </a:rPr>
              <a:t> </a:t>
            </a:r>
            <a:r>
              <a:rPr lang="en" sz="900">
                <a:solidFill>
                  <a:srgbClr val="DADADA"/>
                </a:solidFill>
                <a:latin typeface="Consolas"/>
                <a:ea typeface="Consolas"/>
                <a:cs typeface="Consolas"/>
                <a:sym typeface="Consolas"/>
              </a:rPr>
              <a:t>width</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float</a:t>
            </a:r>
            <a:r>
              <a:rPr lang="en" sz="900">
                <a:solidFill>
                  <a:srgbClr val="DCDCDC"/>
                </a:solidFill>
                <a:latin typeface="Consolas"/>
                <a:ea typeface="Consolas"/>
                <a:cs typeface="Consolas"/>
                <a:sym typeface="Consolas"/>
              </a:rPr>
              <a:t> </a:t>
            </a:r>
            <a:r>
              <a:rPr lang="en" sz="900">
                <a:solidFill>
                  <a:srgbClr val="DADADA"/>
                </a:solidFill>
                <a:latin typeface="Consolas"/>
                <a:ea typeface="Consolas"/>
                <a:cs typeface="Consolas"/>
                <a:sym typeface="Consolas"/>
              </a:rPr>
              <a:t>height</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B4B4B4"/>
                </a:solidFill>
                <a:latin typeface="Consolas"/>
                <a:ea typeface="Consolas"/>
                <a:cs typeface="Consolas"/>
                <a:sym typeface="Consolas"/>
              </a:rPr>
              <a:t>};</a:t>
            </a:r>
          </a:p>
          <a:p>
            <a:pPr lvl="0" rtl="0">
              <a:spcBef>
                <a:spcPts val="0"/>
              </a:spcBef>
              <a:buNone/>
            </a:pPr>
            <a:r>
              <a:t/>
            </a:r>
            <a:endParaRPr sz="900">
              <a:solidFill>
                <a:srgbClr val="569CD6"/>
              </a:solidFill>
              <a:latin typeface="Consolas"/>
              <a:ea typeface="Consolas"/>
              <a:cs typeface="Consolas"/>
              <a:sym typeface="Consolas"/>
            </a:endParaRPr>
          </a:p>
        </p:txBody>
      </p:sp>
      <p:sp>
        <p:nvSpPr>
          <p:cNvPr id="187" name="Shape 187"/>
          <p:cNvSpPr txBox="1"/>
          <p:nvPr>
            <p:ph idx="2" type="body"/>
          </p:nvPr>
        </p:nvSpPr>
        <p:spPr>
          <a:xfrm>
            <a:off x="5081975" y="1189650"/>
            <a:ext cx="3998999" cy="3912000"/>
          </a:xfrm>
          <a:prstGeom prst="rect">
            <a:avLst/>
          </a:prstGeom>
          <a:solidFill>
            <a:srgbClr val="000000"/>
          </a:solidFill>
        </p:spPr>
        <p:txBody>
          <a:bodyPr anchorCtr="0" anchor="t" bIns="91425" lIns="91425" rIns="91425" tIns="91425">
            <a:noAutofit/>
          </a:bodyPr>
          <a:lstStyle/>
          <a:p>
            <a:pPr lvl="0" rtl="0">
              <a:spcBef>
                <a:spcPts val="0"/>
              </a:spcBef>
              <a:buNone/>
            </a:pPr>
            <a:r>
              <a:rPr lang="en" sz="900">
                <a:solidFill>
                  <a:srgbClr val="9B9B9B"/>
                </a:solidFill>
                <a:latin typeface="Consolas"/>
                <a:ea typeface="Consolas"/>
                <a:cs typeface="Consolas"/>
                <a:sym typeface="Consolas"/>
              </a:rPr>
              <a:t>#include</a:t>
            </a:r>
            <a:r>
              <a:rPr lang="en" sz="900">
                <a:solidFill>
                  <a:srgbClr val="DCDCDC"/>
                </a:solidFill>
                <a:latin typeface="Consolas"/>
                <a:ea typeface="Consolas"/>
                <a:cs typeface="Consolas"/>
                <a:sym typeface="Consolas"/>
              </a:rPr>
              <a:t> </a:t>
            </a:r>
            <a:r>
              <a:rPr lang="en" sz="900">
                <a:solidFill>
                  <a:srgbClr val="D69D85"/>
                </a:solidFill>
                <a:latin typeface="Consolas"/>
                <a:ea typeface="Consolas"/>
                <a:cs typeface="Consolas"/>
                <a:sym typeface="Consolas"/>
              </a:rPr>
              <a:t>"pch.h"</a:t>
            </a:r>
            <a:br>
              <a:rPr lang="en" sz="900">
                <a:solidFill>
                  <a:srgbClr val="DCDCDC"/>
                </a:solidFill>
                <a:latin typeface="Consolas"/>
                <a:ea typeface="Consolas"/>
                <a:cs typeface="Consolas"/>
                <a:sym typeface="Consolas"/>
              </a:rPr>
            </a:br>
            <a:r>
              <a:rPr lang="en" sz="900">
                <a:solidFill>
                  <a:srgbClr val="9B9B9B"/>
                </a:solidFill>
                <a:latin typeface="Consolas"/>
                <a:ea typeface="Consolas"/>
                <a:cs typeface="Consolas"/>
                <a:sym typeface="Consolas"/>
              </a:rPr>
              <a:t>#include</a:t>
            </a:r>
            <a:r>
              <a:rPr lang="en" sz="900">
                <a:solidFill>
                  <a:srgbClr val="DCDCDC"/>
                </a:solidFill>
                <a:latin typeface="Consolas"/>
                <a:ea typeface="Consolas"/>
                <a:cs typeface="Consolas"/>
                <a:sym typeface="Consolas"/>
              </a:rPr>
              <a:t> </a:t>
            </a:r>
            <a:r>
              <a:rPr lang="en" sz="900">
                <a:solidFill>
                  <a:srgbClr val="D69D85"/>
                </a:solidFill>
                <a:latin typeface="Consolas"/>
                <a:ea typeface="Consolas"/>
                <a:cs typeface="Consolas"/>
                <a:sym typeface="Consolas"/>
              </a:rPr>
              <a:t>"Sprite.h"</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br>
              <a:rPr lang="en" sz="900">
                <a:solidFill>
                  <a:srgbClr val="DCDCDC"/>
                </a:solidFill>
                <a:latin typeface="Consolas"/>
                <a:ea typeface="Consolas"/>
                <a:cs typeface="Consolas"/>
                <a:sym typeface="Consolas"/>
              </a:rPr>
            </a:br>
            <a:r>
              <a:rPr lang="en" sz="900">
                <a:solidFill>
                  <a:srgbClr val="569CD6"/>
                </a:solidFill>
                <a:latin typeface="Consolas"/>
                <a:ea typeface="Consolas"/>
                <a:cs typeface="Consolas"/>
                <a:sym typeface="Consolas"/>
              </a:rPr>
              <a:t>using</a:t>
            </a: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namespace</a:t>
            </a: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SpaceInvaders</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569CD6"/>
                </a:solidFill>
                <a:latin typeface="Consolas"/>
                <a:ea typeface="Consolas"/>
                <a:cs typeface="Consolas"/>
                <a:sym typeface="Consolas"/>
              </a:rPr>
              <a:t>using</a:t>
            </a: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namespace</a:t>
            </a: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DirectX</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569CD6"/>
                </a:solidFill>
                <a:latin typeface="Consolas"/>
                <a:ea typeface="Consolas"/>
                <a:cs typeface="Consolas"/>
                <a:sym typeface="Consolas"/>
              </a:rPr>
              <a:t>using</a:t>
            </a: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namespace</a:t>
            </a: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DirectX</a:t>
            </a:r>
            <a:r>
              <a:rPr lang="en" sz="900">
                <a:solidFill>
                  <a:srgbClr val="B4B4B4"/>
                </a:solidFill>
                <a:latin typeface="Consolas"/>
                <a:ea typeface="Consolas"/>
                <a:cs typeface="Consolas"/>
                <a:sym typeface="Consolas"/>
              </a:rPr>
              <a:t>::</a:t>
            </a:r>
            <a:r>
              <a:rPr lang="en" sz="900">
                <a:solidFill>
                  <a:srgbClr val="C8C8C8"/>
                </a:solidFill>
                <a:latin typeface="Consolas"/>
                <a:ea typeface="Consolas"/>
                <a:cs typeface="Consolas"/>
                <a:sym typeface="Consolas"/>
              </a:rPr>
              <a:t>SimpleMath</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569CD6"/>
                </a:solidFill>
                <a:latin typeface="Consolas"/>
                <a:ea typeface="Consolas"/>
                <a:cs typeface="Consolas"/>
                <a:sym typeface="Consolas"/>
              </a:rPr>
              <a:t>using</a:t>
            </a: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namespace</a:t>
            </a: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Windows</a:t>
            </a:r>
            <a:r>
              <a:rPr lang="en" sz="900">
                <a:solidFill>
                  <a:srgbClr val="B4B4B4"/>
                </a:solidFill>
                <a:latin typeface="Consolas"/>
                <a:ea typeface="Consolas"/>
                <a:cs typeface="Consolas"/>
                <a:sym typeface="Consolas"/>
              </a:rPr>
              <a:t>::</a:t>
            </a:r>
            <a:r>
              <a:rPr lang="en" sz="900">
                <a:solidFill>
                  <a:srgbClr val="C8C8C8"/>
                </a:solidFill>
                <a:latin typeface="Consolas"/>
                <a:ea typeface="Consolas"/>
                <a:cs typeface="Consolas"/>
                <a:sym typeface="Consolas"/>
              </a:rPr>
              <a:t>Foundation</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569CD6"/>
                </a:solidFill>
                <a:latin typeface="Consolas"/>
                <a:ea typeface="Consolas"/>
                <a:cs typeface="Consolas"/>
                <a:sym typeface="Consolas"/>
              </a:rPr>
              <a:t>using</a:t>
            </a: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namespace</a:t>
            </a: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Microsoft</a:t>
            </a:r>
            <a:r>
              <a:rPr lang="en" sz="900">
                <a:solidFill>
                  <a:srgbClr val="B4B4B4"/>
                </a:solidFill>
                <a:latin typeface="Consolas"/>
                <a:ea typeface="Consolas"/>
                <a:cs typeface="Consolas"/>
                <a:sym typeface="Consolas"/>
              </a:rPr>
              <a:t>::</a:t>
            </a:r>
            <a:r>
              <a:rPr lang="en" sz="900">
                <a:solidFill>
                  <a:srgbClr val="C8C8C8"/>
                </a:solidFill>
                <a:latin typeface="Consolas"/>
                <a:ea typeface="Consolas"/>
                <a:cs typeface="Consolas"/>
                <a:sym typeface="Consolas"/>
              </a:rPr>
              <a:t>WRL</a:t>
            </a:r>
            <a:r>
              <a:rPr lang="en" sz="900">
                <a:solidFill>
                  <a:srgbClr val="B4B4B4"/>
                </a:solidFill>
                <a:latin typeface="Consolas"/>
                <a:ea typeface="Consolas"/>
                <a:cs typeface="Consolas"/>
                <a:sym typeface="Consolas"/>
              </a:rPr>
              <a:t>;</a:t>
            </a:r>
            <a:br>
              <a:rPr lang="en" sz="900">
                <a:solidFill>
                  <a:srgbClr val="569CD6"/>
                </a:solidFill>
                <a:latin typeface="Consolas"/>
                <a:ea typeface="Consolas"/>
                <a:cs typeface="Consolas"/>
                <a:sym typeface="Consolas"/>
              </a:rPr>
            </a:br>
            <a:br>
              <a:rPr lang="en" sz="900">
                <a:solidFill>
                  <a:srgbClr val="569CD6"/>
                </a:solidFill>
                <a:latin typeface="Consolas"/>
                <a:ea typeface="Consolas"/>
                <a:cs typeface="Consolas"/>
                <a:sym typeface="Consolas"/>
              </a:rPr>
            </a:br>
            <a:r>
              <a:rPr lang="en" sz="900">
                <a:solidFill>
                  <a:srgbClr val="569CD6"/>
                </a:solidFill>
                <a:latin typeface="Consolas"/>
                <a:ea typeface="Consolas"/>
                <a:cs typeface="Consolas"/>
                <a:sym typeface="Consolas"/>
              </a:rPr>
              <a:t>void</a:t>
            </a:r>
            <a:r>
              <a:rPr lang="en" sz="900">
                <a:solidFill>
                  <a:srgbClr val="DCDCDC"/>
                </a:solidFill>
                <a:latin typeface="Consolas"/>
                <a:ea typeface="Consolas"/>
                <a:cs typeface="Consolas"/>
                <a:sym typeface="Consolas"/>
              </a:rPr>
              <a:t> </a:t>
            </a:r>
            <a:r>
              <a:rPr lang="en" sz="900">
                <a:solidFill>
                  <a:srgbClr val="4EC9B0"/>
                </a:solidFill>
                <a:latin typeface="Consolas"/>
                <a:ea typeface="Consolas"/>
                <a:cs typeface="Consolas"/>
                <a:sym typeface="Consolas"/>
              </a:rPr>
              <a:t>Sprite</a:t>
            </a:r>
            <a:r>
              <a:rPr lang="en" sz="900">
                <a:solidFill>
                  <a:srgbClr val="B4B4B4"/>
                </a:solidFill>
                <a:latin typeface="Consolas"/>
                <a:ea typeface="Consolas"/>
                <a:cs typeface="Consolas"/>
                <a:sym typeface="Consolas"/>
              </a:rPr>
              <a:t>::</a:t>
            </a:r>
            <a:r>
              <a:rPr lang="en" sz="900">
                <a:solidFill>
                  <a:srgbClr val="C8C8C8"/>
                </a:solidFill>
                <a:latin typeface="Consolas"/>
                <a:ea typeface="Consolas"/>
                <a:cs typeface="Consolas"/>
                <a:sym typeface="Consolas"/>
              </a:rPr>
              <a:t>Draw</a:t>
            </a:r>
            <a:r>
              <a:rPr lang="en" sz="900">
                <a:solidFill>
                  <a:srgbClr val="B4B4B4"/>
                </a:solidFill>
                <a:latin typeface="Consolas"/>
                <a:ea typeface="Consolas"/>
                <a:cs typeface="Consolas"/>
                <a:sym typeface="Consolas"/>
              </a:rPr>
              <a:t>(</a:t>
            </a:r>
            <a:br>
              <a:rPr lang="en" sz="900">
                <a:solidFill>
                  <a:srgbClr val="B4B4B4"/>
                </a:solidFill>
                <a:latin typeface="Consolas"/>
                <a:ea typeface="Consolas"/>
                <a:cs typeface="Consolas"/>
                <a:sym typeface="Consolas"/>
              </a:rPr>
            </a:br>
            <a:r>
              <a:rPr lang="en" sz="900">
                <a:solidFill>
                  <a:srgbClr val="B4B4B4"/>
                </a:solidFill>
                <a:latin typeface="Consolas"/>
                <a:ea typeface="Consolas"/>
                <a:cs typeface="Consolas"/>
                <a:sym typeface="Consolas"/>
              </a:rPr>
              <a:t>  </a:t>
            </a:r>
            <a:r>
              <a:rPr lang="en" sz="900">
                <a:solidFill>
                  <a:srgbClr val="C8C8C8"/>
                </a:solidFill>
                <a:latin typeface="Consolas"/>
                <a:ea typeface="Consolas"/>
                <a:cs typeface="Consolas"/>
                <a:sym typeface="Consolas"/>
              </a:rPr>
              <a:t>std</a:t>
            </a:r>
            <a:r>
              <a:rPr lang="en" sz="900">
                <a:solidFill>
                  <a:srgbClr val="B4B4B4"/>
                </a:solidFill>
                <a:latin typeface="Consolas"/>
                <a:ea typeface="Consolas"/>
                <a:cs typeface="Consolas"/>
                <a:sym typeface="Consolas"/>
              </a:rPr>
              <a:t>::</a:t>
            </a:r>
            <a:r>
              <a:rPr lang="en" sz="900">
                <a:solidFill>
                  <a:srgbClr val="4EC9B0"/>
                </a:solidFill>
                <a:latin typeface="Consolas"/>
                <a:ea typeface="Consolas"/>
                <a:cs typeface="Consolas"/>
                <a:sym typeface="Consolas"/>
              </a:rPr>
              <a:t>shared_ptr</a:t>
            </a:r>
            <a:r>
              <a:rPr lang="en" sz="900">
                <a:solidFill>
                  <a:srgbClr val="B4B4B4"/>
                </a:solidFill>
                <a:latin typeface="Consolas"/>
                <a:ea typeface="Consolas"/>
                <a:cs typeface="Consolas"/>
                <a:sym typeface="Consolas"/>
              </a:rPr>
              <a:t>&lt;</a:t>
            </a:r>
            <a:r>
              <a:rPr lang="en" sz="900">
                <a:solidFill>
                  <a:srgbClr val="C8C8C8"/>
                </a:solidFill>
                <a:latin typeface="Consolas"/>
                <a:ea typeface="Consolas"/>
                <a:cs typeface="Consolas"/>
                <a:sym typeface="Consolas"/>
              </a:rPr>
              <a:t>DirectX</a:t>
            </a:r>
            <a:r>
              <a:rPr lang="en" sz="900">
                <a:solidFill>
                  <a:srgbClr val="B4B4B4"/>
                </a:solidFill>
                <a:latin typeface="Consolas"/>
                <a:ea typeface="Consolas"/>
                <a:cs typeface="Consolas"/>
                <a:sym typeface="Consolas"/>
              </a:rPr>
              <a:t>::</a:t>
            </a:r>
            <a:r>
              <a:rPr lang="en" sz="900">
                <a:solidFill>
                  <a:srgbClr val="4EC9B0"/>
                </a:solidFill>
                <a:latin typeface="Consolas"/>
                <a:ea typeface="Consolas"/>
                <a:cs typeface="Consolas"/>
                <a:sym typeface="Consolas"/>
              </a:rPr>
              <a:t>SpriteBatch</a:t>
            </a:r>
            <a:r>
              <a:rPr lang="en" sz="900">
                <a:solidFill>
                  <a:srgbClr val="B4B4B4"/>
                </a:solidFill>
                <a:latin typeface="Consolas"/>
                <a:ea typeface="Consolas"/>
                <a:cs typeface="Consolas"/>
                <a:sym typeface="Consolas"/>
              </a:rPr>
              <a:t>&gt;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spriteBatch</a:t>
            </a:r>
            <a:r>
              <a:rPr lang="en" sz="900">
                <a:solidFill>
                  <a:srgbClr val="B4B4B4"/>
                </a:solidFill>
                <a:latin typeface="Consolas"/>
                <a:ea typeface="Consolas"/>
                <a:cs typeface="Consolas"/>
                <a:sym typeface="Consolas"/>
              </a:rPr>
              <a:t>,</a:t>
            </a:r>
            <a:br>
              <a:rPr lang="en" sz="900">
                <a:solidFill>
                  <a:srgbClr val="B4B4B4"/>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4EC9B0"/>
                </a:solidFill>
                <a:latin typeface="Consolas"/>
                <a:ea typeface="Consolas"/>
                <a:cs typeface="Consolas"/>
                <a:sym typeface="Consolas"/>
              </a:rPr>
              <a:t>Size</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screenSize</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float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x</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float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y</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4EC9B0"/>
                </a:solidFill>
                <a:latin typeface="Consolas"/>
                <a:ea typeface="Consolas"/>
                <a:cs typeface="Consolas"/>
                <a:sym typeface="Consolas"/>
              </a:rPr>
              <a:t>RECT</a:t>
            </a: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backgroundRect</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backgroundRect</a:t>
            </a:r>
            <a:r>
              <a:rPr lang="en" sz="900">
                <a:solidFill>
                  <a:srgbClr val="B4B4B4"/>
                </a:solidFill>
                <a:latin typeface="Consolas"/>
                <a:ea typeface="Consolas"/>
                <a:cs typeface="Consolas"/>
                <a:sym typeface="Consolas"/>
              </a:rPr>
              <a:t>.</a:t>
            </a:r>
            <a:r>
              <a:rPr lang="en" sz="900">
                <a:solidFill>
                  <a:srgbClr val="DADADA"/>
                </a:solidFill>
                <a:latin typeface="Consolas"/>
                <a:ea typeface="Consolas"/>
                <a:cs typeface="Consolas"/>
                <a:sym typeface="Consolas"/>
              </a:rPr>
              <a:t>left</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br>
              <a:rPr lang="en" sz="900">
                <a:solidFill>
                  <a:srgbClr val="B4B4B4"/>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569CD6"/>
                </a:solidFill>
                <a:latin typeface="Consolas"/>
                <a:ea typeface="Consolas"/>
                <a:cs typeface="Consolas"/>
                <a:sym typeface="Consolas"/>
              </a:rPr>
              <a:t>int</a:t>
            </a:r>
            <a:r>
              <a:rPr lang="en" sz="900">
                <a:solidFill>
                  <a:srgbClr val="B4B4B4"/>
                </a:solidFill>
                <a:latin typeface="Consolas"/>
                <a:ea typeface="Consolas"/>
                <a:cs typeface="Consolas"/>
                <a:sym typeface="Consolas"/>
              </a:rPr>
              <a:t>)((</a:t>
            </a:r>
            <a:r>
              <a:rPr lang="en" sz="900">
                <a:solidFill>
                  <a:srgbClr val="DADADA"/>
                </a:solidFill>
                <a:latin typeface="Consolas"/>
                <a:ea typeface="Consolas"/>
                <a:cs typeface="Consolas"/>
                <a:sym typeface="Consolas"/>
              </a:rPr>
              <a:t>initialX</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x</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screenSize</a:t>
            </a:r>
            <a:r>
              <a:rPr lang="en" sz="900">
                <a:solidFill>
                  <a:srgbClr val="B4B4B4"/>
                </a:solidFill>
                <a:latin typeface="Consolas"/>
                <a:ea typeface="Consolas"/>
                <a:cs typeface="Consolas"/>
                <a:sym typeface="Consolas"/>
              </a:rPr>
              <a:t>.</a:t>
            </a:r>
            <a:r>
              <a:rPr lang="en" sz="900">
                <a:solidFill>
                  <a:srgbClr val="DADADA"/>
                </a:solidFill>
                <a:latin typeface="Consolas"/>
                <a:ea typeface="Consolas"/>
                <a:cs typeface="Consolas"/>
                <a:sym typeface="Consolas"/>
              </a:rPr>
              <a:t>Width</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B5CEA8"/>
                </a:solidFill>
                <a:latin typeface="Consolas"/>
                <a:ea typeface="Consolas"/>
                <a:cs typeface="Consolas"/>
                <a:sym typeface="Consolas"/>
              </a:rPr>
              <a:t>2</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backgroundRect</a:t>
            </a:r>
            <a:r>
              <a:rPr lang="en" sz="900">
                <a:solidFill>
                  <a:srgbClr val="B4B4B4"/>
                </a:solidFill>
                <a:latin typeface="Consolas"/>
                <a:ea typeface="Consolas"/>
                <a:cs typeface="Consolas"/>
                <a:sym typeface="Consolas"/>
              </a:rPr>
              <a:t>.</a:t>
            </a:r>
            <a:r>
              <a:rPr lang="en" sz="900">
                <a:solidFill>
                  <a:srgbClr val="DADADA"/>
                </a:solidFill>
                <a:latin typeface="Consolas"/>
                <a:ea typeface="Consolas"/>
                <a:cs typeface="Consolas"/>
                <a:sym typeface="Consolas"/>
              </a:rPr>
              <a:t>top</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br>
              <a:rPr lang="en" sz="900">
                <a:solidFill>
                  <a:srgbClr val="B4B4B4"/>
                </a:solidFill>
                <a:latin typeface="Consolas"/>
                <a:ea typeface="Consolas"/>
                <a:cs typeface="Consolas"/>
                <a:sym typeface="Consolas"/>
              </a:rPr>
            </a:br>
            <a:r>
              <a:rPr lang="en" sz="900">
                <a:solidFill>
                  <a:srgbClr val="B4B4B4"/>
                </a:solidFill>
                <a:latin typeface="Consolas"/>
                <a:ea typeface="Consolas"/>
                <a:cs typeface="Consolas"/>
                <a:sym typeface="Consolas"/>
              </a:rPr>
              <a:t>    (</a:t>
            </a:r>
            <a:r>
              <a:rPr lang="en" sz="900">
                <a:solidFill>
                  <a:srgbClr val="569CD6"/>
                </a:solidFill>
                <a:latin typeface="Consolas"/>
                <a:ea typeface="Consolas"/>
                <a:cs typeface="Consolas"/>
                <a:sym typeface="Consolas"/>
              </a:rPr>
              <a:t>int</a:t>
            </a:r>
            <a:r>
              <a:rPr lang="en" sz="900">
                <a:solidFill>
                  <a:srgbClr val="B4B4B4"/>
                </a:solidFill>
                <a:latin typeface="Consolas"/>
                <a:ea typeface="Consolas"/>
                <a:cs typeface="Consolas"/>
                <a:sym typeface="Consolas"/>
              </a:rPr>
              <a:t>)((</a:t>
            </a:r>
            <a:r>
              <a:rPr lang="en" sz="900">
                <a:solidFill>
                  <a:srgbClr val="DADADA"/>
                </a:solidFill>
                <a:latin typeface="Consolas"/>
                <a:ea typeface="Consolas"/>
                <a:cs typeface="Consolas"/>
                <a:sym typeface="Consolas"/>
              </a:rPr>
              <a:t>initialY</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y</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screenSize</a:t>
            </a:r>
            <a:r>
              <a:rPr lang="en" sz="900">
                <a:solidFill>
                  <a:srgbClr val="B4B4B4"/>
                </a:solidFill>
                <a:latin typeface="Consolas"/>
                <a:ea typeface="Consolas"/>
                <a:cs typeface="Consolas"/>
                <a:sym typeface="Consolas"/>
              </a:rPr>
              <a:t>.</a:t>
            </a:r>
            <a:r>
              <a:rPr lang="en" sz="900">
                <a:solidFill>
                  <a:srgbClr val="DADADA"/>
                </a:solidFill>
                <a:latin typeface="Consolas"/>
                <a:ea typeface="Consolas"/>
                <a:cs typeface="Consolas"/>
                <a:sym typeface="Consolas"/>
              </a:rPr>
              <a:t>Height</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B5CEA8"/>
                </a:solidFill>
                <a:latin typeface="Consolas"/>
                <a:ea typeface="Consolas"/>
                <a:cs typeface="Consolas"/>
                <a:sym typeface="Consolas"/>
              </a:rPr>
              <a:t>2</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backgroundRect</a:t>
            </a:r>
            <a:r>
              <a:rPr lang="en" sz="900">
                <a:solidFill>
                  <a:srgbClr val="B4B4B4"/>
                </a:solidFill>
                <a:latin typeface="Consolas"/>
                <a:ea typeface="Consolas"/>
                <a:cs typeface="Consolas"/>
                <a:sym typeface="Consolas"/>
              </a:rPr>
              <a:t>.</a:t>
            </a:r>
            <a:r>
              <a:rPr lang="en" sz="900">
                <a:solidFill>
                  <a:srgbClr val="DADADA"/>
                </a:solidFill>
                <a:latin typeface="Consolas"/>
                <a:ea typeface="Consolas"/>
                <a:cs typeface="Consolas"/>
                <a:sym typeface="Consolas"/>
              </a:rPr>
              <a:t>right</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br>
              <a:rPr lang="en" sz="900">
                <a:solidFill>
                  <a:srgbClr val="B4B4B4"/>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569CD6"/>
                </a:solidFill>
                <a:latin typeface="Consolas"/>
                <a:ea typeface="Consolas"/>
                <a:cs typeface="Consolas"/>
                <a:sym typeface="Consolas"/>
              </a:rPr>
              <a:t>int</a:t>
            </a:r>
            <a:r>
              <a:rPr lang="en" sz="900">
                <a:solidFill>
                  <a:srgbClr val="B4B4B4"/>
                </a:solidFill>
                <a:latin typeface="Consolas"/>
                <a:ea typeface="Consolas"/>
                <a:cs typeface="Consolas"/>
                <a:sym typeface="Consolas"/>
              </a:rPr>
              <a:t>)((</a:t>
            </a:r>
            <a:r>
              <a:rPr lang="en" sz="900">
                <a:solidFill>
                  <a:srgbClr val="DADADA"/>
                </a:solidFill>
                <a:latin typeface="Consolas"/>
                <a:ea typeface="Consolas"/>
                <a:cs typeface="Consolas"/>
                <a:sym typeface="Consolas"/>
              </a:rPr>
              <a:t>initialX</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x</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DADADA"/>
                </a:solidFill>
                <a:latin typeface="Consolas"/>
                <a:ea typeface="Consolas"/>
                <a:cs typeface="Consolas"/>
                <a:sym typeface="Consolas"/>
              </a:rPr>
              <a:t>width</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screenSize</a:t>
            </a:r>
            <a:r>
              <a:rPr lang="en" sz="900">
                <a:solidFill>
                  <a:srgbClr val="B4B4B4"/>
                </a:solidFill>
                <a:latin typeface="Consolas"/>
                <a:ea typeface="Consolas"/>
                <a:cs typeface="Consolas"/>
                <a:sym typeface="Consolas"/>
              </a:rPr>
              <a:t>.</a:t>
            </a:r>
            <a:r>
              <a:rPr lang="en" sz="900">
                <a:solidFill>
                  <a:srgbClr val="DADADA"/>
                </a:solidFill>
                <a:latin typeface="Consolas"/>
                <a:ea typeface="Consolas"/>
                <a:cs typeface="Consolas"/>
                <a:sym typeface="Consolas"/>
              </a:rPr>
              <a:t>Width</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B5CEA8"/>
                </a:solidFill>
                <a:latin typeface="Consolas"/>
                <a:ea typeface="Consolas"/>
                <a:cs typeface="Consolas"/>
                <a:sym typeface="Consolas"/>
              </a:rPr>
              <a:t>2</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backgroundRect</a:t>
            </a:r>
            <a:r>
              <a:rPr lang="en" sz="900">
                <a:solidFill>
                  <a:srgbClr val="B4B4B4"/>
                </a:solidFill>
                <a:latin typeface="Consolas"/>
                <a:ea typeface="Consolas"/>
                <a:cs typeface="Consolas"/>
                <a:sym typeface="Consolas"/>
              </a:rPr>
              <a:t>.</a:t>
            </a:r>
            <a:r>
              <a:rPr lang="en" sz="900">
                <a:solidFill>
                  <a:srgbClr val="DADADA"/>
                </a:solidFill>
                <a:latin typeface="Consolas"/>
                <a:ea typeface="Consolas"/>
                <a:cs typeface="Consolas"/>
                <a:sym typeface="Consolas"/>
              </a:rPr>
              <a:t>bottom</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br>
              <a:rPr lang="en" sz="900">
                <a:solidFill>
                  <a:srgbClr val="B4B4B4"/>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569CD6"/>
                </a:solidFill>
                <a:latin typeface="Consolas"/>
                <a:ea typeface="Consolas"/>
                <a:cs typeface="Consolas"/>
                <a:sym typeface="Consolas"/>
              </a:rPr>
              <a:t>int</a:t>
            </a:r>
            <a:r>
              <a:rPr lang="en" sz="900">
                <a:solidFill>
                  <a:srgbClr val="B4B4B4"/>
                </a:solidFill>
                <a:latin typeface="Consolas"/>
                <a:ea typeface="Consolas"/>
                <a:cs typeface="Consolas"/>
                <a:sym typeface="Consolas"/>
              </a:rPr>
              <a:t>)((</a:t>
            </a:r>
            <a:r>
              <a:rPr lang="en" sz="900">
                <a:solidFill>
                  <a:srgbClr val="DADADA"/>
                </a:solidFill>
                <a:latin typeface="Consolas"/>
                <a:ea typeface="Consolas"/>
                <a:cs typeface="Consolas"/>
                <a:sym typeface="Consolas"/>
              </a:rPr>
              <a:t>initialY</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y</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DADADA"/>
                </a:solidFill>
                <a:latin typeface="Consolas"/>
                <a:ea typeface="Consolas"/>
                <a:cs typeface="Consolas"/>
                <a:sym typeface="Consolas"/>
              </a:rPr>
              <a:t>height</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screenSize</a:t>
            </a:r>
            <a:r>
              <a:rPr lang="en" sz="900">
                <a:solidFill>
                  <a:srgbClr val="B4B4B4"/>
                </a:solidFill>
                <a:latin typeface="Consolas"/>
                <a:ea typeface="Consolas"/>
                <a:cs typeface="Consolas"/>
                <a:sym typeface="Consolas"/>
              </a:rPr>
              <a:t>.</a:t>
            </a:r>
            <a:r>
              <a:rPr lang="en" sz="900">
                <a:solidFill>
                  <a:srgbClr val="DADADA"/>
                </a:solidFill>
                <a:latin typeface="Consolas"/>
                <a:ea typeface="Consolas"/>
                <a:cs typeface="Consolas"/>
                <a:sym typeface="Consolas"/>
              </a:rPr>
              <a:t>Height</a:t>
            </a:r>
            <a:r>
              <a:rPr lang="en" sz="900">
                <a:solidFill>
                  <a:srgbClr val="DCDCDC"/>
                </a:solidFill>
                <a:latin typeface="Consolas"/>
                <a:ea typeface="Consolas"/>
                <a:cs typeface="Consolas"/>
                <a:sym typeface="Consolas"/>
              </a:rPr>
              <a:t> </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B5CEA8"/>
                </a:solidFill>
                <a:latin typeface="Consolas"/>
                <a:ea typeface="Consolas"/>
                <a:cs typeface="Consolas"/>
                <a:sym typeface="Consolas"/>
              </a:rPr>
              <a:t>2</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7F7F7F"/>
                </a:solidFill>
                <a:latin typeface="Consolas"/>
                <a:ea typeface="Consolas"/>
                <a:cs typeface="Consolas"/>
                <a:sym typeface="Consolas"/>
              </a:rPr>
              <a:t>spriteBatch</a:t>
            </a:r>
            <a:r>
              <a:rPr lang="en" sz="900">
                <a:solidFill>
                  <a:srgbClr val="B4B4B4"/>
                </a:solidFill>
                <a:latin typeface="Consolas"/>
                <a:ea typeface="Consolas"/>
                <a:cs typeface="Consolas"/>
                <a:sym typeface="Consolas"/>
              </a:rPr>
              <a:t>-&gt;</a:t>
            </a:r>
            <a:r>
              <a:rPr lang="en" sz="900">
                <a:solidFill>
                  <a:srgbClr val="C8C8C8"/>
                </a:solidFill>
                <a:latin typeface="Consolas"/>
                <a:ea typeface="Consolas"/>
                <a:cs typeface="Consolas"/>
                <a:sym typeface="Consolas"/>
              </a:rPr>
              <a:t>Draw</a:t>
            </a:r>
            <a:r>
              <a:rPr lang="en" sz="900">
                <a:solidFill>
                  <a:srgbClr val="B4B4B4"/>
                </a:solidFill>
                <a:latin typeface="Consolas"/>
                <a:ea typeface="Consolas"/>
                <a:cs typeface="Consolas"/>
                <a:sym typeface="Consolas"/>
              </a:rPr>
              <a:t>(</a:t>
            </a:r>
            <a:r>
              <a:rPr lang="en" sz="900">
                <a:solidFill>
                  <a:srgbClr val="DADADA"/>
                </a:solidFill>
                <a:latin typeface="Consolas"/>
                <a:ea typeface="Consolas"/>
                <a:cs typeface="Consolas"/>
                <a:sym typeface="Consolas"/>
              </a:rPr>
              <a:t>texture</a:t>
            </a:r>
            <a:r>
              <a:rPr lang="en" sz="900">
                <a:solidFill>
                  <a:srgbClr val="B4B4B4"/>
                </a:solidFill>
                <a:latin typeface="Consolas"/>
                <a:ea typeface="Consolas"/>
                <a:cs typeface="Consolas"/>
                <a:sym typeface="Consolas"/>
              </a:rPr>
              <a:t>.</a:t>
            </a:r>
            <a:r>
              <a:rPr lang="en" sz="900">
                <a:solidFill>
                  <a:srgbClr val="C8C8C8"/>
                </a:solidFill>
                <a:latin typeface="Consolas"/>
                <a:ea typeface="Consolas"/>
                <a:cs typeface="Consolas"/>
                <a:sym typeface="Consolas"/>
              </a:rPr>
              <a:t>Get</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backgroundRect</a:t>
            </a:r>
            <a:r>
              <a:rPr lang="en" sz="900">
                <a:solidFill>
                  <a:srgbClr val="B4B4B4"/>
                </a:solidFill>
                <a:latin typeface="Consolas"/>
                <a:ea typeface="Consolas"/>
                <a:cs typeface="Consolas"/>
                <a:sym typeface="Consolas"/>
              </a:rPr>
              <a:t>,</a:t>
            </a:r>
            <a:r>
              <a:rPr lang="en" sz="900">
                <a:solidFill>
                  <a:srgbClr val="DCDCDC"/>
                </a:solidFill>
                <a:latin typeface="Consolas"/>
                <a:ea typeface="Consolas"/>
                <a:cs typeface="Consolas"/>
                <a:sym typeface="Consolas"/>
              </a:rPr>
              <a:t> </a:t>
            </a:r>
            <a:r>
              <a:rPr lang="en" sz="900">
                <a:solidFill>
                  <a:srgbClr val="569CD6"/>
                </a:solidFill>
                <a:latin typeface="Consolas"/>
                <a:ea typeface="Consolas"/>
                <a:cs typeface="Consolas"/>
                <a:sym typeface="Consolas"/>
              </a:rPr>
              <a:t>nullptr</a:t>
            </a:r>
            <a:r>
              <a:rPr lang="en" sz="900">
                <a:solidFill>
                  <a:srgbClr val="B4B4B4"/>
                </a:solidFill>
                <a:latin typeface="Consolas"/>
                <a:ea typeface="Consolas"/>
                <a:cs typeface="Consolas"/>
                <a:sym typeface="Consolas"/>
              </a:rPr>
              <a:t>,</a:t>
            </a:r>
            <a:br>
              <a:rPr lang="en" sz="900">
                <a:solidFill>
                  <a:srgbClr val="B4B4B4"/>
                </a:solidFill>
                <a:latin typeface="Consolas"/>
                <a:ea typeface="Consolas"/>
                <a:cs typeface="Consolas"/>
                <a:sym typeface="Consolas"/>
              </a:rPr>
            </a:br>
            <a:r>
              <a:rPr lang="en" sz="900">
                <a:solidFill>
                  <a:srgbClr val="DCDCDC"/>
                </a:solidFill>
                <a:latin typeface="Consolas"/>
                <a:ea typeface="Consolas"/>
                <a:cs typeface="Consolas"/>
                <a:sym typeface="Consolas"/>
              </a:rPr>
              <a:t>    </a:t>
            </a:r>
            <a:r>
              <a:rPr lang="en" sz="900">
                <a:solidFill>
                  <a:srgbClr val="C8C8C8"/>
                </a:solidFill>
                <a:latin typeface="Consolas"/>
                <a:ea typeface="Consolas"/>
                <a:cs typeface="Consolas"/>
                <a:sym typeface="Consolas"/>
              </a:rPr>
              <a:t>Colors</a:t>
            </a:r>
            <a:r>
              <a:rPr lang="en" sz="900">
                <a:solidFill>
                  <a:srgbClr val="B4B4B4"/>
                </a:solidFill>
                <a:latin typeface="Consolas"/>
                <a:ea typeface="Consolas"/>
                <a:cs typeface="Consolas"/>
                <a:sym typeface="Consolas"/>
              </a:rPr>
              <a:t>::</a:t>
            </a:r>
            <a:r>
              <a:rPr lang="en" sz="900">
                <a:solidFill>
                  <a:srgbClr val="C8C8C8"/>
                </a:solidFill>
                <a:latin typeface="Consolas"/>
                <a:ea typeface="Consolas"/>
                <a:cs typeface="Consolas"/>
                <a:sym typeface="Consolas"/>
              </a:rPr>
              <a:t>White</a:t>
            </a:r>
            <a:r>
              <a:rPr lang="en" sz="900">
                <a:solidFill>
                  <a:srgbClr val="B4B4B4"/>
                </a:solidFill>
                <a:latin typeface="Consolas"/>
                <a:ea typeface="Consolas"/>
                <a:cs typeface="Consolas"/>
                <a:sym typeface="Consolas"/>
              </a:rPr>
              <a:t>);</a:t>
            </a:r>
            <a:br>
              <a:rPr lang="en" sz="900">
                <a:solidFill>
                  <a:srgbClr val="DCDCDC"/>
                </a:solidFill>
                <a:latin typeface="Consolas"/>
                <a:ea typeface="Consolas"/>
                <a:cs typeface="Consolas"/>
                <a:sym typeface="Consolas"/>
              </a:rPr>
            </a:br>
            <a:r>
              <a:rPr lang="en" sz="900">
                <a:solidFill>
                  <a:srgbClr val="B4B4B4"/>
                </a:solidFill>
                <a:latin typeface="Consolas"/>
                <a:ea typeface="Consolas"/>
                <a:cs typeface="Consolas"/>
                <a:sym typeface="Consolas"/>
              </a:rPr>
              <a:t>}</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Windows Store Tour</a:t>
            </a:r>
          </a:p>
        </p:txBody>
      </p:sp>
      <p:sp>
        <p:nvSpPr>
          <p:cNvPr id="193" name="Shape 193"/>
          <p:cNvSpPr txBox="1"/>
          <p:nvPr>
            <p:ph idx="1" type="body"/>
          </p:nvPr>
        </p:nvSpPr>
        <p:spPr>
          <a:xfrm>
            <a:off x="457200" y="1200150"/>
            <a:ext cx="8553000" cy="3725699"/>
          </a:xfrm>
          <a:prstGeom prst="rect">
            <a:avLst/>
          </a:prstGeom>
        </p:spPr>
        <p:txBody>
          <a:bodyPr anchorCtr="0" anchor="t" bIns="91425" lIns="91425" rIns="91425" tIns="91425">
            <a:noAutofit/>
          </a:bodyPr>
          <a:lstStyle/>
          <a:p>
            <a:pPr indent="0" marL="0" rtl="0">
              <a:spcBef>
                <a:spcPts val="0"/>
              </a:spcBef>
              <a:buNone/>
            </a:pPr>
            <a:r>
              <a:rPr lang="en"/>
              <a:t>Release the finished game in the Windows Store</a:t>
            </a:r>
          </a:p>
          <a:p>
            <a:pPr indent="-381000" lvl="0" marL="457200" rtl="0">
              <a:spcBef>
                <a:spcPts val="0"/>
              </a:spcBef>
              <a:buClr>
                <a:schemeClr val="dk1"/>
              </a:buClr>
              <a:buSzPct val="100000"/>
              <a:buFont typeface="Arial"/>
              <a:buAutoNum type="arabicPeriod"/>
            </a:pPr>
            <a:r>
              <a:rPr lang="en" sz="2400"/>
              <a:t>Developer Account is needed</a:t>
            </a:r>
          </a:p>
          <a:p>
            <a:pPr indent="-381000" lvl="0" marL="457200" rtl="0">
              <a:spcBef>
                <a:spcPts val="0"/>
              </a:spcBef>
              <a:buClr>
                <a:schemeClr val="dk1"/>
              </a:buClr>
              <a:buSzPct val="100000"/>
              <a:buFont typeface="Arial"/>
              <a:buAutoNum type="arabicPeriod"/>
            </a:pPr>
            <a:r>
              <a:rPr lang="en" sz="2400"/>
              <a:t>Unlock developer phone device</a:t>
            </a:r>
          </a:p>
          <a:p>
            <a:pPr indent="-381000" lvl="0" marL="457200" rtl="0">
              <a:spcBef>
                <a:spcPts val="0"/>
              </a:spcBef>
              <a:buClr>
                <a:schemeClr val="dk1"/>
              </a:buClr>
              <a:buSzPct val="100000"/>
              <a:buFont typeface="Arial"/>
              <a:buAutoNum type="arabicPeriod"/>
            </a:pPr>
            <a:r>
              <a:rPr lang="en" sz="2400"/>
              <a:t>Code and test locally</a:t>
            </a:r>
          </a:p>
          <a:p>
            <a:pPr indent="-381000" lvl="0" marL="457200" rtl="0">
              <a:spcBef>
                <a:spcPts val="0"/>
              </a:spcBef>
              <a:buClr>
                <a:schemeClr val="dk1"/>
              </a:buClr>
              <a:buSzPct val="100000"/>
              <a:buFont typeface="Arial"/>
              <a:buAutoNum type="arabicPeriod"/>
            </a:pPr>
            <a:r>
              <a:rPr lang="en" sz="2400"/>
              <a:t>Reserve App Name, Selling details, Services, Rating, etc.</a:t>
            </a:r>
          </a:p>
          <a:p>
            <a:pPr indent="-381000" lvl="0" marL="457200" rtl="0">
              <a:spcBef>
                <a:spcPts val="0"/>
              </a:spcBef>
              <a:buClr>
                <a:schemeClr val="dk1"/>
              </a:buClr>
              <a:buSzPct val="100000"/>
              <a:buFont typeface="Arial"/>
              <a:buAutoNum type="arabicPeriod"/>
            </a:pPr>
            <a:r>
              <a:rPr lang="en" sz="2400"/>
              <a:t>Submit an app</a:t>
            </a:r>
          </a:p>
          <a:p>
            <a:pPr indent="-381000" lvl="1" marL="914400" rtl="0">
              <a:spcBef>
                <a:spcPts val="0"/>
              </a:spcBef>
              <a:buClr>
                <a:schemeClr val="dk1"/>
              </a:buClr>
              <a:buSzPct val="80000"/>
              <a:buFont typeface="Arial"/>
              <a:buAutoNum type="alphaLcPeriod"/>
            </a:pPr>
            <a:r>
              <a:rPr lang="en"/>
              <a:t>Create package wizard</a:t>
            </a:r>
          </a:p>
          <a:p>
            <a:pPr indent="-381000" lvl="1" marL="914400" rtl="0">
              <a:spcBef>
                <a:spcPts val="0"/>
              </a:spcBef>
              <a:buClr>
                <a:schemeClr val="dk1"/>
              </a:buClr>
              <a:buSzPct val="80000"/>
              <a:buFont typeface="Arial"/>
              <a:buAutoNum type="alphaLcPeriod"/>
            </a:pPr>
            <a:r>
              <a:rPr lang="en"/>
              <a:t>Windows App Certification Kit</a:t>
            </a:r>
          </a:p>
          <a:p>
            <a:pPr indent="-381000" lvl="1" marL="914400" rtl="0">
              <a:spcBef>
                <a:spcPts val="0"/>
              </a:spcBef>
              <a:buClr>
                <a:schemeClr val="dk1"/>
              </a:buClr>
              <a:buSzPct val="80000"/>
              <a:buFont typeface="Arial"/>
              <a:buAutoNum type="alphaLcPeriod"/>
            </a:pPr>
            <a:r>
              <a:rPr lang="en"/>
              <a:t>Test once again and upload</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Questions?</a:t>
            </a:r>
          </a:p>
        </p:txBody>
      </p:sp>
      <p:sp>
        <p:nvSpPr>
          <p:cNvPr id="199" name="Shape 199"/>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gn="ctr">
              <a:spcBef>
                <a:spcPts val="0"/>
              </a:spcBef>
              <a:buNone/>
            </a:pPr>
            <a:r>
              <a:t/>
            </a:r>
            <a:endParaRPr/>
          </a:p>
          <a:p>
            <a:pPr rtl="0" algn="ctr">
              <a:spcBef>
                <a:spcPts val="0"/>
              </a:spcBef>
              <a:buNone/>
            </a:pPr>
            <a:r>
              <a:t/>
            </a:r>
            <a:endParaRPr/>
          </a:p>
          <a:p>
            <a:pPr rtl="0" algn="ctr">
              <a:spcBef>
                <a:spcPts val="0"/>
              </a:spcBef>
              <a:buNone/>
            </a:pPr>
            <a:r>
              <a:rPr lang="en"/>
              <a:t>All code and these slides are available at:</a:t>
            </a:r>
          </a:p>
          <a:p>
            <a:pPr rtl="0" algn="ctr">
              <a:spcBef>
                <a:spcPts val="0"/>
              </a:spcBef>
              <a:buNone/>
            </a:pPr>
            <a:r>
              <a:rPr lang="en" sz="2400" u="sng">
                <a:solidFill>
                  <a:schemeClr val="hlink"/>
                </a:solidFill>
                <a:hlinkClick r:id="rId3"/>
              </a:rPr>
              <a:t>https://github.com/BenjaminNitschke/MobileCourse</a:t>
            </a:r>
          </a:p>
          <a:p>
            <a:pPr algn="ctr">
              <a:spcBef>
                <a:spcPts val="0"/>
              </a:spcBef>
              <a:buNone/>
            </a:pPr>
            <a:r>
              <a:t/>
            </a:r>
            <a:endParaRPr sz="2400"/>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Links</a:t>
            </a:r>
          </a:p>
        </p:txBody>
      </p:sp>
      <p:sp>
        <p:nvSpPr>
          <p:cNvPr id="205" name="Shape 20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lgn="l">
              <a:spcBef>
                <a:spcPts val="0"/>
              </a:spcBef>
              <a:buClr>
                <a:schemeClr val="dk1"/>
              </a:buClr>
              <a:buSzPct val="100000"/>
              <a:buFont typeface="Arial"/>
              <a:buChar char="●"/>
            </a:pPr>
            <a:r>
              <a:rPr lang="en" sz="2400"/>
              <a:t>DirectX Walkthroughs: </a:t>
            </a:r>
            <a:r>
              <a:rPr lang="en" sz="2400" u="sng">
                <a:solidFill>
                  <a:schemeClr val="hlink"/>
                </a:solidFill>
                <a:hlinkClick r:id="rId3"/>
              </a:rPr>
              <a:t>https://msdn.microsoft.com/en-us/library/windows/apps/hh465149.aspx</a:t>
            </a:r>
          </a:p>
          <a:p>
            <a:pPr indent="-381000" lvl="0" marL="457200" rtl="0" algn="l">
              <a:spcBef>
                <a:spcPts val="0"/>
              </a:spcBef>
              <a:buClr>
                <a:schemeClr val="dk1"/>
              </a:buClr>
              <a:buSzPct val="100000"/>
              <a:buFont typeface="Arial"/>
              <a:buChar char="●"/>
            </a:pPr>
            <a:r>
              <a:rPr lang="en" sz="2400" u="sng">
                <a:solidFill>
                  <a:schemeClr val="hlink"/>
                </a:solidFill>
                <a:hlinkClick r:id="rId4"/>
              </a:rPr>
              <a:t>http://blogs.msdn.com/b/windowsappdev/archive/2012/04/16/creating-a-great-tile-experience-part-1.aspx</a:t>
            </a:r>
          </a:p>
          <a:p>
            <a:pPr indent="-381000" lvl="0" marL="457200" rtl="0" algn="l">
              <a:spcBef>
                <a:spcPts val="0"/>
              </a:spcBef>
              <a:buClr>
                <a:schemeClr val="dk1"/>
              </a:buClr>
              <a:buSzPct val="100000"/>
              <a:buFont typeface="Arial"/>
              <a:buChar char="●"/>
            </a:pPr>
            <a:r>
              <a:rPr lang="en" sz="2400" u="sng">
                <a:solidFill>
                  <a:schemeClr val="hlink"/>
                </a:solidFill>
                <a:hlinkClick r:id="rId5"/>
              </a:rPr>
              <a:t>https://directxtk.codeplex.com</a:t>
            </a:r>
          </a:p>
          <a:p>
            <a:pPr indent="-381000" lvl="0" marL="457200" rtl="0" algn="l">
              <a:spcBef>
                <a:spcPts val="0"/>
              </a:spcBef>
              <a:buClr>
                <a:schemeClr val="dk1"/>
              </a:buClr>
              <a:buSzPct val="100000"/>
              <a:buFont typeface="Arial"/>
              <a:buChar char="●"/>
            </a:pPr>
            <a:r>
              <a:rPr lang="en" sz="2400" u="sng">
                <a:solidFill>
                  <a:schemeClr val="hlink"/>
                </a:solidFill>
                <a:hlinkClick r:id="rId6"/>
              </a:rPr>
              <a:t>http://sharpdx.org/</a:t>
            </a:r>
          </a:p>
          <a:p>
            <a:pPr indent="-381000" lvl="0" marL="457200" rtl="0" algn="l">
              <a:spcBef>
                <a:spcPts val="0"/>
              </a:spcBef>
              <a:buClr>
                <a:schemeClr val="dk1"/>
              </a:buClr>
              <a:buSzPct val="100000"/>
              <a:buFont typeface="Arial"/>
              <a:buChar char="●"/>
            </a:pPr>
            <a:r>
              <a:rPr lang="en" sz="2400" u="sng">
                <a:solidFill>
                  <a:schemeClr val="hlink"/>
                </a:solidFill>
                <a:hlinkClick r:id="rId7"/>
              </a:rPr>
              <a:t>http://www.monogame.net/</a:t>
            </a:r>
          </a:p>
          <a:p>
            <a:pPr indent="-381000" lvl="0" marL="457200" rtl="0" algn="l">
              <a:spcBef>
                <a:spcPts val="0"/>
              </a:spcBef>
              <a:buClr>
                <a:schemeClr val="dk1"/>
              </a:buClr>
              <a:buSzPct val="100000"/>
              <a:buFont typeface="Arial"/>
              <a:buChar char="●"/>
            </a:pPr>
            <a:r>
              <a:rPr lang="en" sz="2400" u="sng">
                <a:solidFill>
                  <a:schemeClr val="hlink"/>
                </a:solidFill>
                <a:hlinkClick r:id="rId8"/>
              </a:rPr>
              <a:t>http://channel9.msdn.com/coding4fun/blog/Sharpening-your-Metro-CXAML-projects-with-DirectX-and-SharpDX</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About me: Games created</a:t>
            </a:r>
          </a:p>
        </p:txBody>
      </p:sp>
      <p:pic>
        <p:nvPicPr>
          <p:cNvPr id="53" name="Shape 53"/>
          <p:cNvPicPr preferRelativeResize="0"/>
          <p:nvPr/>
        </p:nvPicPr>
        <p:blipFill>
          <a:blip r:embed="rId3">
            <a:alphaModFix/>
          </a:blip>
          <a:stretch>
            <a:fillRect/>
          </a:stretch>
        </p:blipFill>
        <p:spPr>
          <a:xfrm>
            <a:off x="-239750" y="1157425"/>
            <a:ext cx="9623494" cy="3986076"/>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5"/>
            <a:ext cx="8604299" cy="857400"/>
          </a:xfrm>
          <a:prstGeom prst="rect">
            <a:avLst/>
          </a:prstGeom>
        </p:spPr>
        <p:txBody>
          <a:bodyPr anchorCtr="0" anchor="b" bIns="91425" lIns="91425" rIns="91425" tIns="91425">
            <a:noAutofit/>
          </a:bodyPr>
          <a:lstStyle/>
          <a:p>
            <a:pPr>
              <a:spcBef>
                <a:spcPts val="0"/>
              </a:spcBef>
              <a:buNone/>
            </a:pPr>
            <a:r>
              <a:rPr lang="en"/>
              <a:t>We will create many Space Invaders :)</a:t>
            </a:r>
          </a:p>
        </p:txBody>
      </p:sp>
      <p:sp>
        <p:nvSpPr>
          <p:cNvPr id="59" name="Shape 59"/>
          <p:cNvSpPr txBox="1"/>
          <p:nvPr>
            <p:ph idx="1" type="body"/>
          </p:nvPr>
        </p:nvSpPr>
        <p:spPr>
          <a:xfrm>
            <a:off x="457200" y="1152875"/>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Day 1: Platforms Overview</a:t>
            </a:r>
          </a:p>
          <a:p>
            <a:pPr indent="-381000" lvl="1" marL="914400" rtl="0">
              <a:spcBef>
                <a:spcPts val="0"/>
              </a:spcBef>
              <a:buClr>
                <a:schemeClr val="dk1"/>
              </a:buClr>
              <a:buSzPct val="80000"/>
              <a:buFont typeface="Courier New"/>
              <a:buChar char="o"/>
            </a:pPr>
            <a:r>
              <a:rPr lang="en"/>
              <a:t>Windows, Windows 8, Windows Phone</a:t>
            </a:r>
          </a:p>
          <a:p>
            <a:pPr indent="-381000" lvl="1" marL="914400" rtl="0">
              <a:spcBef>
                <a:spcPts val="0"/>
              </a:spcBef>
              <a:buClr>
                <a:schemeClr val="dk1"/>
              </a:buClr>
              <a:buSzPct val="80000"/>
              <a:buFont typeface="Courier New"/>
              <a:buChar char="o"/>
            </a:pPr>
            <a:r>
              <a:rPr lang="en"/>
              <a:t>Visual Studio: C++, C#</a:t>
            </a:r>
          </a:p>
          <a:p>
            <a:pPr indent="-419100" lvl="0" marL="457200" rtl="0">
              <a:spcBef>
                <a:spcPts val="0"/>
              </a:spcBef>
              <a:buClr>
                <a:schemeClr val="dk1"/>
              </a:buClr>
              <a:buSzPct val="100000"/>
              <a:buFont typeface="Arial"/>
              <a:buChar char="●"/>
            </a:pPr>
            <a:r>
              <a:rPr lang="en"/>
              <a:t>Day 2: Open Source Platforms</a:t>
            </a:r>
          </a:p>
          <a:p>
            <a:pPr indent="-381000" lvl="1" marL="914400" rtl="0">
              <a:spcBef>
                <a:spcPts val="0"/>
              </a:spcBef>
              <a:buClr>
                <a:schemeClr val="dk1"/>
              </a:buClr>
              <a:buSzPct val="80000"/>
              <a:buFont typeface="Courier New"/>
              <a:buChar char="o"/>
            </a:pPr>
            <a:r>
              <a:rPr lang="en"/>
              <a:t>Linux, Android</a:t>
            </a:r>
          </a:p>
          <a:p>
            <a:pPr indent="-381000" lvl="1" marL="914400" rtl="0">
              <a:spcBef>
                <a:spcPts val="0"/>
              </a:spcBef>
              <a:buClr>
                <a:schemeClr val="dk1"/>
              </a:buClr>
              <a:buSzPct val="80000"/>
              <a:buFont typeface="Courier New"/>
              <a:buChar char="o"/>
            </a:pPr>
            <a:r>
              <a:rPr lang="en"/>
              <a:t>Gcc: C++, Eclipse, IntelliJ: Java</a:t>
            </a:r>
          </a:p>
          <a:p>
            <a:pPr indent="-419100" lvl="0" marL="457200" rtl="0">
              <a:spcBef>
                <a:spcPts val="0"/>
              </a:spcBef>
              <a:buClr>
                <a:schemeClr val="dk1"/>
              </a:buClr>
              <a:buSzPct val="100000"/>
              <a:buFont typeface="Arial"/>
              <a:buChar char="●"/>
            </a:pPr>
            <a:r>
              <a:rPr lang="en"/>
              <a:t>Day 3: Apple Platforms</a:t>
            </a:r>
          </a:p>
          <a:p>
            <a:pPr indent="-381000" lvl="1" marL="914400" rtl="0">
              <a:spcBef>
                <a:spcPts val="0"/>
              </a:spcBef>
              <a:buClr>
                <a:schemeClr val="dk1"/>
              </a:buClr>
              <a:buSzPct val="80000"/>
              <a:buFont typeface="Courier New"/>
              <a:buChar char="o"/>
            </a:pPr>
            <a:r>
              <a:rPr lang="en"/>
              <a:t>MacOS, iOS</a:t>
            </a:r>
          </a:p>
          <a:p>
            <a:pPr indent="-381000" lvl="1" marL="914400" rtl="0">
              <a:spcBef>
                <a:spcPts val="0"/>
              </a:spcBef>
              <a:buClr>
                <a:schemeClr val="dk1"/>
              </a:buClr>
              <a:buSzPct val="80000"/>
              <a:buFont typeface="Courier New"/>
              <a:buChar char="o"/>
            </a:pPr>
            <a:r>
              <a:rPr lang="en"/>
              <a:t>XCode: Objective-C</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What about all these languages?</a:t>
            </a:r>
          </a:p>
        </p:txBody>
      </p:sp>
      <p:sp>
        <p:nvSpPr>
          <p:cNvPr id="65" name="Shape 65"/>
          <p:cNvSpPr txBox="1"/>
          <p:nvPr>
            <p:ph idx="1" type="body"/>
          </p:nvPr>
        </p:nvSpPr>
        <p:spPr>
          <a:xfrm>
            <a:off x="457200" y="1200150"/>
            <a:ext cx="8355600" cy="3725699"/>
          </a:xfrm>
          <a:prstGeom prst="rect">
            <a:avLst/>
          </a:prstGeom>
        </p:spPr>
        <p:txBody>
          <a:bodyPr anchorCtr="0" anchor="t" bIns="91425" lIns="91425" rIns="91425" tIns="91425">
            <a:noAutofit/>
          </a:bodyPr>
          <a:lstStyle/>
          <a:p>
            <a:pPr rtl="0">
              <a:spcBef>
                <a:spcPts val="0"/>
              </a:spcBef>
              <a:buNone/>
            </a:pPr>
            <a:r>
              <a:rPr b="1" lang="en"/>
              <a:t>Each platform has its own culture, APIs and best supported language.</a:t>
            </a:r>
          </a:p>
          <a:p>
            <a:pPr indent="-381000" lvl="0" marL="457200" rtl="0">
              <a:spcBef>
                <a:spcPts val="0"/>
              </a:spcBef>
              <a:buClr>
                <a:schemeClr val="dk1"/>
              </a:buClr>
              <a:buSzPct val="100000"/>
              <a:buFont typeface="Arial"/>
              <a:buChar char="●"/>
            </a:pPr>
            <a:r>
              <a:rPr lang="en" sz="2400"/>
              <a:t>However many concepts are similar or the same</a:t>
            </a:r>
          </a:p>
          <a:p>
            <a:pPr indent="-381000" lvl="0" marL="457200" rtl="0">
              <a:spcBef>
                <a:spcPts val="0"/>
              </a:spcBef>
              <a:buClr>
                <a:schemeClr val="dk1"/>
              </a:buClr>
              <a:buSzPct val="100000"/>
              <a:buFont typeface="Arial"/>
              <a:buChar char="●"/>
            </a:pPr>
            <a:r>
              <a:rPr lang="en" sz="2400"/>
              <a:t>OpenGL is supported on all non Microsoft platforms</a:t>
            </a:r>
          </a:p>
          <a:p>
            <a:pPr indent="-381000" lvl="0" marL="457200" rtl="0">
              <a:spcBef>
                <a:spcPts val="0"/>
              </a:spcBef>
              <a:buClr>
                <a:schemeClr val="dk1"/>
              </a:buClr>
              <a:buSzPct val="100000"/>
              <a:buFont typeface="Arial"/>
              <a:buChar char="●"/>
            </a:pPr>
            <a:r>
              <a:rPr lang="en" sz="2400"/>
              <a:t>UI is vastly different and hard to share</a:t>
            </a:r>
          </a:p>
          <a:p>
            <a:pPr rtl="0">
              <a:spcBef>
                <a:spcPts val="0"/>
              </a:spcBef>
              <a:buNone/>
            </a:pPr>
            <a:r>
              <a:rPr b="1" lang="en"/>
              <a:t>Low level code (C/C++) runs on any platform</a:t>
            </a:r>
          </a:p>
          <a:p>
            <a:pPr indent="-381000" lvl="0" marL="457200" rtl="0">
              <a:spcBef>
                <a:spcPts val="0"/>
              </a:spcBef>
              <a:buClr>
                <a:schemeClr val="dk1"/>
              </a:buClr>
              <a:buSzPct val="100000"/>
              <a:buFont typeface="Arial"/>
              <a:buChar char="●"/>
            </a:pPr>
            <a:r>
              <a:rPr lang="en" sz="2400"/>
              <a:t>Okayish if you have existing code or an engine</a:t>
            </a:r>
          </a:p>
          <a:p>
            <a:pPr indent="-381000" lvl="0" marL="457200" rtl="0">
              <a:spcBef>
                <a:spcPts val="0"/>
              </a:spcBef>
              <a:buClr>
                <a:schemeClr val="dk1"/>
              </a:buClr>
              <a:buSzPct val="100000"/>
              <a:buFont typeface="Arial"/>
              <a:buChar char="●"/>
            </a:pPr>
            <a:r>
              <a:rPr lang="en" sz="2400"/>
              <a:t>A lot more code required and too general (no UI, etc.)</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Code base options           Complexity</a:t>
            </a:r>
          </a:p>
        </p:txBody>
      </p:sp>
      <p:sp>
        <p:nvSpPr>
          <p:cNvPr id="71" name="Shape 71"/>
          <p:cNvSpPr txBox="1"/>
          <p:nvPr>
            <p:ph idx="1" type="body"/>
          </p:nvPr>
        </p:nvSpPr>
        <p:spPr>
          <a:xfrm>
            <a:off x="405700" y="1200150"/>
            <a:ext cx="83307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C++: Own or existing frameworks           +++</a:t>
            </a:r>
          </a:p>
          <a:p>
            <a:pPr indent="-419100" lvl="0" marL="457200" rtl="0">
              <a:spcBef>
                <a:spcPts val="0"/>
              </a:spcBef>
              <a:buClr>
                <a:schemeClr val="dk1"/>
              </a:buClr>
              <a:buSzPct val="100000"/>
              <a:buFont typeface="Arial"/>
              <a:buChar char="●"/>
            </a:pPr>
            <a:r>
              <a:rPr lang="en"/>
              <a:t>C#: Not directly supported on all               ++</a:t>
            </a:r>
          </a:p>
          <a:p>
            <a:pPr indent="-381000" lvl="1" marL="914400" rtl="0">
              <a:spcBef>
                <a:spcPts val="0"/>
              </a:spcBef>
              <a:buClr>
                <a:schemeClr val="dk1"/>
              </a:buClr>
              <a:buSzPct val="80000"/>
              <a:buFont typeface="Courier New"/>
              <a:buChar char="o"/>
            </a:pPr>
            <a:r>
              <a:rPr lang="en"/>
              <a:t>Not even Microsoft supports C# well on non windows</a:t>
            </a:r>
          </a:p>
          <a:p>
            <a:pPr indent="-419100" lvl="0" marL="457200" rtl="0">
              <a:spcBef>
                <a:spcPts val="0"/>
              </a:spcBef>
              <a:buClr>
                <a:schemeClr val="dk1"/>
              </a:buClr>
              <a:buSzPct val="100000"/>
              <a:buFont typeface="Arial"/>
              <a:buChar char="●"/>
            </a:pPr>
            <a:r>
              <a:rPr lang="en"/>
              <a:t>Java: Only possible on some                    ++</a:t>
            </a:r>
          </a:p>
          <a:p>
            <a:pPr indent="-419100" lvl="0" marL="457200" rtl="0">
              <a:spcBef>
                <a:spcPts val="0"/>
              </a:spcBef>
              <a:buClr>
                <a:schemeClr val="dk1"/>
              </a:buClr>
              <a:buSzPct val="100000"/>
              <a:buFont typeface="Arial"/>
              <a:buChar char="●"/>
            </a:pPr>
            <a:r>
              <a:rPr lang="en"/>
              <a:t>Engine (less work, but also less flexible)    +</a:t>
            </a:r>
          </a:p>
          <a:p>
            <a:pPr indent="-381000" lvl="1" marL="914400" rtl="0">
              <a:spcBef>
                <a:spcPts val="0"/>
              </a:spcBef>
              <a:buClr>
                <a:schemeClr val="dk1"/>
              </a:buClr>
              <a:buSzPct val="80000"/>
              <a:buFont typeface="Courier New"/>
              <a:buChar char="o"/>
            </a:pPr>
            <a:r>
              <a:rPr lang="en"/>
              <a:t>Unity3D</a:t>
            </a:r>
          </a:p>
          <a:p>
            <a:pPr indent="-381000" lvl="1" marL="914400" rtl="0">
              <a:spcBef>
                <a:spcPts val="0"/>
              </a:spcBef>
              <a:buClr>
                <a:schemeClr val="dk1"/>
              </a:buClr>
              <a:buSzPct val="80000"/>
              <a:buFont typeface="Courier New"/>
              <a:buChar char="o"/>
            </a:pPr>
            <a:r>
              <a:rPr lang="en"/>
              <a:t>Unreal</a:t>
            </a:r>
          </a:p>
          <a:p>
            <a:pPr indent="-381000" lvl="1" marL="914400" rtl="0">
              <a:spcBef>
                <a:spcPts val="0"/>
              </a:spcBef>
              <a:buClr>
                <a:schemeClr val="dk1"/>
              </a:buClr>
              <a:buSzPct val="80000"/>
              <a:buFont typeface="Courier New"/>
              <a:buChar char="o"/>
            </a:pPr>
            <a:r>
              <a:rPr lang="en"/>
              <a:t>CryEngine</a:t>
            </a:r>
          </a:p>
          <a:p>
            <a:pPr indent="-381000" lvl="1" marL="914400" rtl="0">
              <a:spcBef>
                <a:spcPts val="0"/>
              </a:spcBef>
              <a:buClr>
                <a:schemeClr val="dk1"/>
              </a:buClr>
              <a:buSzPct val="80000"/>
              <a:buFont typeface="Courier New"/>
              <a:buChar char="o"/>
            </a:pPr>
            <a:r>
              <a:rPr lang="en"/>
              <a:t>etc.</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is most popular for games?</a:t>
            </a:r>
          </a:p>
        </p:txBody>
      </p:sp>
      <p:sp>
        <p:nvSpPr>
          <p:cNvPr id="77" name="Shape 7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AutoNum type="arabicPeriod"/>
            </a:pPr>
            <a:r>
              <a:rPr lang="en"/>
              <a:t>Unity3D</a:t>
            </a:r>
          </a:p>
          <a:p>
            <a:pPr indent="-419100" lvl="0" marL="457200" rtl="0">
              <a:spcBef>
                <a:spcPts val="0"/>
              </a:spcBef>
              <a:buClr>
                <a:schemeClr val="dk1"/>
              </a:buClr>
              <a:buSzPct val="100000"/>
              <a:buFont typeface="Arial"/>
              <a:buAutoNum type="arabicPeriod"/>
            </a:pPr>
            <a:r>
              <a:rPr lang="en"/>
              <a:t>Unreal Engine</a:t>
            </a:r>
          </a:p>
          <a:p>
            <a:pPr indent="-419100" lvl="0" marL="457200" rtl="0">
              <a:spcBef>
                <a:spcPts val="0"/>
              </a:spcBef>
              <a:buClr>
                <a:schemeClr val="dk1"/>
              </a:buClr>
              <a:buSzPct val="100000"/>
              <a:buFont typeface="Arial"/>
              <a:buAutoNum type="arabicPeriod"/>
            </a:pPr>
            <a:r>
              <a:rPr lang="en"/>
              <a:t>CryEngine</a:t>
            </a:r>
          </a:p>
          <a:p>
            <a:pPr indent="-419100" lvl="0" marL="457200" rtl="0">
              <a:spcBef>
                <a:spcPts val="0"/>
              </a:spcBef>
              <a:buClr>
                <a:schemeClr val="dk1"/>
              </a:buClr>
              <a:buSzPct val="100000"/>
              <a:buFont typeface="Arial"/>
              <a:buAutoNum type="arabicPeriod"/>
            </a:pPr>
            <a:r>
              <a:rPr lang="en"/>
              <a:t>Source</a:t>
            </a:r>
          </a:p>
          <a:p>
            <a:pPr indent="-419100" lvl="0" marL="457200" rtl="0">
              <a:spcBef>
                <a:spcPts val="0"/>
              </a:spcBef>
              <a:buClr>
                <a:schemeClr val="dk1"/>
              </a:buClr>
              <a:buSzPct val="100000"/>
              <a:buFont typeface="Arial"/>
              <a:buAutoNum type="arabicPeriod"/>
            </a:pPr>
            <a:r>
              <a:rPr lang="en"/>
              <a:t>Other: RPG, Blender, GameMaker, Construct, XNA, Quake, Doom, DE, etc.</a:t>
            </a:r>
          </a:p>
          <a:p>
            <a:pPr indent="-419100" lvl="0" marL="457200">
              <a:spcBef>
                <a:spcPts val="0"/>
              </a:spcBef>
              <a:buClr>
                <a:schemeClr val="dk1"/>
              </a:buClr>
              <a:buSzPct val="100000"/>
              <a:buFont typeface="Arial"/>
              <a:buAutoNum type="arabicPeriod"/>
            </a:pPr>
            <a:r>
              <a:rPr lang="en"/>
              <a:t>Roll your own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are non game engine choices?</a:t>
            </a:r>
          </a:p>
        </p:txBody>
      </p:sp>
      <p:pic>
        <p:nvPicPr>
          <p:cNvPr id="83" name="Shape 83"/>
          <p:cNvPicPr preferRelativeResize="0"/>
          <p:nvPr/>
        </p:nvPicPr>
        <p:blipFill>
          <a:blip r:embed="rId3">
            <a:alphaModFix/>
          </a:blip>
          <a:stretch>
            <a:fillRect/>
          </a:stretch>
        </p:blipFill>
        <p:spPr>
          <a:xfrm>
            <a:off x="1535675" y="1162300"/>
            <a:ext cx="5667849" cy="42546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What are non game engine choices?</a:t>
            </a:r>
          </a:p>
        </p:txBody>
      </p:sp>
      <p:sp>
        <p:nvSpPr>
          <p:cNvPr id="89" name="Shape 89"/>
          <p:cNvSpPr txBox="1"/>
          <p:nvPr>
            <p:ph idx="1" type="body"/>
          </p:nvPr>
        </p:nvSpPr>
        <p:spPr>
          <a:xfrm>
            <a:off x="457200" y="1200150"/>
            <a:ext cx="8409899" cy="3725699"/>
          </a:xfrm>
          <a:prstGeom prst="rect">
            <a:avLst/>
          </a:prstGeom>
        </p:spPr>
        <p:txBody>
          <a:bodyPr anchorCtr="0" anchor="t" bIns="91425" lIns="91425" rIns="91425" tIns="91425">
            <a:noAutofit/>
          </a:bodyPr>
          <a:lstStyle/>
          <a:p>
            <a:pPr lvl="0" rtl="0">
              <a:spcBef>
                <a:spcPts val="0"/>
              </a:spcBef>
              <a:buNone/>
            </a:pPr>
            <a:r>
              <a:rPr lang="en"/>
              <a:t>Actually, there is no common ground!</a:t>
            </a:r>
          </a:p>
          <a:p>
            <a:pPr indent="-419100" lvl="0" marL="457200" rtl="0">
              <a:spcBef>
                <a:spcPts val="0"/>
              </a:spcBef>
              <a:buClr>
                <a:schemeClr val="dk1"/>
              </a:buClr>
              <a:buSzPct val="100000"/>
              <a:buFont typeface="Arial"/>
              <a:buChar char="●"/>
            </a:pPr>
            <a:r>
              <a:rPr lang="en"/>
              <a:t>C/C++: Compiles everywhere</a:t>
            </a:r>
          </a:p>
          <a:p>
            <a:pPr indent="-419100" lvl="0" marL="457200" rtl="0">
              <a:spcBef>
                <a:spcPts val="0"/>
              </a:spcBef>
              <a:buClr>
                <a:schemeClr val="dk1"/>
              </a:buClr>
              <a:buSzPct val="100000"/>
              <a:buFont typeface="Arial"/>
              <a:buChar char="●"/>
            </a:pPr>
            <a:r>
              <a:rPr lang="en"/>
              <a:t>Java: PC, Linux, Android</a:t>
            </a:r>
          </a:p>
          <a:p>
            <a:pPr indent="-419100" lvl="0" marL="457200" rtl="0">
              <a:spcBef>
                <a:spcPts val="0"/>
              </a:spcBef>
              <a:buClr>
                <a:schemeClr val="dk1"/>
              </a:buClr>
              <a:buSzPct val="100000"/>
              <a:buFont typeface="Arial"/>
              <a:buChar char="●"/>
            </a:pPr>
            <a:r>
              <a:rPr lang="en"/>
              <a:t>Objective-C: iOS, MacOS</a:t>
            </a:r>
          </a:p>
          <a:p>
            <a:pPr indent="-419100" lvl="0" marL="457200" rtl="0">
              <a:spcBef>
                <a:spcPts val="0"/>
              </a:spcBef>
              <a:buClr>
                <a:schemeClr val="dk1"/>
              </a:buClr>
              <a:buSzPct val="100000"/>
              <a:buFont typeface="Arial"/>
              <a:buChar char="●"/>
            </a:pPr>
            <a:r>
              <a:rPr lang="en"/>
              <a:t>HTML5/JavaScript: Web</a:t>
            </a:r>
          </a:p>
          <a:p>
            <a:pPr indent="-419100" lvl="0" marL="457200" rtl="0">
              <a:spcBef>
                <a:spcPts val="0"/>
              </a:spcBef>
              <a:buClr>
                <a:schemeClr val="dk1"/>
              </a:buClr>
              <a:buSzPct val="100000"/>
              <a:buFont typeface="Arial"/>
              <a:buChar char="●"/>
            </a:pPr>
            <a:r>
              <a:rPr lang="en"/>
              <a:t>C#: Microsoft Platforms: PC, W8, WP, Xbox</a:t>
            </a:r>
          </a:p>
          <a:p>
            <a:pPr indent="-419100" lvl="0" marL="457200" rtl="0">
              <a:spcBef>
                <a:spcPts val="0"/>
              </a:spcBef>
              <a:buClr>
                <a:schemeClr val="dk1"/>
              </a:buClr>
              <a:buSzPct val="100000"/>
              <a:buFont typeface="Arial"/>
              <a:buChar char="●"/>
            </a:pPr>
            <a:r>
              <a:rPr lang="en"/>
              <a:t>Python/Lua/Ruby/Scala/etc: Depends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