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hyperlink" Target="http://developer.android.com/training/graphics/opengl/environment.html" TargetMode="Externa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hyperlink" Target="https://support.google.com/googleplay/android-developer/answer/113469?hl=en" TargetMode="Externa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hyperlink" Target="https://www.virtualbox.org/" TargetMode="Externa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hyperlink" Target="https://en.wikipedia.org/wiki/Sudo" TargetMode="Externa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hyperlink" Target="http://www.network-theory.co.uk/docs/gccintro/gccintro_9.html" TargetMode="External"/><Relationship Id="rId1" Type="http://schemas.openxmlformats.org/officeDocument/2006/relationships/notesMaster" Target="../notesMasters/notesMaster1.xml"/><Relationship Id="rId3" Type="http://schemas.openxmlformats.org/officeDocument/2006/relationships/hyperlink" Target="https://github.com/BenjaminNitschke/CppCourse/tree/master/Day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hyperlink" Target="http://www.howtogeek.com/189036/android-is-based-on-linux-but-what-does-that-mean/" TargetMode="Externa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hyperlink" Target="http://www.howtogeek.com/189036/android-is-based-on-linux-but-what-does-that-mean/" TargetMode="Externa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going the recommended route, Android Studio it is: </a:t>
            </a:r>
            <a:r>
              <a:rPr lang="en" u="sng">
                <a:solidFill>
                  <a:schemeClr val="hlink"/>
                </a:solidFill>
                <a:hlinkClick r:id="rId2"/>
              </a:rPr>
              <a:t>http://developer.android.com/sdk/index.html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Create new Android Studio project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Show each of the options, each of these options are the same for C# Store Apps as well.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Explore the created project and test it on emulator and device first!</a:t>
            </a:r>
          </a:p>
          <a:p>
            <a:pPr>
              <a:spcBef>
                <a:spcPts val="0"/>
              </a:spcBef>
              <a:buNone/>
            </a:pPr>
            <a:r>
              <a:rPr lang="en"/>
              <a:t>If required setup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After testing and confirming the TestOpenGL app works in the emulator and on the device, go back to SpaceInvaders and follow this tutorial: </a:t>
            </a:r>
            <a:r>
              <a:rPr lang="en" u="sng">
                <a:solidFill>
                  <a:schemeClr val="hlink"/>
                </a:solidFill>
                <a:hlinkClick r:id="rId2"/>
              </a:rPr>
              <a:t>http://developer.android.com/training/graphics/opengl/environment.html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Handling touch input (similar to Windows 8 and Windows Phone via an event)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https://support.google.com/googleplay/android-developer/answer/113469?hl=en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Bye bye Windows, well not really, we are lazy and will use a virtual linux on Windows via VirtualBox: </a:t>
            </a:r>
            <a:r>
              <a:rPr lang="en" u="sng">
                <a:solidFill>
                  <a:schemeClr val="hlink"/>
                </a:solidFill>
                <a:hlinkClick r:id="rId2"/>
              </a:rPr>
              <a:t>https://www.virtualbox.org/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Good overview table of commands at bottom of this page: </a:t>
            </a:r>
            <a:r>
              <a:rPr lang="en" u="sng">
                <a:solidFill>
                  <a:schemeClr val="hlink"/>
                </a:solidFill>
                <a:hlinkClick r:id="rId2"/>
              </a:rPr>
              <a:t>https://en.wikipedia.org/wiki/Sudo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http://www.network-theory.co.uk/docs/gccintro/gccintro_9.html</a:t>
            </a:r>
          </a:p>
          <a:p>
            <a:pPr>
              <a:spcBef>
                <a:spcPts val="0"/>
              </a:spcBef>
              <a:buNone/>
            </a:pPr>
            <a:r>
              <a:rPr lang="en"/>
              <a:t>Also see my C++ course for a text adventure: </a:t>
            </a:r>
            <a:r>
              <a:rPr lang="en" u="sng">
                <a:solidFill>
                  <a:schemeClr val="hlink"/>
                </a:solidFill>
                <a:hlinkClick r:id="rId3"/>
              </a:rPr>
              <a:t>https://github.com/BenjaminNitschke/CppCourse/tree/master/Day1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22222"/>
                </a:solidFill>
              </a:rPr>
              <a:t>Android may be based on Linux, but it’s not based on the type of Linux system you may have used on your PC.</a:t>
            </a:r>
          </a:p>
          <a:p>
            <a:pPr>
              <a:spcBef>
                <a:spcPts val="0"/>
              </a:spcBef>
              <a:buNone/>
            </a:pPr>
            <a:r>
              <a:rPr lang="en" u="sng">
                <a:solidFill>
                  <a:schemeClr val="hlink"/>
                </a:solidFill>
                <a:hlinkClick r:id="rId2"/>
              </a:rPr>
              <a:t>http://www.howtogeek.com/189036/android-is-based-on-linux-but-what-does-that-mean/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22222"/>
                </a:solidFill>
              </a:rPr>
              <a:t>Android may be based on Linux, but it’s not based on the type of Linux system you may have used on your PC.</a:t>
            </a:r>
          </a:p>
          <a:p>
            <a:pPr lvl="0" rtl="0">
              <a:spcBef>
                <a:spcPts val="0"/>
              </a:spcBef>
              <a:buNone/>
            </a:pPr>
            <a:r>
              <a:rPr lang="en" u="sng">
                <a:solidFill>
                  <a:schemeClr val="hlink"/>
                </a:solidFill>
                <a:hlinkClick r:id="rId2"/>
              </a:rPr>
              <a:t>http://www.howtogeek.com/189036/android-is-based-on-linux-but-what-does-that-mean/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s://github.com/BenjaminNitschke/CppCourse/Day2"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hyperlink" Target="https://play.google.com/apps/publish/signup/"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3" Type="http://schemas.openxmlformats.org/officeDocument/2006/relationships/hyperlink" Target="https://github.com/BenjaminNitschke/MobileCourse"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10" Type="http://schemas.openxmlformats.org/officeDocument/2006/relationships/hyperlink" Target="https://play.google.com/apps/publish/signup/" TargetMode="External"/><Relationship Id="rId4" Type="http://schemas.openxmlformats.org/officeDocument/2006/relationships/hyperlink" Target="http://www.ubuntu.com/download" TargetMode="External"/><Relationship Id="rId11" Type="http://schemas.openxmlformats.org/officeDocument/2006/relationships/hyperlink" Target="https://support.google.com/googleplay/android-developer/answer/113469?hl=en" TargetMode="External"/><Relationship Id="rId3" Type="http://schemas.openxmlformats.org/officeDocument/2006/relationships/hyperlink" Target="https://www.virtualbox.org/" TargetMode="External"/><Relationship Id="rId9" Type="http://schemas.openxmlformats.org/officeDocument/2006/relationships/hyperlink" Target="http://developer.android.com/distribute/tools/launch-checklist.html" TargetMode="External"/><Relationship Id="rId6" Type="http://schemas.openxmlformats.org/officeDocument/2006/relationships/hyperlink" Target="http://developer.android.com/guide/index.html" TargetMode="External"/><Relationship Id="rId5" Type="http://schemas.openxmlformats.org/officeDocument/2006/relationships/hyperlink" Target="http://developer.android.com/index.html" TargetMode="External"/><Relationship Id="rId8" Type="http://schemas.openxmlformats.org/officeDocument/2006/relationships/hyperlink" Target="http://developer.android.com/training/graphics/opengl/index.html" TargetMode="External"/><Relationship Id="rId7" Type="http://schemas.openxmlformats.org/officeDocument/2006/relationships/hyperlink" Target="http://developer.android.com/tools/studio/ind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virtualbox.org/" TargetMode="External"/><Relationship Id="rId3" Type="http://schemas.openxmlformats.org/officeDocument/2006/relationships/hyperlink" Target="http://www.ubuntu.com/downloa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36668"/>
            <a:ext cx="7772400" cy="3279899"/>
          </a:xfrm>
          <a:prstGeom prst="rect">
            <a:avLst/>
          </a:prstGeom>
        </p:spPr>
        <p:txBody>
          <a:bodyPr anchorCtr="0" anchor="b" bIns="91425" lIns="91425" rIns="91425" tIns="91425">
            <a:noAutofit/>
          </a:bodyPr>
          <a:lstStyle/>
          <a:p>
            <a:pPr>
              <a:spcBef>
                <a:spcPts val="0"/>
              </a:spcBef>
              <a:buNone/>
            </a:pPr>
            <a:r>
              <a:rPr lang="en"/>
              <a:t>Mobile Application Development</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June 2015 - Day 2</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Android Studio</a:t>
            </a:r>
          </a:p>
        </p:txBody>
      </p:sp>
      <p:sp>
        <p:nvSpPr>
          <p:cNvPr id="95" name="Shape 95"/>
          <p:cNvSpPr txBox="1"/>
          <p:nvPr>
            <p:ph idx="1" type="body"/>
          </p:nvPr>
        </p:nvSpPr>
        <p:spPr>
          <a:xfrm>
            <a:off x="405700" y="1200150"/>
            <a:ext cx="83307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Official Android IDE</a:t>
            </a:r>
          </a:p>
          <a:p>
            <a:pPr indent="-419100" lvl="0" marL="457200" marR="0" rtl="0" algn="l">
              <a:lnSpc>
                <a:spcPct val="100000"/>
              </a:lnSpc>
              <a:spcBef>
                <a:spcPts val="600"/>
              </a:spcBef>
              <a:spcAft>
                <a:spcPts val="0"/>
              </a:spcAft>
              <a:buClr>
                <a:schemeClr val="dk1"/>
              </a:buClr>
              <a:buSzPct val="100000"/>
              <a:buFont typeface="Arial"/>
              <a:buChar char="●"/>
            </a:pPr>
            <a:r>
              <a:rPr lang="en"/>
              <a:t>Up to date SDK, tools and emulators</a:t>
            </a:r>
          </a:p>
          <a:p>
            <a:pPr indent="-419100" lvl="0" marL="457200" marR="0" rtl="0" algn="l">
              <a:lnSpc>
                <a:spcPct val="100000"/>
              </a:lnSpc>
              <a:spcBef>
                <a:spcPts val="600"/>
              </a:spcBef>
              <a:spcAft>
                <a:spcPts val="0"/>
              </a:spcAft>
              <a:buClr>
                <a:schemeClr val="dk1"/>
              </a:buClr>
              <a:buSzPct val="100000"/>
              <a:buFont typeface="Arial"/>
              <a:buChar char="●"/>
            </a:pPr>
            <a:r>
              <a:rPr lang="en"/>
              <a:t>Eclipse is the standard Java IDE</a:t>
            </a:r>
          </a:p>
          <a:p>
            <a:pPr indent="-381000" lvl="1" marL="914400" marR="0" rtl="0" algn="l">
              <a:lnSpc>
                <a:spcPct val="100000"/>
              </a:lnSpc>
              <a:spcBef>
                <a:spcPts val="600"/>
              </a:spcBef>
              <a:spcAft>
                <a:spcPts val="0"/>
              </a:spcAft>
              <a:buClr>
                <a:schemeClr val="dk1"/>
              </a:buClr>
              <a:buSzPct val="80000"/>
              <a:buFont typeface="Courier New"/>
              <a:buChar char="o"/>
            </a:pPr>
            <a:r>
              <a:rPr lang="en"/>
              <a:t>Android Development in the past used this</a:t>
            </a:r>
          </a:p>
          <a:p>
            <a:pPr indent="-419100" lvl="0" marL="457200" marR="0" rtl="0" algn="l">
              <a:lnSpc>
                <a:spcPct val="100000"/>
              </a:lnSpc>
              <a:spcBef>
                <a:spcPts val="600"/>
              </a:spcBef>
              <a:spcAft>
                <a:spcPts val="0"/>
              </a:spcAft>
              <a:buClr>
                <a:schemeClr val="dk1"/>
              </a:buClr>
              <a:buSzPct val="100000"/>
              <a:buFont typeface="Arial"/>
              <a:buChar char="●"/>
            </a:pPr>
            <a:r>
              <a:rPr lang="en" sz="3000"/>
              <a:t>IntelliJ is another good Java IDE</a:t>
            </a:r>
          </a:p>
          <a:p>
            <a:pPr indent="-381000" lvl="1" marL="914400" marR="0" rtl="0" algn="l">
              <a:lnSpc>
                <a:spcPct val="100000"/>
              </a:lnSpc>
              <a:spcBef>
                <a:spcPts val="600"/>
              </a:spcBef>
              <a:spcAft>
                <a:spcPts val="0"/>
              </a:spcAft>
              <a:buClr>
                <a:schemeClr val="dk1"/>
              </a:buClr>
              <a:buSzPct val="80000"/>
              <a:buFont typeface="Courier New"/>
              <a:buChar char="o"/>
            </a:pPr>
            <a:r>
              <a:rPr lang="en"/>
              <a:t>Android IDE is based on the Community Edition</a:t>
            </a:r>
          </a:p>
          <a:p>
            <a:pPr indent="-381000" lvl="1" marL="914400" marR="0" rtl="0" algn="l">
              <a:lnSpc>
                <a:spcPct val="100000"/>
              </a:lnSpc>
              <a:spcBef>
                <a:spcPts val="600"/>
              </a:spcBef>
              <a:spcAft>
                <a:spcPts val="0"/>
              </a:spcAft>
              <a:buClr>
                <a:schemeClr val="dk1"/>
              </a:buClr>
              <a:buSzPct val="80000"/>
              <a:buFont typeface="Courier New"/>
              <a:buChar char="o"/>
            </a:pPr>
            <a:r>
              <a:rPr lang="en"/>
              <a:t>Workflow is simpler (no workspaces, JUnit, signing)</a:t>
            </a:r>
          </a:p>
          <a:p>
            <a:pPr indent="-419100" lvl="0" marL="457200" marR="0" rtl="0" algn="l">
              <a:lnSpc>
                <a:spcPct val="100000"/>
              </a:lnSpc>
              <a:spcBef>
                <a:spcPts val="600"/>
              </a:spcBef>
              <a:spcAft>
                <a:spcPts val="0"/>
              </a:spcAft>
              <a:buClr>
                <a:schemeClr val="dk1"/>
              </a:buClr>
              <a:buSzPct val="100000"/>
              <a:buFont typeface="Arial"/>
              <a:buChar char="●"/>
            </a:pPr>
            <a:r>
              <a:rPr lang="en"/>
              <a:t>Works on: Windows, MacOS and Linux</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Android Studio</a:t>
            </a:r>
          </a:p>
        </p:txBody>
      </p:sp>
      <p:pic>
        <p:nvPicPr>
          <p:cNvPr id="101" name="Shape 101"/>
          <p:cNvPicPr preferRelativeResize="0"/>
          <p:nvPr/>
        </p:nvPicPr>
        <p:blipFill>
          <a:blip r:embed="rId3">
            <a:alphaModFix/>
          </a:blip>
          <a:stretch>
            <a:fillRect/>
          </a:stretch>
        </p:blipFill>
        <p:spPr>
          <a:xfrm>
            <a:off x="2281225" y="1153750"/>
            <a:ext cx="4581545" cy="39897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Create new SpaceInvaders project</a:t>
            </a:r>
          </a:p>
        </p:txBody>
      </p:sp>
      <p:pic>
        <p:nvPicPr>
          <p:cNvPr id="107" name="Shape 107"/>
          <p:cNvPicPr preferRelativeResize="0"/>
          <p:nvPr/>
        </p:nvPicPr>
        <p:blipFill>
          <a:blip r:embed="rId3">
            <a:alphaModFix/>
          </a:blip>
          <a:stretch>
            <a:fillRect/>
          </a:stretch>
        </p:blipFill>
        <p:spPr>
          <a:xfrm>
            <a:off x="1200925" y="1148575"/>
            <a:ext cx="6637731" cy="39949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Pick Fullscreen Activity</a:t>
            </a:r>
          </a:p>
        </p:txBody>
      </p:sp>
      <p:pic>
        <p:nvPicPr>
          <p:cNvPr id="113" name="Shape 113"/>
          <p:cNvPicPr preferRelativeResize="0"/>
          <p:nvPr/>
        </p:nvPicPr>
        <p:blipFill>
          <a:blip r:embed="rId3">
            <a:alphaModFix/>
          </a:blip>
          <a:stretch>
            <a:fillRect/>
          </a:stretch>
        </p:blipFill>
        <p:spPr>
          <a:xfrm>
            <a:off x="1287250" y="1149725"/>
            <a:ext cx="6635800" cy="39937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Finish wizard with an Activity Name</a:t>
            </a:r>
          </a:p>
        </p:txBody>
      </p:sp>
      <p:pic>
        <p:nvPicPr>
          <p:cNvPr id="119" name="Shape 119"/>
          <p:cNvPicPr preferRelativeResize="0"/>
          <p:nvPr/>
        </p:nvPicPr>
        <p:blipFill>
          <a:blip r:embed="rId3">
            <a:alphaModFix/>
          </a:blip>
          <a:stretch>
            <a:fillRect/>
          </a:stretch>
        </p:blipFill>
        <p:spPr>
          <a:xfrm>
            <a:off x="1125775" y="1139550"/>
            <a:ext cx="6652724" cy="40039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Deploy to emulator and device</a:t>
            </a:r>
          </a:p>
        </p:txBody>
      </p:sp>
      <p:pic>
        <p:nvPicPr>
          <p:cNvPr id="125" name="Shape 125"/>
          <p:cNvPicPr preferRelativeResize="0"/>
          <p:nvPr/>
        </p:nvPicPr>
        <p:blipFill>
          <a:blip r:embed="rId3">
            <a:alphaModFix/>
          </a:blip>
          <a:stretch>
            <a:fillRect/>
          </a:stretch>
        </p:blipFill>
        <p:spPr>
          <a:xfrm>
            <a:off x="1430275" y="1151075"/>
            <a:ext cx="5977699" cy="39924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OpenGL ES 2.0</a:t>
            </a:r>
          </a:p>
        </p:txBody>
      </p:sp>
      <p:pic>
        <p:nvPicPr>
          <p:cNvPr id="131" name="Shape 131"/>
          <p:cNvPicPr preferRelativeResize="0"/>
          <p:nvPr/>
        </p:nvPicPr>
        <p:blipFill>
          <a:blip r:embed="rId3">
            <a:alphaModFix/>
          </a:blip>
          <a:stretch>
            <a:fillRect/>
          </a:stretch>
        </p:blipFill>
        <p:spPr>
          <a:xfrm>
            <a:off x="1131200" y="1146875"/>
            <a:ext cx="6647162" cy="39966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a:t>
            </a:r>
          </a:p>
        </p:txBody>
      </p:sp>
      <p:sp>
        <p:nvSpPr>
          <p:cNvPr id="137" name="Shape 1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Creation of the SpaceInvaders Game</a:t>
            </a:r>
          </a:p>
          <a:p>
            <a:pPr indent="-419100" lvl="0" marL="457200" rtl="0">
              <a:spcBef>
                <a:spcPts val="0"/>
              </a:spcBef>
              <a:buClr>
                <a:schemeClr val="dk1"/>
              </a:buClr>
              <a:buSzPct val="100000"/>
              <a:buFont typeface="Arial"/>
              <a:buChar char="●"/>
            </a:pPr>
            <a:r>
              <a:rPr lang="en"/>
              <a:t>Based on the same code as yesterday</a:t>
            </a:r>
          </a:p>
          <a:p>
            <a:pPr indent="-368300" lvl="1" marL="914400" rtl="0">
              <a:spcBef>
                <a:spcPts val="0"/>
              </a:spcBef>
              <a:buClr>
                <a:schemeClr val="dk1"/>
              </a:buClr>
              <a:buSzPct val="100000"/>
              <a:buFont typeface="Courier New"/>
              <a:buChar char="o"/>
            </a:pPr>
            <a:r>
              <a:rPr lang="en" sz="2200" u="sng">
                <a:solidFill>
                  <a:schemeClr val="hlink"/>
                </a:solidFill>
                <a:hlinkClick r:id="rId3"/>
              </a:rPr>
              <a:t>https://github.com/BenjaminNitschke/CppCourse/Day2</a:t>
            </a:r>
          </a:p>
          <a:p>
            <a:pPr indent="-419100" lvl="0" marL="457200" rtl="0">
              <a:spcBef>
                <a:spcPts val="0"/>
              </a:spcBef>
              <a:buClr>
                <a:schemeClr val="dk1"/>
              </a:buClr>
              <a:buSzPct val="100000"/>
              <a:buFont typeface="Arial"/>
              <a:buChar char="●"/>
            </a:pPr>
            <a:r>
              <a:rPr lang="en"/>
              <a:t>First steps</a:t>
            </a:r>
          </a:p>
          <a:p>
            <a:pPr indent="-368300" lvl="1" marL="914400" rtl="0">
              <a:spcBef>
                <a:spcPts val="0"/>
              </a:spcBef>
              <a:buClr>
                <a:schemeClr val="dk1"/>
              </a:buClr>
              <a:buSzPct val="73333"/>
              <a:buFont typeface="Courier New"/>
              <a:buChar char="o"/>
            </a:pPr>
            <a:r>
              <a:rPr lang="en"/>
              <a:t>Get OpenGL renderer working</a:t>
            </a:r>
          </a:p>
          <a:p>
            <a:pPr indent="-381000" lvl="1" marL="914400" rtl="0">
              <a:spcBef>
                <a:spcPts val="0"/>
              </a:spcBef>
              <a:buClr>
                <a:schemeClr val="dk1"/>
              </a:buClr>
              <a:buSzPct val="80000"/>
              <a:buFont typeface="Courier New"/>
              <a:buChar char="o"/>
            </a:pPr>
            <a:r>
              <a:rPr lang="en"/>
              <a:t>Show background sprite (same as before via ES11)</a:t>
            </a:r>
          </a:p>
          <a:p>
            <a:pPr indent="-381000" lvl="1" marL="914400" rtl="0">
              <a:spcBef>
                <a:spcPts val="0"/>
              </a:spcBef>
              <a:buClr>
                <a:schemeClr val="dk1"/>
              </a:buClr>
              <a:buSzPct val="80000"/>
              <a:buFont typeface="Courier New"/>
              <a:buChar char="o"/>
            </a:pPr>
            <a:r>
              <a:rPr lang="en"/>
              <a:t>Optional for ES20: Write 2D texturing shader</a:t>
            </a:r>
          </a:p>
          <a:p>
            <a:pPr indent="-381000" lvl="1" marL="914400" rtl="0">
              <a:spcBef>
                <a:spcPts val="0"/>
              </a:spcBef>
              <a:buClr>
                <a:schemeClr val="dk1"/>
              </a:buClr>
              <a:buSzPct val="80000"/>
              <a:buFont typeface="Courier New"/>
              <a:buChar char="o"/>
            </a:pPr>
            <a:r>
              <a:rPr lang="en"/>
              <a:t>Convert all C++ classes and game logic to Java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GameActivity sets the SurfaceView</a:t>
            </a:r>
          </a:p>
        </p:txBody>
      </p:sp>
      <p:sp>
        <p:nvSpPr>
          <p:cNvPr id="143" name="Shape 143"/>
          <p:cNvSpPr txBox="1"/>
          <p:nvPr>
            <p:ph idx="1" type="body"/>
          </p:nvPr>
        </p:nvSpPr>
        <p:spPr>
          <a:xfrm>
            <a:off x="457200" y="1200150"/>
            <a:ext cx="7334100" cy="3802200"/>
          </a:xfrm>
          <a:prstGeom prst="rect">
            <a:avLst/>
          </a:prstGeom>
          <a:solidFill>
            <a:srgbClr val="000000"/>
          </a:solidFill>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package </a:t>
            </a:r>
            <a:r>
              <a:rPr lang="en" sz="1200">
                <a:solidFill>
                  <a:srgbClr val="A9B7C6"/>
                </a:solidFill>
                <a:latin typeface="Courier New"/>
                <a:ea typeface="Courier New"/>
                <a:cs typeface="Courier New"/>
                <a:sym typeface="Courier New"/>
              </a:rPr>
              <a:t>net.deltaengine.spaceinvaders</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import </a:t>
            </a:r>
            <a:r>
              <a:rPr lang="en" sz="1200">
                <a:solidFill>
                  <a:srgbClr val="A9B7C6"/>
                </a:solidFill>
                <a:latin typeface="Courier New"/>
                <a:ea typeface="Courier New"/>
                <a:cs typeface="Courier New"/>
                <a:sym typeface="Courier New"/>
              </a:rPr>
              <a:t>android.app.Activity</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import </a:t>
            </a:r>
            <a:r>
              <a:rPr lang="en" sz="1200">
                <a:solidFill>
                  <a:srgbClr val="A9B7C6"/>
                </a:solidFill>
                <a:latin typeface="Courier New"/>
                <a:ea typeface="Courier New"/>
                <a:cs typeface="Courier New"/>
                <a:sym typeface="Courier New"/>
              </a:rPr>
              <a:t>android.opengl.GLSurfaceView</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import </a:t>
            </a:r>
            <a:r>
              <a:rPr lang="en" sz="1200">
                <a:solidFill>
                  <a:srgbClr val="A9B7C6"/>
                </a:solidFill>
                <a:latin typeface="Courier New"/>
                <a:ea typeface="Courier New"/>
                <a:cs typeface="Courier New"/>
                <a:sym typeface="Courier New"/>
              </a:rPr>
              <a:t>android.os.Bundle</a:t>
            </a:r>
            <a:r>
              <a:rPr lang="en" sz="1200">
                <a:solidFill>
                  <a:srgbClr val="CC7832"/>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rgbClr val="CC7832"/>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public class </a:t>
            </a:r>
            <a:r>
              <a:rPr lang="en" sz="1200">
                <a:solidFill>
                  <a:srgbClr val="A9B7C6"/>
                </a:solidFill>
                <a:latin typeface="Courier New"/>
                <a:ea typeface="Courier New"/>
                <a:cs typeface="Courier New"/>
                <a:sym typeface="Courier New"/>
              </a:rPr>
              <a:t>GameActivity </a:t>
            </a:r>
            <a:r>
              <a:rPr lang="en" sz="1200">
                <a:solidFill>
                  <a:srgbClr val="CC7832"/>
                </a:solidFill>
                <a:latin typeface="Courier New"/>
                <a:ea typeface="Courier New"/>
                <a:cs typeface="Courier New"/>
                <a:sym typeface="Courier New"/>
              </a:rPr>
              <a:t>extends </a:t>
            </a:r>
            <a:r>
              <a:rPr lang="en" sz="1200">
                <a:solidFill>
                  <a:srgbClr val="A9B7C6"/>
                </a:solidFill>
                <a:latin typeface="Courier New"/>
                <a:ea typeface="Courier New"/>
                <a:cs typeface="Courier New"/>
                <a:sym typeface="Courier New"/>
              </a:rPr>
              <a:t>Activity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BBB529"/>
                </a:solidFill>
                <a:latin typeface="Courier New"/>
                <a:ea typeface="Courier New"/>
                <a:cs typeface="Courier New"/>
                <a:sym typeface="Courier New"/>
              </a:rPr>
              <a:t>@Override</a:t>
            </a:r>
          </a:p>
          <a:p>
            <a:pPr lvl="0" rtl="0">
              <a:spcBef>
                <a:spcPts val="0"/>
              </a:spcBef>
              <a:buClr>
                <a:schemeClr val="dk1"/>
              </a:buClr>
              <a:buSzPct val="91666"/>
              <a:buFont typeface="Arial"/>
              <a:buNone/>
            </a:pPr>
            <a:r>
              <a:rPr lang="en" sz="1200">
                <a:solidFill>
                  <a:srgbClr val="BBB529"/>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public void </a:t>
            </a:r>
            <a:r>
              <a:rPr lang="en" sz="1200">
                <a:solidFill>
                  <a:srgbClr val="FFC66D"/>
                </a:solidFill>
                <a:latin typeface="Courier New"/>
                <a:ea typeface="Courier New"/>
                <a:cs typeface="Courier New"/>
                <a:sym typeface="Courier New"/>
              </a:rPr>
              <a:t>onCreate</a:t>
            </a:r>
            <a:r>
              <a:rPr lang="en" sz="1200">
                <a:solidFill>
                  <a:srgbClr val="A9B7C6"/>
                </a:solidFill>
                <a:latin typeface="Courier New"/>
                <a:ea typeface="Courier New"/>
                <a:cs typeface="Courier New"/>
                <a:sym typeface="Courier New"/>
              </a:rPr>
              <a:t>(Bundle savedInstanceState)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super</a:t>
            </a:r>
            <a:r>
              <a:rPr lang="en" sz="1200">
                <a:solidFill>
                  <a:srgbClr val="A9B7C6"/>
                </a:solidFill>
                <a:latin typeface="Courier New"/>
                <a:ea typeface="Courier New"/>
                <a:cs typeface="Courier New"/>
                <a:sym typeface="Courier New"/>
              </a:rPr>
              <a:t>.onCreate(savedInstanceState)</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view </a:t>
            </a: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new </a:t>
            </a:r>
            <a:r>
              <a:rPr lang="en" sz="1200">
                <a:solidFill>
                  <a:srgbClr val="A9B7C6"/>
                </a:solidFill>
                <a:latin typeface="Courier New"/>
                <a:ea typeface="Courier New"/>
                <a:cs typeface="Courier New"/>
                <a:sym typeface="Courier New"/>
              </a:rPr>
              <a:t>SpaceInvadersSurfaceView(</a:t>
            </a:r>
            <a:r>
              <a:rPr lang="en" sz="1200">
                <a:solidFill>
                  <a:srgbClr val="CC7832"/>
                </a:solidFill>
                <a:latin typeface="Courier New"/>
                <a:ea typeface="Courier New"/>
                <a:cs typeface="Courier New"/>
                <a:sym typeface="Courier New"/>
              </a:rPr>
              <a:t>this</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setContentView(</a:t>
            </a:r>
            <a:r>
              <a:rPr lang="en" sz="1200">
                <a:solidFill>
                  <a:srgbClr val="9876AA"/>
                </a:solidFill>
                <a:latin typeface="Courier New"/>
                <a:ea typeface="Courier New"/>
                <a:cs typeface="Courier New"/>
                <a:sym typeface="Courier New"/>
              </a:rPr>
              <a:t>view</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private </a:t>
            </a:r>
            <a:r>
              <a:rPr lang="en" sz="1200">
                <a:solidFill>
                  <a:srgbClr val="A9B7C6"/>
                </a:solidFill>
                <a:latin typeface="Courier New"/>
                <a:ea typeface="Courier New"/>
                <a:cs typeface="Courier New"/>
                <a:sym typeface="Courier New"/>
              </a:rPr>
              <a:t>GLSurfaceView </a:t>
            </a:r>
            <a:r>
              <a:rPr lang="en" sz="1200">
                <a:solidFill>
                  <a:srgbClr val="9876AA"/>
                </a:solidFill>
                <a:latin typeface="Courier New"/>
                <a:ea typeface="Courier New"/>
                <a:cs typeface="Courier New"/>
                <a:sym typeface="Courier New"/>
              </a:rPr>
              <a:t>view</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a:t>
            </a:r>
          </a:p>
          <a:p>
            <a:pPr lvl="0" rtl="0">
              <a:spcBef>
                <a:spcPts val="0"/>
              </a:spcBef>
              <a:buNone/>
            </a:pPr>
            <a:r>
              <a:t/>
            </a:r>
            <a:endParaRPr sz="1000">
              <a:solidFill>
                <a:srgbClr val="569CD6"/>
              </a:solidFill>
              <a:latin typeface="Consolas"/>
              <a:ea typeface="Consolas"/>
              <a:cs typeface="Consolas"/>
              <a:sym typeface="Consolas"/>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SpaceInvadersSurfaceView</a:t>
            </a:r>
          </a:p>
        </p:txBody>
      </p:sp>
      <p:sp>
        <p:nvSpPr>
          <p:cNvPr id="149" name="Shape 149"/>
          <p:cNvSpPr txBox="1"/>
          <p:nvPr>
            <p:ph idx="1" type="body"/>
          </p:nvPr>
        </p:nvSpPr>
        <p:spPr>
          <a:xfrm>
            <a:off x="457200" y="1200150"/>
            <a:ext cx="7334100" cy="3802200"/>
          </a:xfrm>
          <a:prstGeom prst="rect">
            <a:avLst/>
          </a:prstGeom>
          <a:solidFill>
            <a:srgbClr val="000000"/>
          </a:solidFill>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package </a:t>
            </a:r>
            <a:r>
              <a:rPr lang="en" sz="1200">
                <a:solidFill>
                  <a:srgbClr val="A9B7C6"/>
                </a:solidFill>
                <a:latin typeface="Courier New"/>
                <a:ea typeface="Courier New"/>
                <a:cs typeface="Courier New"/>
                <a:sym typeface="Courier New"/>
              </a:rPr>
              <a:t>net.deltaengine.spaceinvaders</a:t>
            </a:r>
            <a:r>
              <a:rPr lang="en" sz="1200">
                <a:solidFill>
                  <a:srgbClr val="CC7832"/>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rgbClr val="CC7832"/>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import </a:t>
            </a:r>
            <a:r>
              <a:rPr lang="en" sz="1200">
                <a:solidFill>
                  <a:srgbClr val="A9B7C6"/>
                </a:solidFill>
                <a:latin typeface="Courier New"/>
                <a:ea typeface="Courier New"/>
                <a:cs typeface="Courier New"/>
                <a:sym typeface="Courier New"/>
              </a:rPr>
              <a:t>android.content.Context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import </a:t>
            </a:r>
            <a:r>
              <a:rPr lang="en" sz="1200">
                <a:solidFill>
                  <a:srgbClr val="A9B7C6"/>
                </a:solidFill>
                <a:latin typeface="Courier New"/>
                <a:ea typeface="Courier New"/>
                <a:cs typeface="Courier New"/>
                <a:sym typeface="Courier New"/>
              </a:rPr>
              <a:t>android.opengl.GLSurfaceView</a:t>
            </a:r>
            <a:r>
              <a:rPr lang="en" sz="1200">
                <a:solidFill>
                  <a:srgbClr val="CC7832"/>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rgbClr val="CC7832"/>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public class </a:t>
            </a:r>
            <a:r>
              <a:rPr lang="en" sz="1200">
                <a:solidFill>
                  <a:srgbClr val="A9B7C6"/>
                </a:solidFill>
                <a:latin typeface="Courier New"/>
                <a:ea typeface="Courier New"/>
                <a:cs typeface="Courier New"/>
                <a:sym typeface="Courier New"/>
              </a:rPr>
              <a:t>SpaceInvadersSurfaceView </a:t>
            </a:r>
            <a:r>
              <a:rPr lang="en" sz="1200">
                <a:solidFill>
                  <a:srgbClr val="CC7832"/>
                </a:solidFill>
                <a:latin typeface="Courier New"/>
                <a:ea typeface="Courier New"/>
                <a:cs typeface="Courier New"/>
                <a:sym typeface="Courier New"/>
              </a:rPr>
              <a:t>extends </a:t>
            </a:r>
            <a:r>
              <a:rPr lang="en" sz="1200">
                <a:solidFill>
                  <a:srgbClr val="A9B7C6"/>
                </a:solidFill>
                <a:latin typeface="Courier New"/>
                <a:ea typeface="Courier New"/>
                <a:cs typeface="Courier New"/>
                <a:sym typeface="Courier New"/>
              </a:rPr>
              <a:t>GLSurfaceView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public </a:t>
            </a:r>
            <a:r>
              <a:rPr lang="en" sz="1200">
                <a:solidFill>
                  <a:srgbClr val="A9B7C6"/>
                </a:solidFill>
                <a:latin typeface="Courier New"/>
                <a:ea typeface="Courier New"/>
                <a:cs typeface="Courier New"/>
                <a:sym typeface="Courier New"/>
              </a:rPr>
              <a:t>SpaceInvadersSurfaceView(Context context){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super</a:t>
            </a:r>
            <a:r>
              <a:rPr lang="en" sz="1200">
                <a:solidFill>
                  <a:srgbClr val="A9B7C6"/>
                </a:solidFill>
                <a:latin typeface="Courier New"/>
                <a:ea typeface="Courier New"/>
                <a:cs typeface="Courier New"/>
                <a:sym typeface="Courier New"/>
              </a:rPr>
              <a:t>(context)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setEGLContextClientVersion(</a:t>
            </a:r>
            <a:r>
              <a:rPr lang="en" sz="1200">
                <a:solidFill>
                  <a:srgbClr val="6897BB"/>
                </a:solidFill>
                <a:latin typeface="Courier New"/>
                <a:ea typeface="Courier New"/>
                <a:cs typeface="Courier New"/>
                <a:sym typeface="Courier New"/>
              </a:rPr>
              <a:t>2</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renderer </a:t>
            </a: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new </a:t>
            </a:r>
            <a:r>
              <a:rPr lang="en" sz="1200">
                <a:solidFill>
                  <a:srgbClr val="A9B7C6"/>
                </a:solidFill>
                <a:latin typeface="Courier New"/>
                <a:ea typeface="Courier New"/>
                <a:cs typeface="Courier New"/>
                <a:sym typeface="Courier New"/>
              </a:rPr>
              <a:t>SpaceInvadersRenderer()</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setRenderer(</a:t>
            </a:r>
            <a:r>
              <a:rPr lang="en" sz="1200">
                <a:solidFill>
                  <a:srgbClr val="9876AA"/>
                </a:solidFill>
                <a:latin typeface="Courier New"/>
                <a:ea typeface="Courier New"/>
                <a:cs typeface="Courier New"/>
                <a:sym typeface="Courier New"/>
              </a:rPr>
              <a:t>renderer</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private final </a:t>
            </a:r>
            <a:r>
              <a:rPr lang="en" sz="1200">
                <a:solidFill>
                  <a:srgbClr val="A9B7C6"/>
                </a:solidFill>
                <a:latin typeface="Courier New"/>
                <a:ea typeface="Courier New"/>
                <a:cs typeface="Courier New"/>
                <a:sym typeface="Courier New"/>
              </a:rPr>
              <a:t>SpaceInvadersRenderer </a:t>
            </a:r>
            <a:r>
              <a:rPr lang="en" sz="1200">
                <a:solidFill>
                  <a:srgbClr val="9876AA"/>
                </a:solidFill>
                <a:latin typeface="Courier New"/>
                <a:ea typeface="Courier New"/>
                <a:cs typeface="Courier New"/>
                <a:sym typeface="Courier New"/>
              </a:rPr>
              <a:t>renderer</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a:t>
            </a:r>
          </a:p>
          <a:p>
            <a:pPr lvl="0" rtl="0">
              <a:spcBef>
                <a:spcPts val="0"/>
              </a:spcBef>
              <a:buNone/>
            </a:pPr>
            <a:r>
              <a:t/>
            </a:r>
            <a:endParaRPr sz="1200">
              <a:solidFill>
                <a:srgbClr val="CC7832"/>
              </a:solidFill>
              <a:latin typeface="Courier New"/>
              <a:ea typeface="Courier New"/>
              <a:cs typeface="Courier New"/>
              <a:sym typeface="Courier New"/>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Recap of Day 1</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Quick overview of platforms</a:t>
            </a:r>
          </a:p>
          <a:p>
            <a:pPr indent="-381000" lvl="0" marL="457200" rtl="0">
              <a:spcBef>
                <a:spcPts val="0"/>
              </a:spcBef>
              <a:buClr>
                <a:schemeClr val="dk1"/>
              </a:buClr>
              <a:buSzPct val="100000"/>
              <a:buFont typeface="Arial"/>
              <a:buChar char="●"/>
            </a:pPr>
            <a:r>
              <a:rPr lang="en" sz="2400"/>
              <a:t>Focus on Windows 8 and Windows Phone</a:t>
            </a:r>
          </a:p>
          <a:p>
            <a:pPr indent="-381000" lvl="0" marL="457200" rtl="0">
              <a:spcBef>
                <a:spcPts val="0"/>
              </a:spcBef>
              <a:buClr>
                <a:schemeClr val="dk1"/>
              </a:buClr>
              <a:buSzPct val="100000"/>
              <a:buFont typeface="Arial"/>
              <a:buChar char="●"/>
            </a:pPr>
            <a:r>
              <a:rPr lang="en" sz="2400"/>
              <a:t>Usage of DirectX and C++</a:t>
            </a:r>
          </a:p>
          <a:p>
            <a:pPr indent="-381000" lvl="0" marL="457200" rtl="0">
              <a:spcBef>
                <a:spcPts val="0"/>
              </a:spcBef>
              <a:buClr>
                <a:schemeClr val="dk1"/>
              </a:buClr>
              <a:buSzPct val="100000"/>
              <a:buFont typeface="Arial"/>
              <a:buChar char="●"/>
            </a:pPr>
            <a:r>
              <a:rPr lang="en" sz="2400"/>
              <a:t>Created Universal App to work on both devices</a:t>
            </a:r>
          </a:p>
          <a:p>
            <a:pPr indent="-381000" lvl="1" marL="914400" rtl="0">
              <a:spcBef>
                <a:spcPts val="0"/>
              </a:spcBef>
              <a:buClr>
                <a:schemeClr val="dk1"/>
              </a:buClr>
              <a:buSzPct val="80000"/>
              <a:buFont typeface="Courier New"/>
              <a:buChar char="o"/>
            </a:pPr>
            <a:r>
              <a:rPr lang="en"/>
              <a:t>ARM, x86, x64</a:t>
            </a:r>
          </a:p>
          <a:p>
            <a:pPr indent="-381000" lvl="1" marL="914400" rtl="0">
              <a:spcBef>
                <a:spcPts val="0"/>
              </a:spcBef>
              <a:buClr>
                <a:schemeClr val="dk1"/>
              </a:buClr>
              <a:buSzPct val="80000"/>
              <a:buFont typeface="Courier New"/>
              <a:buChar char="o"/>
            </a:pPr>
            <a:r>
              <a:rPr lang="en"/>
              <a:t>Shared code and assets</a:t>
            </a:r>
          </a:p>
          <a:p>
            <a:pPr indent="-381000" lvl="0" marL="457200" rtl="0">
              <a:spcBef>
                <a:spcPts val="0"/>
              </a:spcBef>
              <a:buClr>
                <a:schemeClr val="dk1"/>
              </a:buClr>
              <a:buSzPct val="100000"/>
              <a:buFont typeface="Arial"/>
              <a:buChar char="●"/>
            </a:pPr>
            <a:r>
              <a:rPr lang="en" sz="2400"/>
              <a:t>Textures, Sprite rendering, Xaml setup, Touch Input</a:t>
            </a:r>
          </a:p>
          <a:p>
            <a:pPr indent="-381000" lvl="0" marL="457200" rtl="0">
              <a:spcBef>
                <a:spcPts val="0"/>
              </a:spcBef>
              <a:buClr>
                <a:schemeClr val="dk1"/>
              </a:buClr>
              <a:buSzPct val="100000"/>
              <a:buFont typeface="Arial"/>
              <a:buChar char="●"/>
            </a:pPr>
            <a:r>
              <a:rPr lang="en" sz="2400"/>
              <a:t>Testing and deploying on W8 &amp; Windows Phone</a:t>
            </a:r>
          </a:p>
          <a:p>
            <a:pPr indent="-381000" lvl="0" marL="457200" rtl="0">
              <a:spcBef>
                <a:spcPts val="0"/>
              </a:spcBef>
              <a:buClr>
                <a:schemeClr val="dk1"/>
              </a:buClr>
              <a:buSzPct val="100000"/>
              <a:buFont typeface="Arial"/>
              <a:buChar char="●"/>
            </a:pPr>
            <a:r>
              <a:rPr lang="en" sz="2400"/>
              <a:t>Windows Store Details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SpaceInvadersRenderer</a:t>
            </a:r>
          </a:p>
        </p:txBody>
      </p:sp>
      <p:sp>
        <p:nvSpPr>
          <p:cNvPr id="155" name="Shape 155"/>
          <p:cNvSpPr txBox="1"/>
          <p:nvPr>
            <p:ph idx="1" type="body"/>
          </p:nvPr>
        </p:nvSpPr>
        <p:spPr>
          <a:xfrm>
            <a:off x="457200" y="1200150"/>
            <a:ext cx="7334100" cy="3802200"/>
          </a:xfrm>
          <a:prstGeom prst="rect">
            <a:avLst/>
          </a:prstGeom>
          <a:solidFill>
            <a:srgbClr val="000000"/>
          </a:solidFill>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package </a:t>
            </a:r>
            <a:r>
              <a:rPr lang="en" sz="1200">
                <a:solidFill>
                  <a:srgbClr val="A9B7C6"/>
                </a:solidFill>
                <a:latin typeface="Courier New"/>
                <a:ea typeface="Courier New"/>
                <a:cs typeface="Courier New"/>
                <a:sym typeface="Courier New"/>
              </a:rPr>
              <a:t>net.deltaengine.spaceinvaders</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import ...</a:t>
            </a:r>
          </a:p>
          <a:p>
            <a:pPr lvl="0" rtl="0">
              <a:spcBef>
                <a:spcPts val="0"/>
              </a:spcBef>
              <a:buNone/>
            </a:pPr>
            <a:r>
              <a:t/>
            </a:r>
            <a:endParaRPr sz="1200">
              <a:solidFill>
                <a:srgbClr val="CC7832"/>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public class </a:t>
            </a:r>
            <a:r>
              <a:rPr lang="en" sz="1200">
                <a:solidFill>
                  <a:srgbClr val="A9B7C6"/>
                </a:solidFill>
                <a:latin typeface="Courier New"/>
                <a:ea typeface="Courier New"/>
                <a:cs typeface="Courier New"/>
                <a:sym typeface="Courier New"/>
              </a:rPr>
              <a:t>SpaceInvadersRenderer </a:t>
            </a:r>
            <a:r>
              <a:rPr lang="en" sz="1200">
                <a:solidFill>
                  <a:srgbClr val="CC7832"/>
                </a:solidFill>
                <a:latin typeface="Courier New"/>
                <a:ea typeface="Courier New"/>
                <a:cs typeface="Courier New"/>
                <a:sym typeface="Courier New"/>
              </a:rPr>
              <a:t>implements </a:t>
            </a:r>
            <a:r>
              <a:rPr lang="en" sz="1200">
                <a:solidFill>
                  <a:srgbClr val="A9B7C6"/>
                </a:solidFill>
                <a:latin typeface="Courier New"/>
                <a:ea typeface="Courier New"/>
                <a:cs typeface="Courier New"/>
                <a:sym typeface="Courier New"/>
              </a:rPr>
              <a:t>GLSurfaceView.Renderer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public void </a:t>
            </a:r>
            <a:r>
              <a:rPr lang="en" sz="1200">
                <a:solidFill>
                  <a:srgbClr val="FFC66D"/>
                </a:solidFill>
                <a:latin typeface="Courier New"/>
                <a:ea typeface="Courier New"/>
                <a:cs typeface="Courier New"/>
                <a:sym typeface="Courier New"/>
              </a:rPr>
              <a:t>onSurfaceCreated</a:t>
            </a:r>
            <a:r>
              <a:rPr lang="en" sz="1200">
                <a:solidFill>
                  <a:srgbClr val="A9B7C6"/>
                </a:solidFill>
                <a:latin typeface="Courier New"/>
                <a:ea typeface="Courier New"/>
                <a:cs typeface="Courier New"/>
                <a:sym typeface="Courier New"/>
              </a:rPr>
              <a:t>(GL10 unused</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EGLConfig config)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GLES20.</a:t>
            </a:r>
            <a:r>
              <a:rPr i="1" lang="en" sz="1200">
                <a:solidFill>
                  <a:srgbClr val="A9B7C6"/>
                </a:solidFill>
                <a:latin typeface="Courier New"/>
                <a:ea typeface="Courier New"/>
                <a:cs typeface="Courier New"/>
                <a:sym typeface="Courier New"/>
              </a:rPr>
              <a:t>glClearColor</a:t>
            </a:r>
            <a:r>
              <a:rPr lang="en" sz="1200">
                <a:solidFill>
                  <a:srgbClr val="A9B7C6"/>
                </a:solidFill>
                <a:latin typeface="Courier New"/>
                <a:ea typeface="Courier New"/>
                <a:cs typeface="Courier New"/>
                <a:sym typeface="Courier New"/>
              </a:rPr>
              <a:t>(</a:t>
            </a:r>
            <a:r>
              <a:rPr lang="en" sz="1200">
                <a:solidFill>
                  <a:srgbClr val="6897BB"/>
                </a:solidFill>
                <a:latin typeface="Courier New"/>
                <a:ea typeface="Courier New"/>
                <a:cs typeface="Courier New"/>
                <a:sym typeface="Courier New"/>
              </a:rPr>
              <a:t>0.0f</a:t>
            </a:r>
            <a:r>
              <a:rPr lang="en" sz="1200">
                <a:solidFill>
                  <a:srgbClr val="CC7832"/>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0.0f</a:t>
            </a:r>
            <a:r>
              <a:rPr lang="en" sz="1200">
                <a:solidFill>
                  <a:srgbClr val="CC7832"/>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0.0f</a:t>
            </a:r>
            <a:r>
              <a:rPr lang="en" sz="1200">
                <a:solidFill>
                  <a:srgbClr val="CC7832"/>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1.0f</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public void </a:t>
            </a:r>
            <a:r>
              <a:rPr lang="en" sz="1200">
                <a:solidFill>
                  <a:srgbClr val="FFC66D"/>
                </a:solidFill>
                <a:latin typeface="Courier New"/>
                <a:ea typeface="Courier New"/>
                <a:cs typeface="Courier New"/>
                <a:sym typeface="Courier New"/>
              </a:rPr>
              <a:t>onDrawFrame</a:t>
            </a:r>
            <a:r>
              <a:rPr lang="en" sz="1200">
                <a:solidFill>
                  <a:srgbClr val="A9B7C6"/>
                </a:solidFill>
                <a:latin typeface="Courier New"/>
                <a:ea typeface="Courier New"/>
                <a:cs typeface="Courier New"/>
                <a:sym typeface="Courier New"/>
              </a:rPr>
              <a:t>(GL10 unused)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GLES20.</a:t>
            </a:r>
            <a:r>
              <a:rPr i="1" lang="en" sz="1200">
                <a:solidFill>
                  <a:srgbClr val="A9B7C6"/>
                </a:solidFill>
                <a:latin typeface="Courier New"/>
                <a:ea typeface="Courier New"/>
                <a:cs typeface="Courier New"/>
                <a:sym typeface="Courier New"/>
              </a:rPr>
              <a:t>glClear</a:t>
            </a:r>
            <a:r>
              <a:rPr lang="en" sz="1200">
                <a:solidFill>
                  <a:srgbClr val="A9B7C6"/>
                </a:solidFill>
                <a:latin typeface="Courier New"/>
                <a:ea typeface="Courier New"/>
                <a:cs typeface="Courier New"/>
                <a:sym typeface="Courier New"/>
              </a:rPr>
              <a:t>(GLES20.</a:t>
            </a:r>
            <a:r>
              <a:rPr i="1" lang="en" sz="1200">
                <a:solidFill>
                  <a:srgbClr val="9876AA"/>
                </a:solidFill>
                <a:latin typeface="Courier New"/>
                <a:ea typeface="Courier New"/>
                <a:cs typeface="Courier New"/>
                <a:sym typeface="Courier New"/>
              </a:rPr>
              <a:t>GL_COLOR_BUFFER_BIT</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public void </a:t>
            </a:r>
            <a:r>
              <a:rPr lang="en" sz="1200">
                <a:solidFill>
                  <a:srgbClr val="FFC66D"/>
                </a:solidFill>
                <a:latin typeface="Courier New"/>
                <a:ea typeface="Courier New"/>
                <a:cs typeface="Courier New"/>
                <a:sym typeface="Courier New"/>
              </a:rPr>
              <a:t>onSurfaceChanged</a:t>
            </a:r>
            <a:r>
              <a:rPr lang="en" sz="1200">
                <a:solidFill>
                  <a:srgbClr val="A9B7C6"/>
                </a:solidFill>
                <a:latin typeface="Courier New"/>
                <a:ea typeface="Courier New"/>
                <a:cs typeface="Courier New"/>
                <a:sym typeface="Courier New"/>
              </a:rPr>
              <a:t>(GL10 unused</a:t>
            </a:r>
            <a:r>
              <a:rPr lang="en" sz="1200">
                <a:solidFill>
                  <a:srgbClr val="CC7832"/>
                </a:solidFill>
                <a:latin typeface="Courier New"/>
                <a:ea typeface="Courier New"/>
                <a:cs typeface="Courier New"/>
                <a:sym typeface="Courier New"/>
              </a:rPr>
              <a:t>, int </a:t>
            </a:r>
            <a:r>
              <a:rPr lang="en" sz="1200">
                <a:solidFill>
                  <a:srgbClr val="A9B7C6"/>
                </a:solidFill>
                <a:latin typeface="Courier New"/>
                <a:ea typeface="Courier New"/>
                <a:cs typeface="Courier New"/>
                <a:sym typeface="Courier New"/>
              </a:rPr>
              <a:t>width</a:t>
            </a:r>
            <a:r>
              <a:rPr lang="en" sz="1200">
                <a:solidFill>
                  <a:srgbClr val="CC7832"/>
                </a:solidFill>
                <a:latin typeface="Courier New"/>
                <a:ea typeface="Courier New"/>
                <a:cs typeface="Courier New"/>
                <a:sym typeface="Courier New"/>
              </a:rPr>
              <a:t>, int </a:t>
            </a:r>
            <a:r>
              <a:rPr lang="en" sz="1200">
                <a:solidFill>
                  <a:srgbClr val="A9B7C6"/>
                </a:solidFill>
                <a:latin typeface="Courier New"/>
                <a:ea typeface="Courier New"/>
                <a:cs typeface="Courier New"/>
                <a:sym typeface="Courier New"/>
              </a:rPr>
              <a:t>height)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GLES20.</a:t>
            </a:r>
            <a:r>
              <a:rPr i="1" lang="en" sz="1200">
                <a:solidFill>
                  <a:srgbClr val="A9B7C6"/>
                </a:solidFill>
                <a:latin typeface="Courier New"/>
                <a:ea typeface="Courier New"/>
                <a:cs typeface="Courier New"/>
                <a:sym typeface="Courier New"/>
              </a:rPr>
              <a:t>glViewport</a:t>
            </a:r>
            <a:r>
              <a:rPr lang="en" sz="1200">
                <a:solidFill>
                  <a:srgbClr val="A9B7C6"/>
                </a:solidFill>
                <a:latin typeface="Courier New"/>
                <a:ea typeface="Courier New"/>
                <a:cs typeface="Courier New"/>
                <a:sym typeface="Courier New"/>
              </a:rPr>
              <a:t>(</a:t>
            </a:r>
            <a:r>
              <a:rPr lang="en" sz="1200">
                <a:solidFill>
                  <a:srgbClr val="6897BB"/>
                </a:solidFill>
                <a:latin typeface="Courier New"/>
                <a:ea typeface="Courier New"/>
                <a:cs typeface="Courier New"/>
                <a:sym typeface="Courier New"/>
              </a:rPr>
              <a:t>0</a:t>
            </a:r>
            <a:r>
              <a:rPr lang="en" sz="1200">
                <a:solidFill>
                  <a:srgbClr val="CC7832"/>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0</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width</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height)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lvl="0" rtl="0">
              <a:spcBef>
                <a:spcPts val="0"/>
              </a:spcBef>
              <a:buNone/>
            </a:pPr>
            <a:r>
              <a:rPr lang="en" sz="1200">
                <a:solidFill>
                  <a:srgbClr val="A9B7C6"/>
                </a:solidFill>
                <a:latin typeface="Courier New"/>
                <a:ea typeface="Courier New"/>
                <a:cs typeface="Courier New"/>
                <a:sym typeface="Courier New"/>
              </a:rPr>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Create Sprite class</a:t>
            </a:r>
          </a:p>
        </p:txBody>
      </p:sp>
      <p:sp>
        <p:nvSpPr>
          <p:cNvPr id="161" name="Shape 16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Copy C++ Sprite class</a:t>
            </a:r>
          </a:p>
          <a:p>
            <a:pPr indent="-419100" lvl="0" marL="457200" rtl="0">
              <a:spcBef>
                <a:spcPts val="0"/>
              </a:spcBef>
              <a:buClr>
                <a:schemeClr val="dk1"/>
              </a:buClr>
              <a:buSzPct val="100000"/>
              <a:buFont typeface="Arial"/>
              <a:buChar char="●"/>
            </a:pPr>
            <a:r>
              <a:rPr lang="en"/>
              <a:t>Replace with Java code</a:t>
            </a:r>
          </a:p>
          <a:p>
            <a:pPr indent="-419100" lvl="0" marL="457200" rtl="0">
              <a:spcBef>
                <a:spcPts val="0"/>
              </a:spcBef>
              <a:buClr>
                <a:schemeClr val="dk1"/>
              </a:buClr>
              <a:buSzPct val="100000"/>
              <a:buFont typeface="Arial"/>
              <a:buChar char="●"/>
            </a:pPr>
            <a:r>
              <a:rPr lang="en"/>
              <a:t>Texture class uses OpenGL int handle again</a:t>
            </a:r>
          </a:p>
          <a:p>
            <a:pPr indent="-419100" lvl="0" marL="457200" rtl="0">
              <a:spcBef>
                <a:spcPts val="0"/>
              </a:spcBef>
              <a:buClr>
                <a:schemeClr val="dk1"/>
              </a:buClr>
              <a:buSzPct val="100000"/>
              <a:buFont typeface="Arial"/>
              <a:buChar char="●"/>
            </a:pPr>
            <a:r>
              <a:rPr lang="en"/>
              <a:t>Math functions are in Math class</a:t>
            </a:r>
          </a:p>
          <a:p>
            <a:pPr indent="-419100" lvl="0" marL="457200" rtl="0">
              <a:spcBef>
                <a:spcPts val="0"/>
              </a:spcBef>
              <a:buClr>
                <a:schemeClr val="dk1"/>
              </a:buClr>
              <a:buSzPct val="100000"/>
              <a:buFont typeface="Arial"/>
              <a:buChar char="●"/>
            </a:pPr>
            <a:r>
              <a:rPr lang="en"/>
              <a:t>Drawing is pretty much the same in ES 1.1</a:t>
            </a:r>
          </a:p>
          <a:p>
            <a:pPr indent="-381000" lvl="1" marL="914400" rtl="0">
              <a:spcBef>
                <a:spcPts val="0"/>
              </a:spcBef>
              <a:buClr>
                <a:schemeClr val="dk1"/>
              </a:buClr>
              <a:buSzPct val="80000"/>
              <a:buFont typeface="Courier New"/>
              <a:buChar char="o"/>
            </a:pPr>
            <a:r>
              <a:rPr lang="en"/>
              <a:t>Except we cannot use GL immediate mode</a:t>
            </a:r>
          </a:p>
          <a:p>
            <a:pPr indent="-381000" lvl="1" marL="914400">
              <a:spcBef>
                <a:spcPts val="0"/>
              </a:spcBef>
              <a:buClr>
                <a:schemeClr val="dk1"/>
              </a:buClr>
              <a:buSzPct val="80000"/>
              <a:buFont typeface="Courier New"/>
              <a:buChar char="o"/>
            </a:pPr>
            <a:r>
              <a:rPr lang="en"/>
              <a:t>Instead we need to create vertex buffers or arrays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Texture class</a:t>
            </a:r>
          </a:p>
        </p:txBody>
      </p:sp>
      <p:sp>
        <p:nvSpPr>
          <p:cNvPr id="167" name="Shape 167"/>
          <p:cNvSpPr txBox="1"/>
          <p:nvPr>
            <p:ph idx="1" type="body"/>
          </p:nvPr>
        </p:nvSpPr>
        <p:spPr>
          <a:xfrm>
            <a:off x="521400" y="1194250"/>
            <a:ext cx="8101200" cy="3912000"/>
          </a:xfrm>
          <a:prstGeom prst="rect">
            <a:avLst/>
          </a:prstGeom>
          <a:solidFill>
            <a:srgbClr val="000000"/>
          </a:solidFill>
        </p:spPr>
        <p:txBody>
          <a:bodyPr anchorCtr="0" anchor="t" bIns="91425" lIns="91425" rIns="91425" tIns="91425">
            <a:noAutofit/>
          </a:bodyPr>
          <a:lstStyle/>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public </a:t>
            </a:r>
            <a:r>
              <a:rPr lang="en" sz="1000">
                <a:solidFill>
                  <a:srgbClr val="A9B7C6"/>
                </a:solidFill>
                <a:latin typeface="Courier New"/>
                <a:ea typeface="Courier New"/>
                <a:cs typeface="Courier New"/>
                <a:sym typeface="Courier New"/>
              </a:rPr>
              <a:t>Texture(AssetManager assets</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String filename){</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   </a:t>
            </a:r>
            <a:r>
              <a:rPr lang="en" sz="1000">
                <a:solidFill>
                  <a:srgbClr val="CC7832"/>
                </a:solidFill>
                <a:latin typeface="Courier New"/>
                <a:ea typeface="Courier New"/>
                <a:cs typeface="Courier New"/>
                <a:sym typeface="Courier New"/>
              </a:rPr>
              <a:t>int</a:t>
            </a:r>
            <a:r>
              <a:rPr lang="en" sz="1000">
                <a:solidFill>
                  <a:srgbClr val="A9B7C6"/>
                </a:solidFill>
                <a:latin typeface="Courier New"/>
                <a:ea typeface="Courier New"/>
                <a:cs typeface="Courier New"/>
                <a:sym typeface="Courier New"/>
              </a:rPr>
              <a:t>[] handles = </a:t>
            </a:r>
            <a:r>
              <a:rPr lang="en" sz="1000">
                <a:solidFill>
                  <a:srgbClr val="CC7832"/>
                </a:solidFill>
                <a:latin typeface="Courier New"/>
                <a:ea typeface="Courier New"/>
                <a:cs typeface="Courier New"/>
                <a:sym typeface="Courier New"/>
              </a:rPr>
              <a:t>new int</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1</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glGenTextures</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handles</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handle </a:t>
            </a:r>
            <a:r>
              <a:rPr lang="en" sz="1000">
                <a:solidFill>
                  <a:srgbClr val="A9B7C6"/>
                </a:solidFill>
                <a:latin typeface="Courier New"/>
                <a:ea typeface="Courier New"/>
                <a:cs typeface="Courier New"/>
                <a:sym typeface="Courier New"/>
              </a:rPr>
              <a:t>= handles[</a:t>
            </a:r>
            <a:r>
              <a:rPr lang="en" sz="1000">
                <a:solidFill>
                  <a:srgbClr val="6897BB"/>
                </a:solidFill>
                <a:latin typeface="Courier New"/>
                <a:ea typeface="Courier New"/>
                <a:cs typeface="Courier New"/>
                <a:sym typeface="Courier New"/>
              </a:rPr>
              <a:t>0</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glBindTexture</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GL_TEXTURE_2D</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handle</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glTexParameterf</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GL_TEXTURE_2D</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GL_TEXTURE_MIN_FILTER</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GL_LINEAR</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glTexParameterf</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GL_TEXTURE_2D</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GL_TEXTURE_MAG_FILTER</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GL_LINEAR</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try </a:t>
            </a:r>
            <a:r>
              <a:rPr lang="en" sz="1000">
                <a:solidFill>
                  <a:srgbClr val="A9B7C6"/>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       InputStream stream = assets.open(filename)</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Bitmap bitmap = BitmapFactory.</a:t>
            </a:r>
            <a:r>
              <a:rPr i="1" lang="en" sz="1000">
                <a:solidFill>
                  <a:srgbClr val="A9B7C6"/>
                </a:solidFill>
                <a:latin typeface="Courier New"/>
                <a:ea typeface="Courier New"/>
                <a:cs typeface="Courier New"/>
                <a:sym typeface="Courier New"/>
              </a:rPr>
              <a:t>decodeStream</a:t>
            </a:r>
            <a:r>
              <a:rPr lang="en" sz="1000">
                <a:solidFill>
                  <a:srgbClr val="A9B7C6"/>
                </a:solidFill>
                <a:latin typeface="Courier New"/>
                <a:ea typeface="Courier New"/>
                <a:cs typeface="Courier New"/>
                <a:sym typeface="Courier New"/>
              </a:rPr>
              <a:t>(stream)</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width </a:t>
            </a:r>
            <a:r>
              <a:rPr lang="en" sz="1000">
                <a:solidFill>
                  <a:srgbClr val="A9B7C6"/>
                </a:solidFill>
                <a:latin typeface="Courier New"/>
                <a:ea typeface="Courier New"/>
                <a:cs typeface="Courier New"/>
                <a:sym typeface="Courier New"/>
              </a:rPr>
              <a:t>= bitmap.getWidth()</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height </a:t>
            </a:r>
            <a:r>
              <a:rPr lang="en" sz="1000">
                <a:solidFill>
                  <a:srgbClr val="A9B7C6"/>
                </a:solidFill>
                <a:latin typeface="Courier New"/>
                <a:ea typeface="Courier New"/>
                <a:cs typeface="Courier New"/>
                <a:sym typeface="Courier New"/>
              </a:rPr>
              <a:t>= bitmap.getHeight()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GLUtils.</a:t>
            </a:r>
            <a:r>
              <a:rPr i="1" lang="en" sz="1000">
                <a:solidFill>
                  <a:srgbClr val="A9B7C6"/>
                </a:solidFill>
                <a:latin typeface="Courier New"/>
                <a:ea typeface="Courier New"/>
                <a:cs typeface="Courier New"/>
                <a:sym typeface="Courier New"/>
              </a:rPr>
              <a:t>texImage2D</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GL_TEXTURE_2D</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bitmap</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bitmap.recycle()</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stream.close()</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 </a:t>
            </a:r>
            <a:r>
              <a:rPr lang="en" sz="1000">
                <a:solidFill>
                  <a:srgbClr val="CC7832"/>
                </a:solidFill>
                <a:latin typeface="Courier New"/>
                <a:ea typeface="Courier New"/>
                <a:cs typeface="Courier New"/>
                <a:sym typeface="Courier New"/>
              </a:rPr>
              <a:t>catch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final </a:t>
            </a:r>
            <a:r>
              <a:rPr lang="en" sz="1000">
                <a:solidFill>
                  <a:srgbClr val="A9B7C6"/>
                </a:solidFill>
                <a:latin typeface="Courier New"/>
                <a:ea typeface="Courier New"/>
                <a:cs typeface="Courier New"/>
                <a:sym typeface="Courier New"/>
              </a:rPr>
              <a:t>IOException e) {</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       e.printStackTrace()</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a:t>
            </a:r>
          </a:p>
          <a:p>
            <a:pPr lvl="0" rtl="0">
              <a:spcBef>
                <a:spcPts val="0"/>
              </a:spcBef>
              <a:buClr>
                <a:schemeClr val="dk1"/>
              </a:buClr>
              <a:buFont typeface="Arial"/>
              <a:buNone/>
            </a:pPr>
            <a:r>
              <a:t/>
            </a:r>
            <a:endParaRPr sz="1000">
              <a:solidFill>
                <a:srgbClr val="A9B7C6"/>
              </a:solidFill>
              <a:latin typeface="Courier New"/>
              <a:ea typeface="Courier New"/>
              <a:cs typeface="Courier New"/>
              <a:sym typeface="Courier New"/>
            </a:endParaRP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private final int </a:t>
            </a:r>
            <a:r>
              <a:rPr lang="en" sz="1000">
                <a:solidFill>
                  <a:srgbClr val="9876AA"/>
                </a:solidFill>
                <a:latin typeface="Courier New"/>
                <a:ea typeface="Courier New"/>
                <a:cs typeface="Courier New"/>
                <a:sym typeface="Courier New"/>
              </a:rPr>
              <a:t>handle</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private int </a:t>
            </a:r>
            <a:r>
              <a:rPr lang="en" sz="1000">
                <a:solidFill>
                  <a:srgbClr val="9876AA"/>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private int </a:t>
            </a:r>
            <a:r>
              <a:rPr lang="en" sz="1000">
                <a:solidFill>
                  <a:srgbClr val="9876AA"/>
                </a:solidFill>
                <a:latin typeface="Courier New"/>
                <a:ea typeface="Courier New"/>
                <a:cs typeface="Courier New"/>
                <a:sym typeface="Courier New"/>
              </a:rPr>
              <a:t>height</a:t>
            </a:r>
            <a:r>
              <a:rPr lang="en" sz="1000">
                <a:solidFill>
                  <a:srgbClr val="CC7832"/>
                </a:solidFill>
                <a:latin typeface="Courier New"/>
                <a:ea typeface="Courier New"/>
                <a:cs typeface="Courier New"/>
                <a:sym typeface="Courier New"/>
              </a:rPr>
              <a:t>;</a:t>
            </a:r>
          </a:p>
          <a:p>
            <a:pPr lvl="0" rtl="0">
              <a:spcBef>
                <a:spcPts val="0"/>
              </a:spcBef>
              <a:buNone/>
            </a:pPr>
            <a:r>
              <a:t/>
            </a:r>
            <a:endParaRPr sz="900">
              <a:solidFill>
                <a:srgbClr val="569CD6"/>
              </a:solidFill>
              <a:latin typeface="Consolas"/>
              <a:ea typeface="Consolas"/>
              <a:cs typeface="Consolas"/>
              <a:sym typeface="Consolas"/>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Sprite class</a:t>
            </a:r>
          </a:p>
        </p:txBody>
      </p:sp>
      <p:sp>
        <p:nvSpPr>
          <p:cNvPr id="173" name="Shape 173"/>
          <p:cNvSpPr txBox="1"/>
          <p:nvPr>
            <p:ph idx="1" type="body"/>
          </p:nvPr>
        </p:nvSpPr>
        <p:spPr>
          <a:xfrm>
            <a:off x="79300" y="1185000"/>
            <a:ext cx="4686599" cy="3912000"/>
          </a:xfrm>
          <a:prstGeom prst="rect">
            <a:avLst/>
          </a:prstGeom>
          <a:solidFill>
            <a:srgbClr val="000000"/>
          </a:solidFill>
        </p:spPr>
        <p:txBody>
          <a:bodyPr anchorCtr="0" anchor="t" bIns="91425" lIns="91425" rIns="91425" tIns="91425">
            <a:noAutofit/>
          </a:bodyPr>
          <a:lstStyle/>
          <a:p>
            <a:pPr lvl="0" rtl="0">
              <a:spcBef>
                <a:spcPts val="0"/>
              </a:spcBef>
              <a:buNone/>
            </a:pPr>
            <a:r>
              <a:rPr lang="en" sz="1000">
                <a:solidFill>
                  <a:srgbClr val="CC7832"/>
                </a:solidFill>
                <a:latin typeface="Courier New"/>
                <a:ea typeface="Courier New"/>
                <a:cs typeface="Courier New"/>
                <a:sym typeface="Courier New"/>
              </a:rPr>
              <a:t>public </a:t>
            </a:r>
            <a:r>
              <a:rPr lang="en" sz="1000">
                <a:solidFill>
                  <a:srgbClr val="A9B7C6"/>
                </a:solidFill>
                <a:latin typeface="Courier New"/>
                <a:ea typeface="Courier New"/>
                <a:cs typeface="Courier New"/>
                <a:sym typeface="Courier New"/>
              </a:rPr>
              <a:t>Sprite(Texture texture</a:t>
            </a:r>
            <a:r>
              <a:rPr lang="en" sz="1000">
                <a:solidFill>
                  <a:srgbClr val="CC7832"/>
                </a:solidFill>
                <a:latin typeface="Courier New"/>
                <a:ea typeface="Courier New"/>
                <a:cs typeface="Courier New"/>
                <a:sym typeface="Courier New"/>
              </a:rPr>
              <a:t>, float </a:t>
            </a:r>
            <a:r>
              <a:rPr lang="en" sz="1000">
                <a:solidFill>
                  <a:srgbClr val="A9B7C6"/>
                </a:solidFill>
                <a:latin typeface="Courier New"/>
                <a:ea typeface="Courier New"/>
                <a:cs typeface="Courier New"/>
                <a:sym typeface="Courier New"/>
              </a:rPr>
              <a:t>initialX</a:t>
            </a:r>
            <a:r>
              <a:rPr lang="en" sz="1000">
                <a:solidFill>
                  <a:srgbClr val="CC7832"/>
                </a:solidFill>
                <a:latin typeface="Courier New"/>
                <a:ea typeface="Courier New"/>
                <a:cs typeface="Courier New"/>
                <a:sym typeface="Courier New"/>
              </a:rPr>
              <a:t>,</a:t>
            </a:r>
          </a:p>
          <a:p>
            <a:pPr indent="457200"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float </a:t>
            </a:r>
            <a:r>
              <a:rPr lang="en" sz="1000">
                <a:solidFill>
                  <a:srgbClr val="A9B7C6"/>
                </a:solidFill>
                <a:latin typeface="Courier New"/>
                <a:ea typeface="Courier New"/>
                <a:cs typeface="Courier New"/>
                <a:sym typeface="Courier New"/>
              </a:rPr>
              <a:t>initialY</a:t>
            </a:r>
            <a:r>
              <a:rPr lang="en" sz="1000">
                <a:solidFill>
                  <a:srgbClr val="CC7832"/>
                </a:solidFill>
                <a:latin typeface="Courier New"/>
                <a:ea typeface="Courier New"/>
                <a:cs typeface="Courier New"/>
                <a:sym typeface="Courier New"/>
              </a:rPr>
              <a:t>, float </a:t>
            </a:r>
            <a:r>
              <a:rPr lang="en" sz="1000">
                <a:solidFill>
                  <a:srgbClr val="A9B7C6"/>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 float </a:t>
            </a:r>
            <a:r>
              <a:rPr lang="en" sz="1000">
                <a:solidFill>
                  <a:srgbClr val="A9B7C6"/>
                </a:solidFill>
                <a:latin typeface="Courier New"/>
                <a:ea typeface="Courier New"/>
                <a:cs typeface="Courier New"/>
                <a:sym typeface="Courier New"/>
              </a:rPr>
              <a:t>height){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   </a:t>
            </a:r>
            <a:r>
              <a:rPr lang="en" sz="1000">
                <a:solidFill>
                  <a:srgbClr val="CC7832"/>
                </a:solidFill>
                <a:latin typeface="Courier New"/>
                <a:ea typeface="Courier New"/>
                <a:cs typeface="Courier New"/>
                <a:sym typeface="Courier New"/>
              </a:rPr>
              <a:t>this</a:t>
            </a:r>
            <a:r>
              <a:rPr lang="en" sz="1000">
                <a:solidFill>
                  <a:srgbClr val="A9B7C6"/>
                </a:solidFill>
                <a:latin typeface="Courier New"/>
                <a:ea typeface="Courier New"/>
                <a:cs typeface="Courier New"/>
                <a:sym typeface="Courier New"/>
              </a:rPr>
              <a:t>.</a:t>
            </a:r>
            <a:r>
              <a:rPr lang="en" sz="1000">
                <a:solidFill>
                  <a:srgbClr val="9876AA"/>
                </a:solidFill>
                <a:latin typeface="Courier New"/>
                <a:ea typeface="Courier New"/>
                <a:cs typeface="Courier New"/>
                <a:sym typeface="Courier New"/>
              </a:rPr>
              <a:t>texture </a:t>
            </a:r>
            <a:r>
              <a:rPr lang="en" sz="1000">
                <a:solidFill>
                  <a:srgbClr val="A9B7C6"/>
                </a:solidFill>
                <a:latin typeface="Courier New"/>
                <a:ea typeface="Courier New"/>
                <a:cs typeface="Courier New"/>
                <a:sym typeface="Courier New"/>
              </a:rPr>
              <a:t>= texture</a:t>
            </a:r>
            <a:r>
              <a:rPr lang="en" sz="1000">
                <a:solidFill>
                  <a:srgbClr val="CC7832"/>
                </a:solidFill>
                <a:latin typeface="Courier New"/>
                <a:ea typeface="Courier New"/>
                <a:cs typeface="Courier New"/>
                <a:sym typeface="Courier New"/>
              </a:rPr>
              <a:t>; this</a:t>
            </a:r>
            <a:r>
              <a:rPr lang="en" sz="1000">
                <a:solidFill>
                  <a:srgbClr val="A9B7C6"/>
                </a:solidFill>
                <a:latin typeface="Courier New"/>
                <a:ea typeface="Courier New"/>
                <a:cs typeface="Courier New"/>
                <a:sym typeface="Courier New"/>
              </a:rPr>
              <a:t>.</a:t>
            </a:r>
            <a:r>
              <a:rPr lang="en" sz="1000">
                <a:solidFill>
                  <a:srgbClr val="9876AA"/>
                </a:solidFill>
                <a:latin typeface="Courier New"/>
                <a:ea typeface="Courier New"/>
                <a:cs typeface="Courier New"/>
                <a:sym typeface="Courier New"/>
              </a:rPr>
              <a:t>initialX </a:t>
            </a:r>
            <a:r>
              <a:rPr lang="en" sz="1000">
                <a:solidFill>
                  <a:srgbClr val="A9B7C6"/>
                </a:solidFill>
                <a:latin typeface="Courier New"/>
                <a:ea typeface="Courier New"/>
                <a:cs typeface="Courier New"/>
                <a:sym typeface="Courier New"/>
              </a:rPr>
              <a:t>= initialX</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this</a:t>
            </a:r>
            <a:r>
              <a:rPr lang="en" sz="1000">
                <a:solidFill>
                  <a:srgbClr val="A9B7C6"/>
                </a:solidFill>
                <a:latin typeface="Courier New"/>
                <a:ea typeface="Courier New"/>
                <a:cs typeface="Courier New"/>
                <a:sym typeface="Courier New"/>
              </a:rPr>
              <a:t>.</a:t>
            </a:r>
            <a:r>
              <a:rPr lang="en" sz="1000">
                <a:solidFill>
                  <a:srgbClr val="9876AA"/>
                </a:solidFill>
                <a:latin typeface="Courier New"/>
                <a:ea typeface="Courier New"/>
                <a:cs typeface="Courier New"/>
                <a:sym typeface="Courier New"/>
              </a:rPr>
              <a:t>initialY </a:t>
            </a:r>
            <a:r>
              <a:rPr lang="en" sz="1000">
                <a:solidFill>
                  <a:srgbClr val="A9B7C6"/>
                </a:solidFill>
                <a:latin typeface="Courier New"/>
                <a:ea typeface="Courier New"/>
                <a:cs typeface="Courier New"/>
                <a:sym typeface="Courier New"/>
              </a:rPr>
              <a:t>= initialY</a:t>
            </a:r>
            <a:r>
              <a:rPr lang="en" sz="1000">
                <a:solidFill>
                  <a:srgbClr val="CC7832"/>
                </a:solidFill>
                <a:latin typeface="Courier New"/>
                <a:ea typeface="Courier New"/>
                <a:cs typeface="Courier New"/>
                <a:sym typeface="Courier New"/>
              </a:rPr>
              <a:t>; this</a:t>
            </a:r>
            <a:r>
              <a:rPr lang="en" sz="1000">
                <a:solidFill>
                  <a:srgbClr val="A9B7C6"/>
                </a:solidFill>
                <a:latin typeface="Courier New"/>
                <a:ea typeface="Courier New"/>
                <a:cs typeface="Courier New"/>
                <a:sym typeface="Courier New"/>
              </a:rPr>
              <a:t>.</a:t>
            </a:r>
            <a:r>
              <a:rPr lang="en" sz="1000">
                <a:solidFill>
                  <a:srgbClr val="9876AA"/>
                </a:solidFill>
                <a:latin typeface="Courier New"/>
                <a:ea typeface="Courier New"/>
                <a:cs typeface="Courier New"/>
                <a:sym typeface="Courier New"/>
              </a:rPr>
              <a:t>width </a:t>
            </a:r>
            <a:r>
              <a:rPr lang="en" sz="1000">
                <a:solidFill>
                  <a:srgbClr val="A9B7C6"/>
                </a:solidFill>
                <a:latin typeface="Courier New"/>
                <a:ea typeface="Courier New"/>
                <a:cs typeface="Courier New"/>
                <a:sym typeface="Courier New"/>
              </a:rPr>
              <a:t>= width</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this</a:t>
            </a:r>
            <a:r>
              <a:rPr lang="en" sz="1000">
                <a:solidFill>
                  <a:srgbClr val="A9B7C6"/>
                </a:solidFill>
                <a:latin typeface="Courier New"/>
                <a:ea typeface="Courier New"/>
                <a:cs typeface="Courier New"/>
                <a:sym typeface="Courier New"/>
              </a:rPr>
              <a:t>.</a:t>
            </a:r>
            <a:r>
              <a:rPr lang="en" sz="1000">
                <a:solidFill>
                  <a:srgbClr val="9876AA"/>
                </a:solidFill>
                <a:latin typeface="Courier New"/>
                <a:ea typeface="Courier New"/>
                <a:cs typeface="Courier New"/>
                <a:sym typeface="Courier New"/>
              </a:rPr>
              <a:t>height </a:t>
            </a:r>
            <a:r>
              <a:rPr lang="en" sz="1000">
                <a:solidFill>
                  <a:srgbClr val="A9B7C6"/>
                </a:solidFill>
                <a:latin typeface="Courier New"/>
                <a:ea typeface="Courier New"/>
                <a:cs typeface="Courier New"/>
                <a:sym typeface="Courier New"/>
              </a:rPr>
              <a:t>= height</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CreateBuffers()</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private final </a:t>
            </a:r>
            <a:r>
              <a:rPr lang="en" sz="1000">
                <a:solidFill>
                  <a:srgbClr val="A9B7C6"/>
                </a:solidFill>
                <a:latin typeface="Courier New"/>
                <a:ea typeface="Courier New"/>
                <a:cs typeface="Courier New"/>
                <a:sym typeface="Courier New"/>
              </a:rPr>
              <a:t>Texture </a:t>
            </a:r>
            <a:r>
              <a:rPr lang="en" sz="1000">
                <a:solidFill>
                  <a:srgbClr val="9876AA"/>
                </a:solidFill>
                <a:latin typeface="Courier New"/>
                <a:ea typeface="Courier New"/>
                <a:cs typeface="Courier New"/>
                <a:sym typeface="Courier New"/>
              </a:rPr>
              <a:t>texture</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private final float </a:t>
            </a:r>
            <a:r>
              <a:rPr lang="en" sz="1000">
                <a:solidFill>
                  <a:srgbClr val="9876AA"/>
                </a:solidFill>
                <a:latin typeface="Courier New"/>
                <a:ea typeface="Courier New"/>
                <a:cs typeface="Courier New"/>
                <a:sym typeface="Courier New"/>
              </a:rPr>
              <a:t>initialX</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initialY</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height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public void </a:t>
            </a:r>
            <a:r>
              <a:rPr lang="en" sz="1000">
                <a:solidFill>
                  <a:srgbClr val="FFC66D"/>
                </a:solidFill>
                <a:latin typeface="Courier New"/>
                <a:ea typeface="Courier New"/>
                <a:cs typeface="Courier New"/>
                <a:sym typeface="Courier New"/>
              </a:rPr>
              <a:t>CreateBuffers</a:t>
            </a:r>
            <a:r>
              <a:rPr lang="en" sz="1000">
                <a:solidFill>
                  <a:srgbClr val="A9B7C6"/>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   ByteBuffer vbb = ByteBuffer.</a:t>
            </a:r>
            <a:r>
              <a:rPr i="1" lang="en" sz="1000">
                <a:solidFill>
                  <a:srgbClr val="A9B7C6"/>
                </a:solidFill>
                <a:latin typeface="Courier New"/>
                <a:ea typeface="Courier New"/>
                <a:cs typeface="Courier New"/>
                <a:sym typeface="Courier New"/>
              </a:rPr>
              <a:t>allocateDirect</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4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3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4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vbb.order( ByteOrder.</a:t>
            </a:r>
            <a:r>
              <a:rPr i="1" lang="en" sz="1000">
                <a:solidFill>
                  <a:srgbClr val="A9B7C6"/>
                </a:solidFill>
                <a:latin typeface="Courier New"/>
                <a:ea typeface="Courier New"/>
                <a:cs typeface="Courier New"/>
                <a:sym typeface="Courier New"/>
              </a:rPr>
              <a:t>nativeOrder</a:t>
            </a:r>
            <a:r>
              <a:rPr lang="en" sz="1000">
                <a:solidFill>
                  <a:srgbClr val="A9B7C6"/>
                </a:solidFill>
                <a:latin typeface="Courier New"/>
                <a:ea typeface="Courier New"/>
                <a:cs typeface="Courier New"/>
                <a:sym typeface="Courier New"/>
              </a:rPr>
              <a:t>() )</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vertexBuffer </a:t>
            </a:r>
            <a:r>
              <a:rPr lang="en" sz="1000">
                <a:solidFill>
                  <a:srgbClr val="A9B7C6"/>
                </a:solidFill>
                <a:latin typeface="Courier New"/>
                <a:ea typeface="Courier New"/>
                <a:cs typeface="Courier New"/>
                <a:sym typeface="Courier New"/>
              </a:rPr>
              <a:t>= vbb.asFloatBuffer()</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vertexBuffer</a:t>
            </a:r>
            <a:r>
              <a:rPr lang="en" sz="1000">
                <a:solidFill>
                  <a:srgbClr val="A9B7C6"/>
                </a:solidFill>
                <a:latin typeface="Courier New"/>
                <a:ea typeface="Courier New"/>
                <a:cs typeface="Courier New"/>
                <a:sym typeface="Courier New"/>
              </a:rPr>
              <a:t>.put(</a:t>
            </a:r>
            <a:r>
              <a:rPr lang="en" sz="1000">
                <a:solidFill>
                  <a:srgbClr val="CC7832"/>
                </a:solidFill>
                <a:latin typeface="Courier New"/>
                <a:ea typeface="Courier New"/>
                <a:cs typeface="Courier New"/>
                <a:sym typeface="Courier New"/>
              </a:rPr>
              <a:t>new float</a:t>
            </a:r>
            <a:r>
              <a:rPr lang="en" sz="1000">
                <a:solidFill>
                  <a:srgbClr val="A9B7C6"/>
                </a:solidFill>
                <a:latin typeface="Courier New"/>
                <a:ea typeface="Courier New"/>
                <a:cs typeface="Courier New"/>
                <a:sym typeface="Courier New"/>
              </a:rPr>
              <a:t>[] {</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ByteBuffer ibb = ByteBuffer.</a:t>
            </a:r>
            <a:r>
              <a:rPr i="1" lang="en" sz="1000">
                <a:solidFill>
                  <a:srgbClr val="A9B7C6"/>
                </a:solidFill>
                <a:latin typeface="Courier New"/>
                <a:ea typeface="Courier New"/>
                <a:cs typeface="Courier New"/>
                <a:sym typeface="Courier New"/>
              </a:rPr>
              <a:t>allocateDirect</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2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3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2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ibb.order( ByteOrder.</a:t>
            </a:r>
            <a:r>
              <a:rPr i="1" lang="en" sz="1000">
                <a:solidFill>
                  <a:srgbClr val="A9B7C6"/>
                </a:solidFill>
                <a:latin typeface="Courier New"/>
                <a:ea typeface="Courier New"/>
                <a:cs typeface="Courier New"/>
                <a:sym typeface="Courier New"/>
              </a:rPr>
              <a:t>nativeOrder</a:t>
            </a:r>
            <a:r>
              <a:rPr lang="en" sz="1000">
                <a:solidFill>
                  <a:srgbClr val="A9B7C6"/>
                </a:solidFill>
                <a:latin typeface="Courier New"/>
                <a:ea typeface="Courier New"/>
                <a:cs typeface="Courier New"/>
                <a:sym typeface="Courier New"/>
              </a:rPr>
              <a:t>() )</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indexBuffer </a:t>
            </a:r>
            <a:r>
              <a:rPr lang="en" sz="1000">
                <a:solidFill>
                  <a:srgbClr val="A9B7C6"/>
                </a:solidFill>
                <a:latin typeface="Courier New"/>
                <a:ea typeface="Courier New"/>
                <a:cs typeface="Courier New"/>
                <a:sym typeface="Courier New"/>
              </a:rPr>
              <a:t>= ibb.asShortBuffer()</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indexBuffer</a:t>
            </a:r>
            <a:r>
              <a:rPr lang="en" sz="1000">
                <a:solidFill>
                  <a:srgbClr val="A9B7C6"/>
                </a:solidFill>
                <a:latin typeface="Courier New"/>
                <a:ea typeface="Courier New"/>
                <a:cs typeface="Courier New"/>
                <a:sym typeface="Courier New"/>
              </a:rPr>
              <a:t>.put(</a:t>
            </a:r>
            <a:r>
              <a:rPr lang="en" sz="1000">
                <a:solidFill>
                  <a:srgbClr val="CC7832"/>
                </a:solidFill>
                <a:latin typeface="Courier New"/>
                <a:ea typeface="Courier New"/>
                <a:cs typeface="Courier New"/>
                <a:sym typeface="Courier New"/>
              </a:rPr>
              <a:t>new short</a:t>
            </a:r>
            <a:r>
              <a:rPr lang="en" sz="1000">
                <a:solidFill>
                  <a:srgbClr val="A9B7C6"/>
                </a:solidFill>
                <a:latin typeface="Courier New"/>
                <a:ea typeface="Courier New"/>
                <a:cs typeface="Courier New"/>
                <a:sym typeface="Courier New"/>
              </a:rPr>
              <a:t>[] {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2</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2</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3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ByteBuffer tbb = ByteBuffer.</a:t>
            </a:r>
            <a:r>
              <a:rPr i="1" lang="en" sz="1000">
                <a:solidFill>
                  <a:srgbClr val="A9B7C6"/>
                </a:solidFill>
                <a:latin typeface="Courier New"/>
                <a:ea typeface="Courier New"/>
                <a:cs typeface="Courier New"/>
                <a:sym typeface="Courier New"/>
              </a:rPr>
              <a:t>allocateDirect</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4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2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4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tbb.order( ByteOrder.</a:t>
            </a:r>
            <a:r>
              <a:rPr i="1" lang="en" sz="1000">
                <a:solidFill>
                  <a:srgbClr val="A9B7C6"/>
                </a:solidFill>
                <a:latin typeface="Courier New"/>
                <a:ea typeface="Courier New"/>
                <a:cs typeface="Courier New"/>
                <a:sym typeface="Courier New"/>
              </a:rPr>
              <a:t>nativeOrder</a:t>
            </a:r>
            <a:r>
              <a:rPr lang="en" sz="1000">
                <a:solidFill>
                  <a:srgbClr val="A9B7C6"/>
                </a:solidFill>
                <a:latin typeface="Courier New"/>
                <a:ea typeface="Courier New"/>
                <a:cs typeface="Courier New"/>
                <a:sym typeface="Courier New"/>
              </a:rPr>
              <a:t>() )</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uvBuffer </a:t>
            </a:r>
            <a:r>
              <a:rPr lang="en" sz="1000">
                <a:solidFill>
                  <a:srgbClr val="A9B7C6"/>
                </a:solidFill>
                <a:latin typeface="Courier New"/>
                <a:ea typeface="Courier New"/>
                <a:cs typeface="Courier New"/>
                <a:sym typeface="Courier New"/>
              </a:rPr>
              <a:t>= tbb.asFloatBuffer()</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uvBuffer</a:t>
            </a:r>
            <a:r>
              <a:rPr lang="en" sz="1000">
                <a:solidFill>
                  <a:srgbClr val="A9B7C6"/>
                </a:solidFill>
                <a:latin typeface="Courier New"/>
                <a:ea typeface="Courier New"/>
                <a:cs typeface="Courier New"/>
                <a:sym typeface="Courier New"/>
              </a:rPr>
              <a:t>.put(</a:t>
            </a:r>
            <a:r>
              <a:rPr lang="en" sz="1000">
                <a:solidFill>
                  <a:srgbClr val="CC7832"/>
                </a:solidFill>
                <a:latin typeface="Courier New"/>
                <a:ea typeface="Courier New"/>
                <a:cs typeface="Courier New"/>
                <a:sym typeface="Courier New"/>
              </a:rPr>
              <a:t>new float</a:t>
            </a:r>
            <a:r>
              <a:rPr lang="en" sz="1000">
                <a:solidFill>
                  <a:srgbClr val="A9B7C6"/>
                </a:solidFill>
                <a:latin typeface="Courier New"/>
                <a:ea typeface="Courier New"/>
                <a:cs typeface="Courier New"/>
                <a:sym typeface="Courier New"/>
              </a:rPr>
              <a:t>[] {</a:t>
            </a:r>
          </a:p>
          <a:p>
            <a:pPr lvl="0" rtl="0">
              <a:spcBef>
                <a:spcPts val="0"/>
              </a:spcBef>
              <a:buNone/>
            </a:pP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1.0f</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0.0f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Clr>
                <a:schemeClr val="dk1"/>
              </a:buClr>
              <a:buSzPct val="110000"/>
              <a:buFont typeface="Arial"/>
              <a:buNone/>
            </a:pPr>
            <a:r>
              <a:rPr lang="en" sz="1000">
                <a:solidFill>
                  <a:srgbClr val="A9B7C6"/>
                </a:solidFill>
                <a:latin typeface="Courier New"/>
                <a:ea typeface="Courier New"/>
                <a:cs typeface="Courier New"/>
                <a:sym typeface="Courier New"/>
              </a:rPr>
              <a:t>}</a:t>
            </a:r>
          </a:p>
          <a:p>
            <a:pPr lvl="0" rtl="0">
              <a:spcBef>
                <a:spcPts val="0"/>
              </a:spcBef>
              <a:buNone/>
            </a:pPr>
            <a:r>
              <a:t/>
            </a:r>
            <a:endParaRPr sz="1000">
              <a:solidFill>
                <a:srgbClr val="CC7832"/>
              </a:solidFill>
              <a:latin typeface="Courier New"/>
              <a:ea typeface="Courier New"/>
              <a:cs typeface="Courier New"/>
              <a:sym typeface="Courier New"/>
            </a:endParaRPr>
          </a:p>
        </p:txBody>
      </p:sp>
      <p:sp>
        <p:nvSpPr>
          <p:cNvPr id="174" name="Shape 174"/>
          <p:cNvSpPr txBox="1"/>
          <p:nvPr>
            <p:ph idx="2" type="body"/>
          </p:nvPr>
        </p:nvSpPr>
        <p:spPr>
          <a:xfrm>
            <a:off x="4827300" y="1185000"/>
            <a:ext cx="4336199" cy="3912000"/>
          </a:xfrm>
          <a:prstGeom prst="rect">
            <a:avLst/>
          </a:prstGeom>
          <a:solidFill>
            <a:srgbClr val="000000"/>
          </a:solidFill>
        </p:spPr>
        <p:txBody>
          <a:bodyPr anchorCtr="0" anchor="t" bIns="91425" lIns="91425" rIns="91425" tIns="91425">
            <a:noAutofit/>
          </a:bodyPr>
          <a:lstStyle/>
          <a:p>
            <a:pPr lvl="0" rtl="0">
              <a:spcBef>
                <a:spcPts val="0"/>
              </a:spcBef>
              <a:buNone/>
            </a:pPr>
            <a:r>
              <a:rPr lang="en" sz="1000">
                <a:solidFill>
                  <a:srgbClr val="CC7832"/>
                </a:solidFill>
                <a:latin typeface="Courier New"/>
                <a:ea typeface="Courier New"/>
                <a:cs typeface="Courier New"/>
                <a:sym typeface="Courier New"/>
              </a:rPr>
              <a:t>public void </a:t>
            </a:r>
            <a:r>
              <a:rPr lang="en" sz="1000">
                <a:solidFill>
                  <a:srgbClr val="FFC66D"/>
                </a:solidFill>
                <a:latin typeface="Courier New"/>
                <a:ea typeface="Courier New"/>
                <a:cs typeface="Courier New"/>
                <a:sym typeface="Courier New"/>
              </a:rPr>
              <a:t>Draw</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float </a:t>
            </a:r>
            <a:r>
              <a:rPr lang="en" sz="1000">
                <a:solidFill>
                  <a:srgbClr val="A9B7C6"/>
                </a:solidFill>
                <a:latin typeface="Courier New"/>
                <a:ea typeface="Courier New"/>
                <a:cs typeface="Courier New"/>
                <a:sym typeface="Courier New"/>
              </a:rPr>
              <a:t>x</a:t>
            </a:r>
            <a:r>
              <a:rPr lang="en" sz="1000">
                <a:solidFill>
                  <a:srgbClr val="CC7832"/>
                </a:solidFill>
                <a:latin typeface="Courier New"/>
                <a:ea typeface="Courier New"/>
                <a:cs typeface="Courier New"/>
                <a:sym typeface="Courier New"/>
              </a:rPr>
              <a:t>, float </a:t>
            </a:r>
            <a:r>
              <a:rPr lang="en" sz="1000">
                <a:solidFill>
                  <a:srgbClr val="A9B7C6"/>
                </a:solidFill>
                <a:latin typeface="Courier New"/>
                <a:ea typeface="Courier New"/>
                <a:cs typeface="Courier New"/>
                <a:sym typeface="Courier New"/>
              </a:rPr>
              <a:t>y) {</a:t>
            </a:r>
          </a:p>
          <a:p>
            <a:pPr lvl="0" rtl="0">
              <a:spcBef>
                <a:spcPts val="0"/>
              </a:spcBef>
              <a:buNone/>
            </a:pPr>
            <a:r>
              <a:rPr lang="en" sz="1000">
                <a:solidFill>
                  <a:srgbClr val="A9B7C6"/>
                </a:solidFill>
                <a:latin typeface="Courier New"/>
                <a:ea typeface="Courier New"/>
                <a:cs typeface="Courier New"/>
                <a:sym typeface="Courier New"/>
              </a:rPr>
              <a:t>   GLES11.</a:t>
            </a:r>
            <a:r>
              <a:rPr i="1" lang="en" sz="1000">
                <a:solidFill>
                  <a:srgbClr val="A9B7C6"/>
                </a:solidFill>
                <a:latin typeface="Courier New"/>
                <a:ea typeface="Courier New"/>
                <a:cs typeface="Courier New"/>
                <a:sym typeface="Courier New"/>
              </a:rPr>
              <a:t>glBindTexture</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GL_TEXTURE_2D</a:t>
            </a:r>
            <a:r>
              <a:rPr lang="en" sz="1000">
                <a:solidFill>
                  <a:srgbClr val="CC7832"/>
                </a:solidFill>
                <a:latin typeface="Courier New"/>
                <a:ea typeface="Courier New"/>
                <a:cs typeface="Courier New"/>
                <a:sym typeface="Courier New"/>
              </a:rPr>
              <a:t>,</a:t>
            </a:r>
          </a:p>
          <a:p>
            <a:pPr indent="457200" lvl="0" rtl="0">
              <a:spcBef>
                <a:spcPts val="0"/>
              </a:spcBef>
              <a:buNone/>
            </a:pPr>
            <a:r>
              <a:rPr lang="en" sz="1000">
                <a:solidFill>
                  <a:srgbClr val="9876AA"/>
                </a:solidFill>
                <a:latin typeface="Courier New"/>
                <a:ea typeface="Courier New"/>
                <a:cs typeface="Courier New"/>
                <a:sym typeface="Courier New"/>
              </a:rPr>
              <a:t>texture</a:t>
            </a:r>
            <a:r>
              <a:rPr lang="en" sz="1000">
                <a:solidFill>
                  <a:srgbClr val="A9B7C6"/>
                </a:solidFill>
                <a:latin typeface="Courier New"/>
                <a:ea typeface="Courier New"/>
                <a:cs typeface="Courier New"/>
                <a:sym typeface="Courier New"/>
              </a:rPr>
              <a:t>.GetHandle())</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glEnable</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GL_TEXTURE_2D</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glEnableClientState</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GL_VERTEX_ARRAY</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glEnableClientState</a:t>
            </a:r>
            <a:r>
              <a:rPr lang="en" sz="1000">
                <a:solidFill>
                  <a:srgbClr val="A9B7C6"/>
                </a:solidFill>
                <a:latin typeface="Courier New"/>
                <a:ea typeface="Courier New"/>
                <a:cs typeface="Courier New"/>
                <a:sym typeface="Courier New"/>
              </a:rPr>
              <a:t>(</a:t>
            </a:r>
          </a:p>
          <a:p>
            <a:pPr indent="457200" lvl="0" rtl="0">
              <a:spcBef>
                <a:spcPts val="0"/>
              </a:spcBef>
              <a:buNone/>
            </a:pP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GL_TEXTURE_COORD_ARRAY</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glTexCoordPointer</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2</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GL_FLOAT</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a:t>
            </a:r>
          </a:p>
          <a:p>
            <a:pPr indent="457200" lvl="0" rtl="0">
              <a:spcBef>
                <a:spcPts val="0"/>
              </a:spcBef>
              <a:buNone/>
            </a:pPr>
            <a:r>
              <a:rPr lang="en" sz="1000">
                <a:solidFill>
                  <a:srgbClr val="9876AA"/>
                </a:solidFill>
                <a:latin typeface="Courier New"/>
                <a:ea typeface="Courier New"/>
                <a:cs typeface="Courier New"/>
                <a:sym typeface="Courier New"/>
              </a:rPr>
              <a:t>uvBuffer</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vertexBuffer</a:t>
            </a:r>
            <a:r>
              <a:rPr lang="en" sz="1000">
                <a:solidFill>
                  <a:srgbClr val="A9B7C6"/>
                </a:solidFill>
                <a:latin typeface="Courier New"/>
                <a:ea typeface="Courier New"/>
                <a:cs typeface="Courier New"/>
                <a:sym typeface="Courier New"/>
              </a:rPr>
              <a:t>.position(</a:t>
            </a:r>
            <a:r>
              <a:rPr lang="en" sz="1000">
                <a:solidFill>
                  <a:srgbClr val="6897BB"/>
                </a:solidFill>
                <a:latin typeface="Courier New"/>
                <a:ea typeface="Courier New"/>
                <a:cs typeface="Courier New"/>
                <a:sym typeface="Courier New"/>
              </a:rPr>
              <a:t>0</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vertexBuffer</a:t>
            </a:r>
            <a:r>
              <a:rPr lang="en" sz="1000">
                <a:solidFill>
                  <a:srgbClr val="A9B7C6"/>
                </a:solidFill>
                <a:latin typeface="Courier New"/>
                <a:ea typeface="Courier New"/>
                <a:cs typeface="Courier New"/>
                <a:sym typeface="Courier New"/>
              </a:rPr>
              <a:t>.put(</a:t>
            </a:r>
            <a:r>
              <a:rPr lang="en" sz="1000">
                <a:solidFill>
                  <a:srgbClr val="CC7832"/>
                </a:solidFill>
                <a:latin typeface="Courier New"/>
                <a:ea typeface="Courier New"/>
                <a:cs typeface="Courier New"/>
                <a:sym typeface="Courier New"/>
              </a:rPr>
              <a:t>new float</a:t>
            </a:r>
            <a:r>
              <a:rPr lang="en" sz="1000">
                <a:solidFill>
                  <a:srgbClr val="A9B7C6"/>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 top left</a:t>
            </a:r>
          </a:p>
          <a:p>
            <a:pPr lvl="0" rtl="0">
              <a:spcBef>
                <a:spcPts val="0"/>
              </a:spcBef>
              <a:buNone/>
            </a:pPr>
            <a:r>
              <a:rPr lang="en" sz="1000">
                <a:solidFill>
                  <a:srgbClr val="A9B7C6"/>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initialX </a:t>
            </a:r>
            <a:r>
              <a:rPr lang="en" sz="1000">
                <a:solidFill>
                  <a:srgbClr val="A9B7C6"/>
                </a:solidFill>
                <a:latin typeface="Courier New"/>
                <a:ea typeface="Courier New"/>
                <a:cs typeface="Courier New"/>
                <a:sym typeface="Courier New"/>
              </a:rPr>
              <a:t>+ x - </a:t>
            </a:r>
            <a:r>
              <a:rPr lang="en" sz="1000">
                <a:solidFill>
                  <a:srgbClr val="9876AA"/>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initialY </a:t>
            </a:r>
            <a:r>
              <a:rPr lang="en" sz="1000">
                <a:solidFill>
                  <a:srgbClr val="A9B7C6"/>
                </a:solidFill>
                <a:latin typeface="Courier New"/>
                <a:ea typeface="Courier New"/>
                <a:cs typeface="Courier New"/>
                <a:sym typeface="Courier New"/>
              </a:rPr>
              <a:t>+ y + </a:t>
            </a:r>
            <a:r>
              <a:rPr lang="en" sz="1000">
                <a:solidFill>
                  <a:srgbClr val="9876AA"/>
                </a:solidFill>
                <a:latin typeface="Courier New"/>
                <a:ea typeface="Courier New"/>
                <a:cs typeface="Courier New"/>
                <a:sym typeface="Courier New"/>
              </a:rPr>
              <a:t>height</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808080"/>
                </a:solidFill>
                <a:latin typeface="Courier New"/>
                <a:ea typeface="Courier New"/>
                <a:cs typeface="Courier New"/>
                <a:sym typeface="Courier New"/>
              </a:rPr>
              <a:t>     // bottom left</a:t>
            </a:r>
          </a:p>
          <a:p>
            <a:pPr lvl="0" rtl="0">
              <a:spcBef>
                <a:spcPts val="0"/>
              </a:spcBef>
              <a:buNone/>
            </a:pPr>
            <a:r>
              <a:rPr lang="en" sz="1000">
                <a:solidFill>
                  <a:srgbClr val="808080"/>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initialX </a:t>
            </a:r>
            <a:r>
              <a:rPr lang="en" sz="1000">
                <a:solidFill>
                  <a:srgbClr val="A9B7C6"/>
                </a:solidFill>
                <a:latin typeface="Courier New"/>
                <a:ea typeface="Courier New"/>
                <a:cs typeface="Courier New"/>
                <a:sym typeface="Courier New"/>
              </a:rPr>
              <a:t>+ x - </a:t>
            </a:r>
            <a:r>
              <a:rPr lang="en" sz="1000">
                <a:solidFill>
                  <a:srgbClr val="9876AA"/>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initialY </a:t>
            </a:r>
            <a:r>
              <a:rPr lang="en" sz="1000">
                <a:solidFill>
                  <a:srgbClr val="A9B7C6"/>
                </a:solidFill>
                <a:latin typeface="Courier New"/>
                <a:ea typeface="Courier New"/>
                <a:cs typeface="Courier New"/>
                <a:sym typeface="Courier New"/>
              </a:rPr>
              <a:t>+ y - </a:t>
            </a:r>
            <a:r>
              <a:rPr lang="en" sz="1000">
                <a:solidFill>
                  <a:srgbClr val="9876AA"/>
                </a:solidFill>
                <a:latin typeface="Courier New"/>
                <a:ea typeface="Courier New"/>
                <a:cs typeface="Courier New"/>
                <a:sym typeface="Courier New"/>
              </a:rPr>
              <a:t>height</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808080"/>
                </a:solidFill>
                <a:latin typeface="Courier New"/>
                <a:ea typeface="Courier New"/>
                <a:cs typeface="Courier New"/>
                <a:sym typeface="Courier New"/>
              </a:rPr>
              <a:t>     // bottom right</a:t>
            </a:r>
          </a:p>
          <a:p>
            <a:pPr lvl="0" rtl="0">
              <a:spcBef>
                <a:spcPts val="0"/>
              </a:spcBef>
              <a:buNone/>
            </a:pPr>
            <a:r>
              <a:rPr lang="en" sz="1000">
                <a:solidFill>
                  <a:srgbClr val="808080"/>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initialX </a:t>
            </a:r>
            <a:r>
              <a:rPr lang="en" sz="1000">
                <a:solidFill>
                  <a:srgbClr val="A9B7C6"/>
                </a:solidFill>
                <a:latin typeface="Courier New"/>
                <a:ea typeface="Courier New"/>
                <a:cs typeface="Courier New"/>
                <a:sym typeface="Courier New"/>
              </a:rPr>
              <a:t>+ x + </a:t>
            </a:r>
            <a:r>
              <a:rPr lang="en" sz="1000">
                <a:solidFill>
                  <a:srgbClr val="9876AA"/>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initialY </a:t>
            </a:r>
            <a:r>
              <a:rPr lang="en" sz="1000">
                <a:solidFill>
                  <a:srgbClr val="A9B7C6"/>
                </a:solidFill>
                <a:latin typeface="Courier New"/>
                <a:ea typeface="Courier New"/>
                <a:cs typeface="Courier New"/>
                <a:sym typeface="Courier New"/>
              </a:rPr>
              <a:t>+ y - </a:t>
            </a:r>
            <a:r>
              <a:rPr lang="en" sz="1000">
                <a:solidFill>
                  <a:srgbClr val="9876AA"/>
                </a:solidFill>
                <a:latin typeface="Courier New"/>
                <a:ea typeface="Courier New"/>
                <a:cs typeface="Courier New"/>
                <a:sym typeface="Courier New"/>
              </a:rPr>
              <a:t>height</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6897BB"/>
                </a:solidFill>
                <a:latin typeface="Courier New"/>
                <a:ea typeface="Courier New"/>
                <a:cs typeface="Courier New"/>
                <a:sym typeface="Courier New"/>
              </a:rPr>
              <a:t>     /</a:t>
            </a:r>
            <a:r>
              <a:rPr lang="en" sz="1000">
                <a:solidFill>
                  <a:srgbClr val="808080"/>
                </a:solidFill>
                <a:latin typeface="Courier New"/>
                <a:ea typeface="Courier New"/>
                <a:cs typeface="Courier New"/>
                <a:sym typeface="Courier New"/>
              </a:rPr>
              <a:t>/top right</a:t>
            </a:r>
          </a:p>
          <a:p>
            <a:pPr lvl="0" rtl="0">
              <a:spcBef>
                <a:spcPts val="0"/>
              </a:spcBef>
              <a:buNone/>
            </a:pPr>
            <a:r>
              <a:rPr lang="en" sz="1000">
                <a:solidFill>
                  <a:srgbClr val="808080"/>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initialX </a:t>
            </a:r>
            <a:r>
              <a:rPr lang="en" sz="1000">
                <a:solidFill>
                  <a:srgbClr val="A9B7C6"/>
                </a:solidFill>
                <a:latin typeface="Courier New"/>
                <a:ea typeface="Courier New"/>
                <a:cs typeface="Courier New"/>
                <a:sym typeface="Courier New"/>
              </a:rPr>
              <a:t>+ x + </a:t>
            </a:r>
            <a:r>
              <a:rPr lang="en" sz="1000">
                <a:solidFill>
                  <a:srgbClr val="9876AA"/>
                </a:solidFill>
                <a:latin typeface="Courier New"/>
                <a:ea typeface="Courier New"/>
                <a:cs typeface="Courier New"/>
                <a:sym typeface="Courier New"/>
              </a:rPr>
              <a:t>width</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initialY </a:t>
            </a:r>
            <a:r>
              <a:rPr lang="en" sz="1000">
                <a:solidFill>
                  <a:srgbClr val="A9B7C6"/>
                </a:solidFill>
                <a:latin typeface="Courier New"/>
                <a:ea typeface="Courier New"/>
                <a:cs typeface="Courier New"/>
                <a:sym typeface="Courier New"/>
              </a:rPr>
              <a:t>+ y + </a:t>
            </a:r>
            <a:r>
              <a:rPr lang="en" sz="1000">
                <a:solidFill>
                  <a:srgbClr val="9876AA"/>
                </a:solidFill>
                <a:latin typeface="Courier New"/>
                <a:ea typeface="Courier New"/>
                <a:cs typeface="Courier New"/>
                <a:sym typeface="Courier New"/>
              </a:rPr>
              <a:t>height</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p>
          <a:p>
            <a:pPr lvl="0" rtl="0">
              <a:spcBef>
                <a:spcPts val="0"/>
              </a:spcBef>
              <a:buNone/>
            </a:pPr>
            <a:r>
              <a:rPr lang="en" sz="1000">
                <a:solidFill>
                  <a:srgbClr val="808080"/>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vertexBuffer</a:t>
            </a:r>
            <a:r>
              <a:rPr lang="en" sz="1000">
                <a:solidFill>
                  <a:srgbClr val="A9B7C6"/>
                </a:solidFill>
                <a:latin typeface="Courier New"/>
                <a:ea typeface="Courier New"/>
                <a:cs typeface="Courier New"/>
                <a:sym typeface="Courier New"/>
              </a:rPr>
              <a:t>.position(</a:t>
            </a:r>
            <a:r>
              <a:rPr lang="en" sz="1000">
                <a:solidFill>
                  <a:srgbClr val="6897BB"/>
                </a:solidFill>
                <a:latin typeface="Courier New"/>
                <a:ea typeface="Courier New"/>
                <a:cs typeface="Courier New"/>
                <a:sym typeface="Courier New"/>
              </a:rPr>
              <a:t>0</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glVertexPointer</a:t>
            </a:r>
            <a:r>
              <a:rPr lang="en" sz="1000">
                <a:solidFill>
                  <a:srgbClr val="A9B7C6"/>
                </a:solidFill>
                <a:latin typeface="Courier New"/>
                <a:ea typeface="Courier New"/>
                <a:cs typeface="Courier New"/>
                <a:sym typeface="Courier New"/>
              </a:rPr>
              <a:t>(</a:t>
            </a:r>
            <a:r>
              <a:rPr lang="en" sz="1000">
                <a:solidFill>
                  <a:srgbClr val="6897BB"/>
                </a:solidFill>
                <a:latin typeface="Courier New"/>
                <a:ea typeface="Courier New"/>
                <a:cs typeface="Courier New"/>
                <a:sym typeface="Courier New"/>
              </a:rPr>
              <a:t>3</a:t>
            </a: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GL_FLOAT</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0</a:t>
            </a:r>
            <a:r>
              <a:rPr lang="en" sz="1000">
                <a:solidFill>
                  <a:srgbClr val="CC7832"/>
                </a:solidFill>
                <a:latin typeface="Courier New"/>
                <a:ea typeface="Courier New"/>
                <a:cs typeface="Courier New"/>
                <a:sym typeface="Courier New"/>
              </a:rPr>
              <a:t>,</a:t>
            </a:r>
          </a:p>
          <a:p>
            <a:pPr indent="457200" lvl="0" rtl="0">
              <a:spcBef>
                <a:spcPts val="0"/>
              </a:spcBef>
              <a:buNone/>
            </a:pPr>
            <a:r>
              <a:rPr lang="en" sz="1000">
                <a:solidFill>
                  <a:srgbClr val="9876AA"/>
                </a:solidFill>
                <a:latin typeface="Courier New"/>
                <a:ea typeface="Courier New"/>
                <a:cs typeface="Courier New"/>
                <a:sym typeface="Courier New"/>
              </a:rPr>
              <a:t>vertexBuffer</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CC7832"/>
                </a:solidFill>
                <a:latin typeface="Courier New"/>
                <a:ea typeface="Courier New"/>
                <a:cs typeface="Courier New"/>
                <a:sym typeface="Courier New"/>
              </a:rPr>
              <a:t>   </a:t>
            </a:r>
            <a:r>
              <a:rPr lang="en" sz="1000">
                <a:solidFill>
                  <a:srgbClr val="A9B7C6"/>
                </a:solidFill>
                <a:latin typeface="Courier New"/>
                <a:ea typeface="Courier New"/>
                <a:cs typeface="Courier New"/>
                <a:sym typeface="Courier New"/>
              </a:rPr>
              <a:t>GLES11.</a:t>
            </a:r>
            <a:r>
              <a:rPr i="1" lang="en" sz="1000">
                <a:solidFill>
                  <a:srgbClr val="A9B7C6"/>
                </a:solidFill>
                <a:latin typeface="Courier New"/>
                <a:ea typeface="Courier New"/>
                <a:cs typeface="Courier New"/>
                <a:sym typeface="Courier New"/>
              </a:rPr>
              <a:t>glDrawElements</a:t>
            </a: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GL_TRIANGLES</a:t>
            </a:r>
            <a:r>
              <a:rPr lang="en" sz="1000">
                <a:solidFill>
                  <a:srgbClr val="CC7832"/>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2 </a:t>
            </a:r>
            <a:r>
              <a:rPr lang="en" sz="1000">
                <a:solidFill>
                  <a:srgbClr val="A9B7C6"/>
                </a:solidFill>
                <a:latin typeface="Courier New"/>
                <a:ea typeface="Courier New"/>
                <a:cs typeface="Courier New"/>
                <a:sym typeface="Courier New"/>
              </a:rPr>
              <a:t>* </a:t>
            </a:r>
            <a:r>
              <a:rPr lang="en" sz="1000">
                <a:solidFill>
                  <a:srgbClr val="6897BB"/>
                </a:solidFill>
                <a:latin typeface="Courier New"/>
                <a:ea typeface="Courier New"/>
                <a:cs typeface="Courier New"/>
                <a:sym typeface="Courier New"/>
              </a:rPr>
              <a:t>3</a:t>
            </a:r>
            <a:r>
              <a:rPr lang="en" sz="1000">
                <a:solidFill>
                  <a:srgbClr val="CC7832"/>
                </a:solidFill>
                <a:latin typeface="Courier New"/>
                <a:ea typeface="Courier New"/>
                <a:cs typeface="Courier New"/>
                <a:sym typeface="Courier New"/>
              </a:rPr>
              <a:t>,</a:t>
            </a:r>
          </a:p>
          <a:p>
            <a:pPr indent="457200" lvl="0" rtl="0">
              <a:spcBef>
                <a:spcPts val="0"/>
              </a:spcBef>
              <a:buNone/>
            </a:pPr>
            <a:r>
              <a:rPr lang="en" sz="1000">
                <a:solidFill>
                  <a:srgbClr val="A9B7C6"/>
                </a:solidFill>
                <a:latin typeface="Courier New"/>
                <a:ea typeface="Courier New"/>
                <a:cs typeface="Courier New"/>
                <a:sym typeface="Courier New"/>
              </a:rPr>
              <a:t>GLES11.</a:t>
            </a:r>
            <a:r>
              <a:rPr i="1" lang="en" sz="1000">
                <a:solidFill>
                  <a:srgbClr val="9876AA"/>
                </a:solidFill>
                <a:latin typeface="Courier New"/>
                <a:ea typeface="Courier New"/>
                <a:cs typeface="Courier New"/>
                <a:sym typeface="Courier New"/>
              </a:rPr>
              <a:t>GL_UNSIGNED_SHORT</a:t>
            </a:r>
            <a:r>
              <a:rPr lang="en" sz="1000">
                <a:solidFill>
                  <a:srgbClr val="CC7832"/>
                </a:solidFill>
                <a:latin typeface="Courier New"/>
                <a:ea typeface="Courier New"/>
                <a:cs typeface="Courier New"/>
                <a:sym typeface="Courier New"/>
              </a:rPr>
              <a:t>, </a:t>
            </a:r>
            <a:r>
              <a:rPr lang="en" sz="1000">
                <a:solidFill>
                  <a:srgbClr val="9876AA"/>
                </a:solidFill>
                <a:latin typeface="Courier New"/>
                <a:ea typeface="Courier New"/>
                <a:cs typeface="Courier New"/>
                <a:sym typeface="Courier New"/>
              </a:rPr>
              <a:t>indexBuffer</a:t>
            </a:r>
            <a:r>
              <a:rPr lang="en" sz="1000">
                <a:solidFill>
                  <a:srgbClr val="A9B7C6"/>
                </a:solidFill>
                <a:latin typeface="Courier New"/>
                <a:ea typeface="Courier New"/>
                <a:cs typeface="Courier New"/>
                <a:sym typeface="Courier New"/>
              </a:rPr>
              <a:t>)</a:t>
            </a:r>
            <a:r>
              <a:rPr lang="en" sz="1000">
                <a:solidFill>
                  <a:srgbClr val="CC7832"/>
                </a:solidFill>
                <a:latin typeface="Courier New"/>
                <a:ea typeface="Courier New"/>
                <a:cs typeface="Courier New"/>
                <a:sym typeface="Courier New"/>
              </a:rPr>
              <a:t>;</a:t>
            </a:r>
          </a:p>
          <a:p>
            <a:pPr lvl="0" rtl="0">
              <a:spcBef>
                <a:spcPts val="0"/>
              </a:spcBef>
              <a:buNone/>
            </a:pPr>
            <a:r>
              <a:rPr lang="en" sz="1000">
                <a:solidFill>
                  <a:srgbClr val="A9B7C6"/>
                </a:solidFill>
                <a:latin typeface="Courier New"/>
                <a:ea typeface="Courier New"/>
                <a:cs typeface="Courier New"/>
                <a:sym typeface="Courier New"/>
              </a:rPr>
              <a: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Background and Player Ship</a:t>
            </a:r>
          </a:p>
        </p:txBody>
      </p:sp>
      <p:pic>
        <p:nvPicPr>
          <p:cNvPr id="180" name="Shape 180"/>
          <p:cNvPicPr preferRelativeResize="0"/>
          <p:nvPr/>
        </p:nvPicPr>
        <p:blipFill>
          <a:blip r:embed="rId3">
            <a:alphaModFix/>
          </a:blip>
          <a:stretch>
            <a:fillRect/>
          </a:stretch>
        </p:blipFill>
        <p:spPr>
          <a:xfrm>
            <a:off x="653899" y="1205150"/>
            <a:ext cx="7445847" cy="378507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Background and Player Ship</a:t>
            </a:r>
          </a:p>
        </p:txBody>
      </p:sp>
      <p:sp>
        <p:nvSpPr>
          <p:cNvPr id="186" name="Shape 186"/>
          <p:cNvSpPr txBox="1"/>
          <p:nvPr>
            <p:ph idx="1" type="body"/>
          </p:nvPr>
        </p:nvSpPr>
        <p:spPr>
          <a:xfrm>
            <a:off x="521400" y="1194250"/>
            <a:ext cx="8101200" cy="3949200"/>
          </a:xfrm>
          <a:prstGeom prst="rect">
            <a:avLst/>
          </a:prstGeom>
          <a:solidFill>
            <a:srgbClr val="000000"/>
          </a:solidFill>
        </p:spPr>
        <p:txBody>
          <a:bodyPr anchorCtr="0" anchor="t" bIns="91425" lIns="91425" rIns="91425" tIns="91425">
            <a:noAutofit/>
          </a:bodyPr>
          <a:lstStyle/>
          <a:p>
            <a:pPr lvl="0" rtl="0">
              <a:spcBef>
                <a:spcPts val="0"/>
              </a:spcBef>
              <a:buNone/>
            </a:pPr>
            <a:r>
              <a:rPr lang="en" sz="1200">
                <a:solidFill>
                  <a:srgbClr val="CC7832"/>
                </a:solidFill>
                <a:latin typeface="Courier New"/>
                <a:ea typeface="Courier New"/>
                <a:cs typeface="Courier New"/>
                <a:sym typeface="Courier New"/>
              </a:rPr>
              <a:t>public class </a:t>
            </a:r>
            <a:r>
              <a:rPr lang="en" sz="1200">
                <a:solidFill>
                  <a:srgbClr val="A9B7C6"/>
                </a:solidFill>
                <a:latin typeface="Courier New"/>
                <a:ea typeface="Courier New"/>
                <a:cs typeface="Courier New"/>
                <a:sym typeface="Courier New"/>
              </a:rPr>
              <a:t>SpaceInvadersSurfaceView </a:t>
            </a:r>
            <a:r>
              <a:rPr lang="en" sz="1200">
                <a:solidFill>
                  <a:srgbClr val="CC7832"/>
                </a:solidFill>
                <a:latin typeface="Courier New"/>
                <a:ea typeface="Courier New"/>
                <a:cs typeface="Courier New"/>
                <a:sym typeface="Courier New"/>
              </a:rPr>
              <a:t>extends </a:t>
            </a:r>
            <a:r>
              <a:rPr lang="en" sz="1200">
                <a:solidFill>
                  <a:srgbClr val="A9B7C6"/>
                </a:solidFill>
                <a:latin typeface="Courier New"/>
                <a:ea typeface="Courier New"/>
                <a:cs typeface="Courier New"/>
                <a:sym typeface="Courier New"/>
              </a:rPr>
              <a:t>GLSurfaceView { ...</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BBB529"/>
                </a:solidFill>
                <a:latin typeface="Courier New"/>
                <a:ea typeface="Courier New"/>
                <a:cs typeface="Courier New"/>
                <a:sym typeface="Courier New"/>
              </a:rPr>
              <a:t>@Override</a:t>
            </a:r>
          </a:p>
          <a:p>
            <a:pPr lvl="0" rtl="0">
              <a:spcBef>
                <a:spcPts val="0"/>
              </a:spcBef>
              <a:buClr>
                <a:schemeClr val="dk1"/>
              </a:buClr>
              <a:buSzPct val="91666"/>
              <a:buFont typeface="Arial"/>
              <a:buNone/>
            </a:pPr>
            <a:r>
              <a:rPr lang="en" sz="1200">
                <a:solidFill>
                  <a:srgbClr val="BBB529"/>
                </a:solidFill>
                <a:latin typeface="Courier New"/>
                <a:ea typeface="Courier New"/>
                <a:cs typeface="Courier New"/>
                <a:sym typeface="Courier New"/>
              </a:rPr>
              <a:t>   </a:t>
            </a:r>
            <a:r>
              <a:rPr lang="en" sz="1200">
                <a:solidFill>
                  <a:srgbClr val="CC7832"/>
                </a:solidFill>
                <a:latin typeface="Courier New"/>
                <a:ea typeface="Courier New"/>
                <a:cs typeface="Courier New"/>
                <a:sym typeface="Courier New"/>
              </a:rPr>
              <a:t>public boolean </a:t>
            </a:r>
            <a:r>
              <a:rPr lang="en" sz="1200">
                <a:solidFill>
                  <a:srgbClr val="FFC66D"/>
                </a:solidFill>
                <a:latin typeface="Courier New"/>
                <a:ea typeface="Courier New"/>
                <a:cs typeface="Courier New"/>
                <a:sym typeface="Courier New"/>
              </a:rPr>
              <a:t>onTouchEvent</a:t>
            </a:r>
            <a:r>
              <a:rPr lang="en" sz="1200">
                <a:solidFill>
                  <a:srgbClr val="A9B7C6"/>
                </a:solidFill>
                <a:latin typeface="Courier New"/>
                <a:ea typeface="Courier New"/>
                <a:cs typeface="Courier New"/>
                <a:sym typeface="Courier New"/>
              </a:rPr>
              <a:t>(MotionEvent e)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renderer</a:t>
            </a:r>
            <a:r>
              <a:rPr lang="en" sz="1200">
                <a:solidFill>
                  <a:srgbClr val="A9B7C6"/>
                </a:solidFill>
                <a:latin typeface="Courier New"/>
                <a:ea typeface="Courier New"/>
                <a:cs typeface="Courier New"/>
                <a:sym typeface="Courier New"/>
              </a:rPr>
              <a:t>.</a:t>
            </a:r>
            <a:r>
              <a:rPr lang="en" sz="1200">
                <a:solidFill>
                  <a:srgbClr val="9876AA"/>
                </a:solidFill>
                <a:latin typeface="Courier New"/>
                <a:ea typeface="Courier New"/>
                <a:cs typeface="Courier New"/>
                <a:sym typeface="Courier New"/>
              </a:rPr>
              <a:t>shipPosition </a:t>
            </a:r>
            <a:r>
              <a:rPr lang="en" sz="1200">
                <a:solidFill>
                  <a:srgbClr val="A9B7C6"/>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1 </a:t>
            </a:r>
            <a:r>
              <a:rPr lang="en" sz="1200">
                <a:solidFill>
                  <a:srgbClr val="A9B7C6"/>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2 </a:t>
            </a:r>
            <a:r>
              <a:rPr lang="en" sz="1200">
                <a:solidFill>
                  <a:srgbClr val="A9B7C6"/>
                </a:solidFill>
                <a:latin typeface="Courier New"/>
                <a:ea typeface="Courier New"/>
                <a:cs typeface="Courier New"/>
                <a:sym typeface="Courier New"/>
              </a:rPr>
              <a:t>* (e.getX() / </a:t>
            </a:r>
            <a:r>
              <a:rPr lang="en" sz="1200">
                <a:solidFill>
                  <a:srgbClr val="9876AA"/>
                </a:solidFill>
                <a:latin typeface="Courier New"/>
                <a:ea typeface="Courier New"/>
                <a:cs typeface="Courier New"/>
                <a:sym typeface="Courier New"/>
              </a:rPr>
              <a:t>renderer</a:t>
            </a:r>
            <a:r>
              <a:rPr lang="en" sz="1200">
                <a:solidFill>
                  <a:srgbClr val="A9B7C6"/>
                </a:solidFill>
                <a:latin typeface="Courier New"/>
                <a:ea typeface="Courier New"/>
                <a:cs typeface="Courier New"/>
                <a:sym typeface="Courier New"/>
              </a:rPr>
              <a:t>.</a:t>
            </a:r>
            <a:r>
              <a:rPr lang="en" sz="1200">
                <a:solidFill>
                  <a:srgbClr val="9876AA"/>
                </a:solidFill>
                <a:latin typeface="Courier New"/>
                <a:ea typeface="Courier New"/>
                <a:cs typeface="Courier New"/>
                <a:sym typeface="Courier New"/>
              </a:rPr>
              <a:t>screenWidth</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return true;</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a:t>
            </a:r>
          </a:p>
          <a:p>
            <a:pPr rtl="0">
              <a:spcBef>
                <a:spcPts val="0"/>
              </a:spcBef>
              <a:buNone/>
            </a:pPr>
            <a:r>
              <a:rPr lang="en" sz="1200">
                <a:solidFill>
                  <a:srgbClr val="A9B7C6"/>
                </a:solidFill>
                <a:latin typeface="Courier New"/>
                <a:ea typeface="Courier New"/>
                <a:cs typeface="Courier New"/>
                <a:sym typeface="Courier New"/>
              </a:rPr>
              <a:t>}</a:t>
            </a:r>
          </a:p>
          <a:p>
            <a:pPr rtl="0">
              <a:spcBef>
                <a:spcPts val="0"/>
              </a:spcBef>
              <a:buNone/>
            </a:pPr>
            <a:r>
              <a:t/>
            </a:r>
            <a:endParaRPr sz="1200">
              <a:solidFill>
                <a:srgbClr val="A9B7C6"/>
              </a:solidFill>
              <a:latin typeface="Courier New"/>
              <a:ea typeface="Courier New"/>
              <a:cs typeface="Courier New"/>
              <a:sym typeface="Courier New"/>
            </a:endParaRPr>
          </a:p>
          <a:p>
            <a:pPr lvl="0" rtl="0">
              <a:spcBef>
                <a:spcPts val="0"/>
              </a:spcBef>
              <a:buNone/>
            </a:pPr>
            <a:r>
              <a:rPr lang="en" sz="1200">
                <a:solidFill>
                  <a:srgbClr val="CC7832"/>
                </a:solidFill>
                <a:latin typeface="Courier New"/>
                <a:ea typeface="Courier New"/>
                <a:cs typeface="Courier New"/>
                <a:sym typeface="Courier New"/>
              </a:rPr>
              <a:t>public class </a:t>
            </a:r>
            <a:r>
              <a:rPr lang="en" sz="1200">
                <a:solidFill>
                  <a:srgbClr val="A9B7C6"/>
                </a:solidFill>
                <a:latin typeface="Courier New"/>
                <a:ea typeface="Courier New"/>
                <a:cs typeface="Courier New"/>
                <a:sym typeface="Courier New"/>
              </a:rPr>
              <a:t>SpaceInvadersRenderer </a:t>
            </a:r>
            <a:r>
              <a:rPr lang="en" sz="1200">
                <a:solidFill>
                  <a:srgbClr val="CC7832"/>
                </a:solidFill>
                <a:latin typeface="Courier New"/>
                <a:ea typeface="Courier New"/>
                <a:cs typeface="Courier New"/>
                <a:sym typeface="Courier New"/>
              </a:rPr>
              <a:t>implements </a:t>
            </a:r>
            <a:r>
              <a:rPr lang="en" sz="1200">
                <a:solidFill>
                  <a:srgbClr val="A9B7C6"/>
                </a:solidFill>
                <a:latin typeface="Courier New"/>
                <a:ea typeface="Courier New"/>
                <a:cs typeface="Courier New"/>
                <a:sym typeface="Courier New"/>
              </a:rPr>
              <a:t>GLSurfaceView.Renderer {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Sprite </a:t>
            </a:r>
            <a:r>
              <a:rPr lang="en" sz="1200">
                <a:solidFill>
                  <a:srgbClr val="9876AA"/>
                </a:solidFill>
                <a:latin typeface="Courier New"/>
                <a:ea typeface="Courier New"/>
                <a:cs typeface="Courier New"/>
                <a:sym typeface="Courier New"/>
              </a:rPr>
              <a:t>ship</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float </a:t>
            </a:r>
            <a:r>
              <a:rPr lang="en" sz="1200">
                <a:solidFill>
                  <a:srgbClr val="9876AA"/>
                </a:solidFill>
                <a:latin typeface="Courier New"/>
                <a:ea typeface="Courier New"/>
                <a:cs typeface="Courier New"/>
                <a:sym typeface="Courier New"/>
              </a:rPr>
              <a:t>shipPosition </a:t>
            </a:r>
            <a:r>
              <a:rPr lang="en" sz="1200">
                <a:solidFill>
                  <a:srgbClr val="A9B7C6"/>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0</a:t>
            </a:r>
            <a:r>
              <a:rPr lang="en" sz="1200">
                <a:solidFill>
                  <a:srgbClr val="CC7832"/>
                </a:solidFill>
                <a:latin typeface="Courier New"/>
                <a:ea typeface="Courier New"/>
                <a:cs typeface="Courier New"/>
                <a:sym typeface="Courier New"/>
              </a:rPr>
              <a:t>;</a:t>
            </a:r>
          </a:p>
          <a:p>
            <a:pPr lvl="0" rtl="0">
              <a:spcBef>
                <a:spcPts val="0"/>
              </a:spcBef>
              <a:buNone/>
            </a:pPr>
            <a:r>
              <a:rPr lang="en" sz="1200">
                <a:solidFill>
                  <a:srgbClr val="CC7832"/>
                </a:solidFill>
                <a:latin typeface="Courier New"/>
                <a:ea typeface="Courier New"/>
                <a:cs typeface="Courier New"/>
                <a:sym typeface="Courier New"/>
              </a:rPr>
              <a:t>public void </a:t>
            </a:r>
            <a:r>
              <a:rPr lang="en" sz="1200">
                <a:solidFill>
                  <a:srgbClr val="FFC66D"/>
                </a:solidFill>
                <a:latin typeface="Courier New"/>
                <a:ea typeface="Courier New"/>
                <a:cs typeface="Courier New"/>
                <a:sym typeface="Courier New"/>
              </a:rPr>
              <a:t>onDrawFrame</a:t>
            </a:r>
            <a:r>
              <a:rPr lang="en" sz="1200">
                <a:solidFill>
                  <a:srgbClr val="A9B7C6"/>
                </a:solidFill>
                <a:latin typeface="Courier New"/>
                <a:ea typeface="Courier New"/>
                <a:cs typeface="Courier New"/>
                <a:sym typeface="Courier New"/>
              </a:rPr>
              <a:t>(GL10 gl) {</a:t>
            </a:r>
          </a:p>
          <a:p>
            <a:pPr lvl="0" rtl="0">
              <a:spcBef>
                <a:spcPts val="0"/>
              </a:spcBef>
              <a:buNone/>
            </a:pPr>
            <a:r>
              <a:rPr lang="en" sz="1200">
                <a:solidFill>
                  <a:srgbClr val="A9B7C6"/>
                </a:solidFill>
                <a:latin typeface="Courier New"/>
                <a:ea typeface="Courier New"/>
                <a:cs typeface="Courier New"/>
                <a:sym typeface="Courier New"/>
              </a:rPr>
              <a:t>   gl.glClear(gl.</a:t>
            </a:r>
            <a:r>
              <a:rPr i="1" lang="en" sz="1200">
                <a:solidFill>
                  <a:srgbClr val="9876AA"/>
                </a:solidFill>
                <a:latin typeface="Courier New"/>
                <a:ea typeface="Courier New"/>
                <a:cs typeface="Courier New"/>
                <a:sym typeface="Courier New"/>
              </a:rPr>
              <a:t>GL_COLOR_BUFFER_BIT</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None/>
            </a:pPr>
            <a:r>
              <a:rPr lang="en" sz="1200">
                <a:solidFill>
                  <a:srgbClr val="CC7832"/>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background</a:t>
            </a:r>
            <a:r>
              <a:rPr lang="en" sz="1200">
                <a:solidFill>
                  <a:srgbClr val="A9B7C6"/>
                </a:solidFill>
                <a:latin typeface="Courier New"/>
                <a:ea typeface="Courier New"/>
                <a:cs typeface="Courier New"/>
                <a:sym typeface="Courier New"/>
              </a:rPr>
              <a:t>.Draw()</a:t>
            </a:r>
            <a:r>
              <a:rPr lang="en" sz="1200">
                <a:solidFill>
                  <a:srgbClr val="CC7832"/>
                </a:solidFill>
                <a:latin typeface="Courier New"/>
                <a:ea typeface="Courier New"/>
                <a:cs typeface="Courier New"/>
                <a:sym typeface="Courier New"/>
              </a:rPr>
              <a:t>;</a:t>
            </a:r>
          </a:p>
          <a:p>
            <a:pPr lvl="0" rtl="0">
              <a:spcBef>
                <a:spcPts val="0"/>
              </a:spcBef>
              <a:buNone/>
            </a:pPr>
            <a:r>
              <a:rPr lang="en" sz="1200">
                <a:solidFill>
                  <a:srgbClr val="CC7832"/>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ship</a:t>
            </a:r>
            <a:r>
              <a:rPr lang="en" sz="1200">
                <a:solidFill>
                  <a:srgbClr val="A9B7C6"/>
                </a:solidFill>
                <a:latin typeface="Courier New"/>
                <a:ea typeface="Courier New"/>
                <a:cs typeface="Courier New"/>
                <a:sym typeface="Courier New"/>
              </a:rPr>
              <a:t>.Draw(</a:t>
            </a:r>
            <a:r>
              <a:rPr lang="en" sz="1200">
                <a:solidFill>
                  <a:srgbClr val="9876AA"/>
                </a:solidFill>
                <a:latin typeface="Courier New"/>
                <a:ea typeface="Courier New"/>
                <a:cs typeface="Courier New"/>
                <a:sym typeface="Courier New"/>
              </a:rPr>
              <a:t>shipPosition</a:t>
            </a:r>
            <a:r>
              <a:rPr lang="en" sz="1200">
                <a:solidFill>
                  <a:srgbClr val="A9B7C6"/>
                </a:solidFill>
                <a:latin typeface="Courier New"/>
                <a:ea typeface="Courier New"/>
                <a:cs typeface="Courier New"/>
                <a:sym typeface="Courier New"/>
              </a:rPr>
              <a:t>)</a:t>
            </a:r>
            <a:r>
              <a:rPr lang="en" sz="1200">
                <a:solidFill>
                  <a:srgbClr val="CC7832"/>
                </a:solidFill>
                <a:latin typeface="Courier New"/>
                <a:ea typeface="Courier New"/>
                <a:cs typeface="Courier New"/>
                <a:sym typeface="Courier New"/>
              </a:rPr>
              <a:t>;</a:t>
            </a:r>
          </a:p>
          <a:p>
            <a:pPr lvl="0" rtl="0">
              <a:spcBef>
                <a:spcPts val="0"/>
              </a:spcBef>
              <a:buNone/>
            </a:pPr>
            <a:r>
              <a:rPr lang="en" sz="1200">
                <a:solidFill>
                  <a:srgbClr val="A9B7C6"/>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public void </a:t>
            </a:r>
            <a:r>
              <a:rPr lang="en" sz="1200">
                <a:solidFill>
                  <a:srgbClr val="FFC66D"/>
                </a:solidFill>
                <a:latin typeface="Courier New"/>
                <a:ea typeface="Courier New"/>
                <a:cs typeface="Courier New"/>
                <a:sym typeface="Courier New"/>
              </a:rPr>
              <a:t>onSurfaceChanged</a:t>
            </a:r>
            <a:r>
              <a:rPr lang="en" sz="1200">
                <a:solidFill>
                  <a:srgbClr val="A9B7C6"/>
                </a:solidFill>
                <a:latin typeface="Courier New"/>
                <a:ea typeface="Courier New"/>
                <a:cs typeface="Courier New"/>
                <a:sym typeface="Courier New"/>
              </a:rPr>
              <a:t>(GL10 gl</a:t>
            </a:r>
            <a:r>
              <a:rPr lang="en" sz="1200">
                <a:solidFill>
                  <a:srgbClr val="CC7832"/>
                </a:solidFill>
                <a:latin typeface="Courier New"/>
                <a:ea typeface="Courier New"/>
                <a:cs typeface="Courier New"/>
                <a:sym typeface="Courier New"/>
              </a:rPr>
              <a:t>, int </a:t>
            </a:r>
            <a:r>
              <a:rPr lang="en" sz="1200">
                <a:solidFill>
                  <a:srgbClr val="A9B7C6"/>
                </a:solidFill>
                <a:latin typeface="Courier New"/>
                <a:ea typeface="Courier New"/>
                <a:cs typeface="Courier New"/>
                <a:sym typeface="Courier New"/>
              </a:rPr>
              <a:t>width</a:t>
            </a:r>
            <a:r>
              <a:rPr lang="en" sz="1200">
                <a:solidFill>
                  <a:srgbClr val="CC7832"/>
                </a:solidFill>
                <a:latin typeface="Courier New"/>
                <a:ea typeface="Courier New"/>
                <a:cs typeface="Courier New"/>
                <a:sym typeface="Courier New"/>
              </a:rPr>
              <a:t>, int </a:t>
            </a:r>
            <a:r>
              <a:rPr lang="en" sz="1200">
                <a:solidFill>
                  <a:srgbClr val="A9B7C6"/>
                </a:solidFill>
                <a:latin typeface="Courier New"/>
                <a:ea typeface="Courier New"/>
                <a:cs typeface="Courier New"/>
                <a:sym typeface="Courier New"/>
              </a:rPr>
              <a:t>height) {</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   gl.glViewport(</a:t>
            </a:r>
            <a:r>
              <a:rPr lang="en" sz="1200">
                <a:solidFill>
                  <a:srgbClr val="6897BB"/>
                </a:solidFill>
                <a:latin typeface="Courier New"/>
                <a:ea typeface="Courier New"/>
                <a:cs typeface="Courier New"/>
                <a:sym typeface="Courier New"/>
              </a:rPr>
              <a:t>0</a:t>
            </a:r>
            <a:r>
              <a:rPr lang="en" sz="1200">
                <a:solidFill>
                  <a:srgbClr val="CC7832"/>
                </a:solidFill>
                <a:latin typeface="Courier New"/>
                <a:ea typeface="Courier New"/>
                <a:cs typeface="Courier New"/>
                <a:sym typeface="Courier New"/>
              </a:rPr>
              <a:t>, </a:t>
            </a:r>
            <a:r>
              <a:rPr lang="en" sz="1200">
                <a:solidFill>
                  <a:srgbClr val="6897BB"/>
                </a:solidFill>
                <a:latin typeface="Courier New"/>
                <a:ea typeface="Courier New"/>
                <a:cs typeface="Courier New"/>
                <a:sym typeface="Courier New"/>
              </a:rPr>
              <a:t>0</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width</a:t>
            </a:r>
            <a:r>
              <a:rPr lang="en" sz="1200">
                <a:solidFill>
                  <a:srgbClr val="CC7832"/>
                </a:solidFill>
                <a:latin typeface="Courier New"/>
                <a:ea typeface="Courier New"/>
                <a:cs typeface="Courier New"/>
                <a:sym typeface="Courier New"/>
              </a:rPr>
              <a:t>, </a:t>
            </a:r>
            <a:r>
              <a:rPr lang="en" sz="1200">
                <a:solidFill>
                  <a:srgbClr val="A9B7C6"/>
                </a:solidFill>
                <a:latin typeface="Courier New"/>
                <a:ea typeface="Courier New"/>
                <a:cs typeface="Courier New"/>
                <a:sym typeface="Courier New"/>
              </a:rPr>
              <a:t>height)</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   </a:t>
            </a:r>
            <a:r>
              <a:rPr lang="en" sz="1200">
                <a:solidFill>
                  <a:srgbClr val="9876AA"/>
                </a:solidFill>
                <a:latin typeface="Courier New"/>
                <a:ea typeface="Courier New"/>
                <a:cs typeface="Courier New"/>
                <a:sym typeface="Courier New"/>
              </a:rPr>
              <a:t>screenWidth </a:t>
            </a:r>
            <a:r>
              <a:rPr lang="en" sz="1200">
                <a:solidFill>
                  <a:srgbClr val="A9B7C6"/>
                </a:solidFill>
                <a:latin typeface="Courier New"/>
                <a:ea typeface="Courier New"/>
                <a:cs typeface="Courier New"/>
                <a:sym typeface="Courier New"/>
              </a:rPr>
              <a:t>= width</a:t>
            </a:r>
            <a:r>
              <a:rPr lang="en" sz="1200">
                <a:solidFill>
                  <a:srgbClr val="CC7832"/>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A9B7C6"/>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rgbClr val="CC7832"/>
                </a:solidFill>
                <a:latin typeface="Courier New"/>
                <a:ea typeface="Courier New"/>
                <a:cs typeface="Courier New"/>
                <a:sym typeface="Courier New"/>
              </a:rPr>
              <a:t>public int </a:t>
            </a:r>
            <a:r>
              <a:rPr lang="en" sz="1200">
                <a:solidFill>
                  <a:srgbClr val="9876AA"/>
                </a:solidFill>
                <a:latin typeface="Courier New"/>
                <a:ea typeface="Courier New"/>
                <a:cs typeface="Courier New"/>
                <a:sym typeface="Courier New"/>
              </a:rPr>
              <a:t>screenWidth</a:t>
            </a:r>
            <a:r>
              <a:rPr lang="en" sz="1200">
                <a:solidFill>
                  <a:srgbClr val="CC7832"/>
                </a:solidFill>
                <a:latin typeface="Courier New"/>
                <a:ea typeface="Courier New"/>
                <a:cs typeface="Courier New"/>
                <a:sym typeface="Courier New"/>
              </a:rPr>
              <a:t>;</a:t>
            </a:r>
          </a:p>
          <a:p>
            <a:pPr lvl="0" rtl="0">
              <a:spcBef>
                <a:spcPts val="0"/>
              </a:spcBef>
              <a:buNone/>
            </a:pPr>
            <a:r>
              <a:t/>
            </a:r>
            <a:endParaRPr sz="1200">
              <a:solidFill>
                <a:srgbClr val="A9B7C6"/>
              </a:solidFill>
              <a:latin typeface="Courier New"/>
              <a:ea typeface="Courier New"/>
              <a:cs typeface="Courier New"/>
              <a:sym typeface="Courier New"/>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Android Play Store Tour</a:t>
            </a:r>
          </a:p>
        </p:txBody>
      </p:sp>
      <p:sp>
        <p:nvSpPr>
          <p:cNvPr id="192" name="Shape 192"/>
          <p:cNvSpPr txBox="1"/>
          <p:nvPr>
            <p:ph idx="1" type="body"/>
          </p:nvPr>
        </p:nvSpPr>
        <p:spPr>
          <a:xfrm>
            <a:off x="457200" y="1200150"/>
            <a:ext cx="8553000" cy="3725699"/>
          </a:xfrm>
          <a:prstGeom prst="rect">
            <a:avLst/>
          </a:prstGeom>
        </p:spPr>
        <p:txBody>
          <a:bodyPr anchorCtr="0" anchor="t" bIns="91425" lIns="91425" rIns="91425" tIns="91425">
            <a:noAutofit/>
          </a:bodyPr>
          <a:lstStyle/>
          <a:p>
            <a:pPr indent="0" marL="0" rtl="0">
              <a:spcBef>
                <a:spcPts val="0"/>
              </a:spcBef>
              <a:buNone/>
            </a:pPr>
            <a:r>
              <a:rPr lang="en"/>
              <a:t>To release the finished game in the Play Store</a:t>
            </a:r>
          </a:p>
          <a:p>
            <a:pPr indent="-381000" lvl="0" marL="457200" rtl="0">
              <a:spcBef>
                <a:spcPts val="0"/>
              </a:spcBef>
              <a:buClr>
                <a:schemeClr val="dk1"/>
              </a:buClr>
              <a:buSzPct val="100000"/>
              <a:buFont typeface="Arial"/>
              <a:buAutoNum type="arabicPeriod"/>
            </a:pPr>
            <a:r>
              <a:rPr lang="en" sz="2400"/>
              <a:t>Google Account is needed</a:t>
            </a:r>
          </a:p>
          <a:p>
            <a:pPr indent="-381000" lvl="0" marL="457200" rtl="0">
              <a:spcBef>
                <a:spcPts val="0"/>
              </a:spcBef>
              <a:buClr>
                <a:schemeClr val="dk1"/>
              </a:buClr>
              <a:buSzPct val="100000"/>
              <a:buFont typeface="Arial"/>
              <a:buAutoNum type="arabicPeriod"/>
            </a:pPr>
            <a:r>
              <a:rPr lang="en" sz="2400"/>
              <a:t>Sign Up in the Google Play Developer Console</a:t>
            </a:r>
          </a:p>
          <a:p>
            <a:pPr indent="-381000" lvl="1" marL="914400" rtl="0">
              <a:spcBef>
                <a:spcPts val="0"/>
              </a:spcBef>
              <a:buClr>
                <a:schemeClr val="dk1"/>
              </a:buClr>
              <a:buSzPct val="80000"/>
              <a:buFont typeface="Arial"/>
              <a:buAutoNum type="alphaLcPeriod"/>
            </a:pPr>
            <a:r>
              <a:rPr lang="en" u="sng">
                <a:solidFill>
                  <a:schemeClr val="hlink"/>
                </a:solidFill>
                <a:hlinkClick r:id="rId3"/>
              </a:rPr>
              <a:t>https://play.google.com/apps/publish/signup/</a:t>
            </a:r>
          </a:p>
          <a:p>
            <a:pPr indent="-381000" lvl="0" marL="457200" rtl="0">
              <a:spcBef>
                <a:spcPts val="0"/>
              </a:spcBef>
              <a:buClr>
                <a:schemeClr val="dk1"/>
              </a:buClr>
              <a:buSzPct val="100000"/>
              <a:buFont typeface="Arial"/>
              <a:buAutoNum type="arabicPeriod"/>
            </a:pPr>
            <a:r>
              <a:rPr lang="en" sz="2400"/>
              <a:t>Pay $25 Registration Fee</a:t>
            </a:r>
          </a:p>
          <a:p>
            <a:pPr indent="-381000" lvl="0" marL="457200" rtl="0">
              <a:spcBef>
                <a:spcPts val="0"/>
              </a:spcBef>
              <a:buClr>
                <a:schemeClr val="dk1"/>
              </a:buClr>
              <a:buSzPct val="100000"/>
              <a:buFont typeface="Arial"/>
              <a:buAutoNum type="arabicPeriod"/>
            </a:pPr>
            <a:r>
              <a:rPr lang="en" sz="2400"/>
              <a:t>Create certificate and sign your app</a:t>
            </a:r>
          </a:p>
          <a:p>
            <a:pPr indent="-381000" lvl="0" marL="457200" rtl="0">
              <a:spcBef>
                <a:spcPts val="0"/>
              </a:spcBef>
              <a:buClr>
                <a:schemeClr val="dk1"/>
              </a:buClr>
              <a:buSzPct val="100000"/>
              <a:buFont typeface="Arial"/>
              <a:buAutoNum type="arabicPeriod"/>
            </a:pPr>
            <a:r>
              <a:rPr lang="en" sz="2400"/>
              <a:t>Upload app to Store, set price, etc.</a:t>
            </a:r>
          </a:p>
          <a:p>
            <a:pPr lvl="0" rtl="0">
              <a:spcBef>
                <a:spcPts val="0"/>
              </a:spcBef>
              <a:buNone/>
            </a:pPr>
            <a:r>
              <a:rPr lang="en" sz="2200"/>
              <a:t>For testing using Debug Certificate is totally okay, you can even give it to other developers as long as their unlock their phones.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98" name="Shape 19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https://github.com/BenjaminNitschke/MobileCourse</a:t>
            </a:r>
          </a:p>
          <a:p>
            <a:pPr algn="ctr">
              <a:spcBef>
                <a:spcPts val="0"/>
              </a:spcBef>
              <a:buNone/>
            </a:pPr>
            <a:r>
              <a:t/>
            </a:r>
            <a:endParaRPr sz="24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Links</a:t>
            </a:r>
          </a:p>
        </p:txBody>
      </p:sp>
      <p:sp>
        <p:nvSpPr>
          <p:cNvPr id="204" name="Shape 204"/>
          <p:cNvSpPr txBox="1"/>
          <p:nvPr>
            <p:ph idx="1" type="body"/>
          </p:nvPr>
        </p:nvSpPr>
        <p:spPr>
          <a:xfrm>
            <a:off x="347400" y="1258800"/>
            <a:ext cx="8753100" cy="3725699"/>
          </a:xfrm>
          <a:prstGeom prst="rect">
            <a:avLst/>
          </a:prstGeom>
        </p:spPr>
        <p:txBody>
          <a:bodyPr anchorCtr="0" anchor="t" bIns="91425" lIns="91425" rIns="91425" tIns="91425">
            <a:noAutofit/>
          </a:bodyPr>
          <a:lstStyle/>
          <a:p>
            <a:pPr indent="-368300" lvl="0" marL="457200" rtl="0" algn="l">
              <a:spcBef>
                <a:spcPts val="0"/>
              </a:spcBef>
              <a:buClr>
                <a:schemeClr val="dk1"/>
              </a:buClr>
              <a:buSzPct val="100000"/>
              <a:buFont typeface="Arial"/>
              <a:buChar char="●"/>
            </a:pPr>
            <a:r>
              <a:rPr lang="en" sz="2200" u="sng">
                <a:solidFill>
                  <a:schemeClr val="hlink"/>
                </a:solidFill>
                <a:hlinkClick r:id="rId3"/>
              </a:rPr>
              <a:t>https://www.virtualbox.org/</a:t>
            </a:r>
          </a:p>
          <a:p>
            <a:pPr indent="-368300" lvl="0" marL="457200" rtl="0" algn="l">
              <a:spcBef>
                <a:spcPts val="0"/>
              </a:spcBef>
              <a:buClr>
                <a:schemeClr val="dk1"/>
              </a:buClr>
              <a:buSzPct val="100000"/>
              <a:buFont typeface="Arial"/>
              <a:buChar char="●"/>
            </a:pPr>
            <a:r>
              <a:rPr lang="en" sz="2200" u="sng">
                <a:solidFill>
                  <a:schemeClr val="hlink"/>
                </a:solidFill>
                <a:hlinkClick r:id="rId4"/>
              </a:rPr>
              <a:t>http://www.ubuntu.com/download</a:t>
            </a:r>
          </a:p>
          <a:p>
            <a:pPr indent="-368300" lvl="0" marL="457200" rtl="0" algn="l">
              <a:spcBef>
                <a:spcPts val="0"/>
              </a:spcBef>
              <a:buClr>
                <a:schemeClr val="dk1"/>
              </a:buClr>
              <a:buSzPct val="100000"/>
              <a:buFont typeface="Arial"/>
              <a:buChar char="●"/>
            </a:pPr>
            <a:r>
              <a:rPr lang="en" sz="2200" u="sng">
                <a:solidFill>
                  <a:schemeClr val="hlink"/>
                </a:solidFill>
                <a:hlinkClick r:id="rId5"/>
              </a:rPr>
              <a:t>http://developer.android.com/index.html</a:t>
            </a:r>
          </a:p>
          <a:p>
            <a:pPr indent="-368300" lvl="0" marL="457200" rtl="0" algn="l">
              <a:spcBef>
                <a:spcPts val="0"/>
              </a:spcBef>
              <a:buClr>
                <a:schemeClr val="dk1"/>
              </a:buClr>
              <a:buSzPct val="100000"/>
              <a:buFont typeface="Arial"/>
              <a:buChar char="●"/>
            </a:pPr>
            <a:r>
              <a:rPr lang="en" sz="2200" u="sng">
                <a:solidFill>
                  <a:schemeClr val="hlink"/>
                </a:solidFill>
                <a:hlinkClick r:id="rId6"/>
              </a:rPr>
              <a:t>http://developer.android.com/guide/index.html</a:t>
            </a:r>
          </a:p>
          <a:p>
            <a:pPr indent="-368300" lvl="0" marL="457200" rtl="0" algn="l">
              <a:spcBef>
                <a:spcPts val="0"/>
              </a:spcBef>
              <a:buClr>
                <a:schemeClr val="dk1"/>
              </a:buClr>
              <a:buSzPct val="100000"/>
              <a:buFont typeface="Arial"/>
              <a:buChar char="●"/>
            </a:pPr>
            <a:r>
              <a:rPr lang="en" sz="2200" u="sng">
                <a:solidFill>
                  <a:schemeClr val="hlink"/>
                </a:solidFill>
                <a:hlinkClick r:id="rId7"/>
              </a:rPr>
              <a:t>http://developer.android.com/tools/studio/index.html</a:t>
            </a:r>
          </a:p>
          <a:p>
            <a:pPr indent="-368300" lvl="0" marL="457200" rtl="0" algn="l">
              <a:spcBef>
                <a:spcPts val="0"/>
              </a:spcBef>
              <a:buClr>
                <a:schemeClr val="dk1"/>
              </a:buClr>
              <a:buSzPct val="100000"/>
              <a:buFont typeface="Arial"/>
              <a:buChar char="●"/>
            </a:pPr>
            <a:r>
              <a:rPr lang="en" sz="2200" u="sng">
                <a:solidFill>
                  <a:schemeClr val="hlink"/>
                </a:solidFill>
                <a:hlinkClick r:id="rId8"/>
              </a:rPr>
              <a:t>http://developer.android.com/training/graphics/opengl/index.html</a:t>
            </a:r>
          </a:p>
          <a:p>
            <a:pPr indent="-368300" lvl="0" marL="457200" rtl="0" algn="l">
              <a:spcBef>
                <a:spcPts val="0"/>
              </a:spcBef>
              <a:buClr>
                <a:schemeClr val="dk1"/>
              </a:buClr>
              <a:buSzPct val="100000"/>
              <a:buFont typeface="Arial"/>
              <a:buChar char="●"/>
            </a:pPr>
            <a:r>
              <a:rPr lang="en" sz="2200" u="sng">
                <a:solidFill>
                  <a:schemeClr val="hlink"/>
                </a:solidFill>
                <a:hlinkClick r:id="rId9"/>
              </a:rPr>
              <a:t>http://developer.android.com/distribute/tools/launch-checklist.html</a:t>
            </a:r>
          </a:p>
          <a:p>
            <a:pPr indent="-368300" lvl="0" marL="457200" rtl="0">
              <a:spcBef>
                <a:spcPts val="480"/>
              </a:spcBef>
              <a:buClr>
                <a:schemeClr val="dk1"/>
              </a:buClr>
              <a:buSzPct val="100000"/>
              <a:buFont typeface="Arial"/>
              <a:buChar char="●"/>
            </a:pPr>
            <a:r>
              <a:rPr lang="en" sz="2200" u="sng">
                <a:solidFill>
                  <a:schemeClr val="hlink"/>
                </a:solidFill>
                <a:hlinkClick r:id="rId10"/>
              </a:rPr>
              <a:t>https://play.google.com/apps/publish/signup/</a:t>
            </a:r>
          </a:p>
          <a:p>
            <a:pPr indent="-368300" lvl="0" marL="457200" rtl="0" algn="l">
              <a:spcBef>
                <a:spcPts val="0"/>
              </a:spcBef>
              <a:buClr>
                <a:schemeClr val="dk1"/>
              </a:buClr>
              <a:buSzPct val="100000"/>
              <a:buFont typeface="Arial"/>
              <a:buChar char="●"/>
            </a:pPr>
            <a:r>
              <a:rPr lang="en" sz="2200" u="sng">
                <a:solidFill>
                  <a:schemeClr val="hlink"/>
                </a:solidFill>
                <a:hlinkClick r:id="rId11"/>
              </a:rPr>
              <a:t>https://support.google.com/googleplay/android-developer/answer/113469?hl=en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Windows 8.1 &amp; Windows Phone 8.1</a:t>
            </a:r>
          </a:p>
        </p:txBody>
      </p:sp>
      <p:pic>
        <p:nvPicPr>
          <p:cNvPr id="53" name="Shape 53"/>
          <p:cNvPicPr preferRelativeResize="0"/>
          <p:nvPr/>
        </p:nvPicPr>
        <p:blipFill>
          <a:blip r:embed="rId3">
            <a:alphaModFix/>
          </a:blip>
          <a:stretch>
            <a:fillRect/>
          </a:stretch>
        </p:blipFill>
        <p:spPr>
          <a:xfrm>
            <a:off x="457199" y="1261700"/>
            <a:ext cx="6451326" cy="37781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5"/>
            <a:ext cx="8604299" cy="857400"/>
          </a:xfrm>
          <a:prstGeom prst="rect">
            <a:avLst/>
          </a:prstGeom>
        </p:spPr>
        <p:txBody>
          <a:bodyPr anchorCtr="0" anchor="b" bIns="91425" lIns="91425" rIns="91425" tIns="91425">
            <a:noAutofit/>
          </a:bodyPr>
          <a:lstStyle/>
          <a:p>
            <a:pPr>
              <a:spcBef>
                <a:spcPts val="0"/>
              </a:spcBef>
              <a:buNone/>
            </a:pPr>
            <a:r>
              <a:rPr lang="en"/>
              <a:t>Time to switch platforms</a:t>
            </a:r>
          </a:p>
        </p:txBody>
      </p:sp>
      <p:sp>
        <p:nvSpPr>
          <p:cNvPr id="59" name="Shape 59"/>
          <p:cNvSpPr txBox="1"/>
          <p:nvPr>
            <p:ph idx="1" type="body"/>
          </p:nvPr>
        </p:nvSpPr>
        <p:spPr>
          <a:xfrm>
            <a:off x="457200" y="1152875"/>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Day 1: Platforms Overview</a:t>
            </a:r>
          </a:p>
          <a:p>
            <a:pPr indent="-381000" lvl="1" marL="914400" rtl="0">
              <a:spcBef>
                <a:spcPts val="0"/>
              </a:spcBef>
              <a:buClr>
                <a:schemeClr val="dk1"/>
              </a:buClr>
              <a:buSzPct val="80000"/>
              <a:buFont typeface="Courier New"/>
              <a:buChar char="o"/>
            </a:pPr>
            <a:r>
              <a:rPr lang="en"/>
              <a:t>Windows, Windows 8, Windows Phone</a:t>
            </a:r>
          </a:p>
          <a:p>
            <a:pPr indent="-381000" lvl="1" marL="914400" rtl="0">
              <a:spcBef>
                <a:spcPts val="0"/>
              </a:spcBef>
              <a:buClr>
                <a:schemeClr val="dk1"/>
              </a:buClr>
              <a:buSzPct val="80000"/>
              <a:buFont typeface="Courier New"/>
              <a:buChar char="o"/>
            </a:pPr>
            <a:r>
              <a:rPr lang="en"/>
              <a:t>Visual Studio: C++, C#</a:t>
            </a:r>
          </a:p>
          <a:p>
            <a:pPr indent="-419100" lvl="0" marL="457200" rtl="0">
              <a:spcBef>
                <a:spcPts val="0"/>
              </a:spcBef>
              <a:buClr>
                <a:schemeClr val="dk1"/>
              </a:buClr>
              <a:buSzPct val="100000"/>
              <a:buFont typeface="Arial"/>
              <a:buChar char="●"/>
            </a:pPr>
            <a:r>
              <a:rPr b="1" lang="en"/>
              <a:t>Day 2: Open Source Platforms</a:t>
            </a:r>
          </a:p>
          <a:p>
            <a:pPr indent="-381000" lvl="1" marL="914400" rtl="0">
              <a:spcBef>
                <a:spcPts val="0"/>
              </a:spcBef>
              <a:buClr>
                <a:schemeClr val="dk1"/>
              </a:buClr>
              <a:buSzPct val="80000"/>
              <a:buFont typeface="Courier New"/>
              <a:buChar char="o"/>
            </a:pPr>
            <a:r>
              <a:rPr lang="en"/>
              <a:t>Linux, Android</a:t>
            </a:r>
          </a:p>
          <a:p>
            <a:pPr indent="-381000" lvl="1" marL="914400" rtl="0">
              <a:spcBef>
                <a:spcPts val="0"/>
              </a:spcBef>
              <a:buClr>
                <a:schemeClr val="dk1"/>
              </a:buClr>
              <a:buSzPct val="80000"/>
              <a:buFont typeface="Courier New"/>
              <a:buChar char="o"/>
            </a:pPr>
            <a:r>
              <a:rPr lang="en"/>
              <a:t>Gcc: C++, Eclipse, IntelliJ: Java</a:t>
            </a:r>
          </a:p>
          <a:p>
            <a:pPr indent="-419100" lvl="0" marL="457200" rtl="0">
              <a:spcBef>
                <a:spcPts val="0"/>
              </a:spcBef>
              <a:buClr>
                <a:schemeClr val="dk1"/>
              </a:buClr>
              <a:buSzPct val="100000"/>
              <a:buFont typeface="Arial"/>
              <a:buChar char="●"/>
            </a:pPr>
            <a:r>
              <a:rPr lang="en"/>
              <a:t>Day 3: Apple Platforms</a:t>
            </a:r>
          </a:p>
          <a:p>
            <a:pPr indent="-381000" lvl="1" marL="914400" rtl="0">
              <a:spcBef>
                <a:spcPts val="0"/>
              </a:spcBef>
              <a:buClr>
                <a:schemeClr val="dk1"/>
              </a:buClr>
              <a:buSzPct val="80000"/>
              <a:buFont typeface="Courier New"/>
              <a:buChar char="o"/>
            </a:pPr>
            <a:r>
              <a:rPr lang="en"/>
              <a:t>MacOS, iOS</a:t>
            </a:r>
          </a:p>
          <a:p>
            <a:pPr indent="-381000" lvl="1" marL="914400" rtl="0">
              <a:spcBef>
                <a:spcPts val="0"/>
              </a:spcBef>
              <a:buClr>
                <a:schemeClr val="dk1"/>
              </a:buClr>
              <a:buSzPct val="80000"/>
              <a:buFont typeface="Courier New"/>
              <a:buChar char="o"/>
            </a:pPr>
            <a:r>
              <a:rPr lang="en"/>
              <a:t>XCode: Objective-C</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Installing Ubuntu</a:t>
            </a:r>
          </a:p>
        </p:txBody>
      </p:sp>
      <p:sp>
        <p:nvSpPr>
          <p:cNvPr id="65" name="Shape 65"/>
          <p:cNvSpPr txBox="1"/>
          <p:nvPr>
            <p:ph idx="1" type="body"/>
          </p:nvPr>
        </p:nvSpPr>
        <p:spPr>
          <a:xfrm>
            <a:off x="457200" y="1200150"/>
            <a:ext cx="8355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http://www.ubuntu.com/download</a:t>
            </a:r>
          </a:p>
          <a:p>
            <a:pPr indent="-419100" lvl="0" marL="457200" rtl="0">
              <a:spcBef>
                <a:spcPts val="0"/>
              </a:spcBef>
              <a:buClr>
                <a:schemeClr val="dk1"/>
              </a:buClr>
              <a:buSzPct val="100000"/>
              <a:buFont typeface="Arial"/>
              <a:buChar char="●"/>
            </a:pPr>
            <a:r>
              <a:rPr lang="en"/>
              <a:t>If you don’t have an extra PC around use</a:t>
            </a:r>
          </a:p>
          <a:p>
            <a:pPr indent="-381000" lvl="1" marL="914400" rtl="0">
              <a:spcBef>
                <a:spcPts val="0"/>
              </a:spcBef>
              <a:buClr>
                <a:schemeClr val="dk1"/>
              </a:buClr>
              <a:buSzPct val="80000"/>
              <a:buFont typeface="Courier New"/>
              <a:buChar char="o"/>
            </a:pPr>
            <a:r>
              <a:rPr lang="en"/>
              <a:t>A partition or extra disk on your PC (fastest)</a:t>
            </a:r>
          </a:p>
          <a:p>
            <a:pPr indent="-381000" lvl="1" marL="914400" rtl="0">
              <a:spcBef>
                <a:spcPts val="0"/>
              </a:spcBef>
              <a:buClr>
                <a:schemeClr val="dk1"/>
              </a:buClr>
              <a:buSzPct val="80000"/>
              <a:buFont typeface="Courier New"/>
              <a:buChar char="o"/>
            </a:pPr>
            <a:r>
              <a:rPr lang="en" u="sng">
                <a:solidFill>
                  <a:schemeClr val="hlink"/>
                </a:solidFill>
                <a:hlinkClick r:id="rId4"/>
              </a:rPr>
              <a:t>https://www.virtualbox.org/</a:t>
            </a:r>
          </a:p>
          <a:p>
            <a:pPr indent="-381000" lvl="1" marL="914400" rtl="0">
              <a:spcBef>
                <a:spcPts val="0"/>
              </a:spcBef>
              <a:buClr>
                <a:schemeClr val="dk1"/>
              </a:buClr>
              <a:buSzPct val="80000"/>
              <a:buFont typeface="Courier New"/>
              <a:buChar char="o"/>
            </a:pPr>
            <a:r>
              <a:rPr lang="en"/>
              <a:t>or VMWare or Hyper-V or Parallels</a:t>
            </a:r>
          </a:p>
          <a:p>
            <a:pPr indent="-381000" lvl="1" marL="914400" rtl="0">
              <a:spcBef>
                <a:spcPts val="0"/>
              </a:spcBef>
              <a:buClr>
                <a:schemeClr val="dk1"/>
              </a:buClr>
              <a:buSzPct val="80000"/>
              <a:buFont typeface="Courier New"/>
              <a:buChar char="o"/>
            </a:pPr>
            <a:r>
              <a:rPr lang="en"/>
              <a:t>For VirtualBox use 32-bit ISOs (we also don’t want to spend too much memory on this, 1GB is okay)</a:t>
            </a:r>
          </a:p>
          <a:p>
            <a:pPr indent="-381000" lvl="1" marL="914400" rtl="0">
              <a:spcBef>
                <a:spcPts val="0"/>
              </a:spcBef>
              <a:buClr>
                <a:schemeClr val="dk1"/>
              </a:buClr>
              <a:buSzPct val="80000"/>
              <a:buFont typeface="Courier New"/>
              <a:buChar char="o"/>
            </a:pPr>
            <a:r>
              <a:rPr lang="en"/>
              <a:t>Download is 1GB, installation also takes a while!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Programming languages</a:t>
            </a:r>
          </a:p>
        </p:txBody>
      </p:sp>
      <p:sp>
        <p:nvSpPr>
          <p:cNvPr id="71" name="Shape 71"/>
          <p:cNvSpPr txBox="1"/>
          <p:nvPr>
            <p:ph idx="1" type="body"/>
          </p:nvPr>
        </p:nvSpPr>
        <p:spPr>
          <a:xfrm>
            <a:off x="405700" y="1200150"/>
            <a:ext cx="8330700" cy="37256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Unix is the C-Platform!</a:t>
            </a:r>
          </a:p>
          <a:p>
            <a:pPr indent="-419100" lvl="0" marL="457200" marR="0" rtl="0" algn="l">
              <a:lnSpc>
                <a:spcPct val="100000"/>
              </a:lnSpc>
              <a:spcBef>
                <a:spcPts val="600"/>
              </a:spcBef>
              <a:spcAft>
                <a:spcPts val="0"/>
              </a:spcAft>
              <a:buClr>
                <a:schemeClr val="dk1"/>
              </a:buClr>
              <a:buSzPct val="100000"/>
              <a:buFont typeface="Arial"/>
              <a:buChar char="●"/>
            </a:pPr>
            <a:r>
              <a:rPr lang="en"/>
              <a:t>A lot of other languages &amp; tools are available</a:t>
            </a:r>
          </a:p>
          <a:p>
            <a:pPr indent="-381000" lvl="1" marL="914400" marR="0" rtl="0" algn="l">
              <a:lnSpc>
                <a:spcPct val="100000"/>
              </a:lnSpc>
              <a:spcBef>
                <a:spcPts val="600"/>
              </a:spcBef>
              <a:spcAft>
                <a:spcPts val="0"/>
              </a:spcAft>
              <a:buClr>
                <a:schemeClr val="dk1"/>
              </a:buClr>
              <a:buSzPct val="80000"/>
              <a:buFont typeface="Courier New"/>
              <a:buChar char="o"/>
            </a:pPr>
            <a:r>
              <a:rPr lang="en"/>
              <a:t>However no Visual Studio :(</a:t>
            </a:r>
          </a:p>
          <a:p>
            <a:pPr indent="-419100" lvl="0" marL="457200" marR="0" rtl="0" algn="l">
              <a:lnSpc>
                <a:spcPct val="100000"/>
              </a:lnSpc>
              <a:spcBef>
                <a:spcPts val="600"/>
              </a:spcBef>
              <a:spcAft>
                <a:spcPts val="0"/>
              </a:spcAft>
              <a:buClr>
                <a:schemeClr val="dk1"/>
              </a:buClr>
              <a:buSzPct val="100000"/>
              <a:buFont typeface="Arial"/>
              <a:buChar char="●"/>
            </a:pPr>
            <a:r>
              <a:rPr lang="en"/>
              <a:t>As a developer you have to know the command line</a:t>
            </a:r>
          </a:p>
          <a:p>
            <a:pPr indent="-419100" lvl="0" marL="457200" marR="0" rtl="0" algn="l">
              <a:lnSpc>
                <a:spcPct val="100000"/>
              </a:lnSpc>
              <a:spcBef>
                <a:spcPts val="600"/>
              </a:spcBef>
              <a:spcAft>
                <a:spcPts val="0"/>
              </a:spcAft>
              <a:buClr>
                <a:schemeClr val="dk1"/>
              </a:buClr>
              <a:buSzPct val="100000"/>
              <a:buFont typeface="Arial"/>
              <a:buChar char="●"/>
            </a:pPr>
            <a:r>
              <a:rPr lang="en"/>
              <a:t>If you have used cgywin before, its easier</a:t>
            </a:r>
          </a:p>
          <a:p>
            <a:pPr indent="-419100" lvl="0" marL="457200" marR="0" rtl="0" algn="l">
              <a:lnSpc>
                <a:spcPct val="100000"/>
              </a:lnSpc>
              <a:spcBef>
                <a:spcPts val="600"/>
              </a:spcBef>
              <a:spcAft>
                <a:spcPts val="0"/>
              </a:spcAft>
              <a:buClr>
                <a:schemeClr val="dk1"/>
              </a:buClr>
              <a:buSzPct val="100000"/>
              <a:buFont typeface="Arial"/>
              <a:buChar char="●"/>
            </a:pPr>
            <a:r>
              <a:rPr lang="en"/>
              <a:t>Quick tour of commands</a:t>
            </a:r>
          </a:p>
          <a:p>
            <a:pPr indent="-381000" lvl="1" marL="914400" marR="0" rtl="0" algn="l">
              <a:lnSpc>
                <a:spcPct val="100000"/>
              </a:lnSpc>
              <a:spcBef>
                <a:spcPts val="600"/>
              </a:spcBef>
              <a:spcAft>
                <a:spcPts val="0"/>
              </a:spcAft>
              <a:buClr>
                <a:schemeClr val="dk1"/>
              </a:buClr>
              <a:buSzPct val="80000"/>
              <a:buFont typeface="Courier New"/>
              <a:buChar char="o"/>
            </a:pPr>
            <a:r>
              <a:rPr lang="en"/>
              <a:t>sudo, ls, mount, mkdir, rm, file, kill, pkill, time, find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Let’s compile with gcc</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All linux distributions have gcc (for C) available</a:t>
            </a:r>
          </a:p>
          <a:p>
            <a:pPr indent="-419100" lvl="0" marL="457200" rtl="0">
              <a:spcBef>
                <a:spcPts val="0"/>
              </a:spcBef>
              <a:buClr>
                <a:schemeClr val="dk1"/>
              </a:buClr>
              <a:buSzPct val="125000"/>
              <a:buFont typeface="Arial"/>
              <a:buChar char="●"/>
            </a:pPr>
            <a:r>
              <a:rPr lang="en" sz="2400"/>
              <a:t>To install g++ (for C++) use: </a:t>
            </a:r>
            <a:r>
              <a:rPr b="1" lang="en" sz="2400"/>
              <a:t>sudo apt-get install g++</a:t>
            </a:r>
          </a:p>
          <a:p>
            <a:pPr rtl="0">
              <a:spcBef>
                <a:spcPts val="0"/>
              </a:spcBef>
              <a:buNone/>
            </a:pPr>
            <a:r>
              <a:rPr lang="en"/>
              <a:t>Create a simple text file, compile and run it</a:t>
            </a:r>
          </a:p>
          <a:p>
            <a:pPr indent="-381000" lvl="0" marL="457200" rtl="0">
              <a:spcBef>
                <a:spcPts val="0"/>
              </a:spcBef>
              <a:buClr>
                <a:schemeClr val="dk1"/>
              </a:buClr>
              <a:buSzPct val="100000"/>
              <a:buFont typeface="Arial"/>
              <a:buChar char="●"/>
            </a:pPr>
            <a:r>
              <a:rPr lang="en" sz="2400"/>
              <a:t>cat &gt; test.cpp</a:t>
            </a:r>
          </a:p>
          <a:p>
            <a:pPr indent="-381000" lvl="0" marL="457200" rtl="0">
              <a:spcBef>
                <a:spcPts val="0"/>
              </a:spcBef>
              <a:buClr>
                <a:schemeClr val="dk1"/>
              </a:buClr>
              <a:buSzPct val="100000"/>
              <a:buFont typeface="Arial"/>
              <a:buChar char="●"/>
            </a:pPr>
            <a:r>
              <a:rPr lang="en" sz="2400"/>
              <a:t>#include &lt;stdio.h&gt;</a:t>
            </a:r>
          </a:p>
          <a:p>
            <a:pPr indent="-381000" lvl="0" marL="457200" rtl="0">
              <a:spcBef>
                <a:spcPts val="0"/>
              </a:spcBef>
              <a:buClr>
                <a:schemeClr val="dk1"/>
              </a:buClr>
              <a:buSzPct val="100000"/>
              <a:buFont typeface="Arial"/>
              <a:buChar char="●"/>
            </a:pPr>
            <a:r>
              <a:rPr lang="en" sz="2400"/>
              <a:t>int main() { printf(“Hi there\n”); } (Ctrl+D to close file)</a:t>
            </a:r>
          </a:p>
          <a:p>
            <a:pPr indent="-381000" lvl="0" marL="457200" rtl="0">
              <a:spcBef>
                <a:spcPts val="0"/>
              </a:spcBef>
              <a:buClr>
                <a:schemeClr val="dk1"/>
              </a:buClr>
              <a:buSzPct val="100000"/>
              <a:buFont typeface="Arial"/>
              <a:buChar char="●"/>
            </a:pPr>
            <a:r>
              <a:rPr lang="en" sz="2400"/>
              <a:t>g++ test.cpp -o test</a:t>
            </a:r>
          </a:p>
          <a:p>
            <a:pPr indent="-381000" lvl="0" marL="457200" rtl="0">
              <a:spcBef>
                <a:spcPts val="0"/>
              </a:spcBef>
              <a:buClr>
                <a:schemeClr val="dk1"/>
              </a:buClr>
              <a:buSzPct val="100000"/>
              <a:buFont typeface="Arial"/>
              <a:buChar char="●"/>
            </a:pPr>
            <a:r>
              <a:rPr lang="en" sz="2400"/>
              <a:t>./test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Android</a:t>
            </a:r>
          </a:p>
        </p:txBody>
      </p:sp>
      <p:pic>
        <p:nvPicPr>
          <p:cNvPr id="83" name="Shape 83"/>
          <p:cNvPicPr preferRelativeResize="0"/>
          <p:nvPr/>
        </p:nvPicPr>
        <p:blipFill>
          <a:blip r:embed="rId3">
            <a:alphaModFix/>
          </a:blip>
          <a:stretch>
            <a:fillRect/>
          </a:stretch>
        </p:blipFill>
        <p:spPr>
          <a:xfrm>
            <a:off x="1916749" y="1202324"/>
            <a:ext cx="5097973" cy="38234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Linux Kernel in Android</a:t>
            </a:r>
          </a:p>
        </p:txBody>
      </p:sp>
      <p:pic>
        <p:nvPicPr>
          <p:cNvPr id="89" name="Shape 89"/>
          <p:cNvPicPr preferRelativeResize="0"/>
          <p:nvPr/>
        </p:nvPicPr>
        <p:blipFill>
          <a:blip r:embed="rId3">
            <a:alphaModFix/>
          </a:blip>
          <a:stretch>
            <a:fillRect/>
          </a:stretch>
        </p:blipFill>
        <p:spPr>
          <a:xfrm>
            <a:off x="1786175" y="1138375"/>
            <a:ext cx="4939925" cy="40051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