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2" Type="http://schemas.openxmlformats.org/officeDocument/2006/relationships/hyperlink" Target="https://en.wikipedia.org/wiki/Swift_(programming_language)" TargetMode="Externa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2" Type="http://schemas.openxmlformats.org/officeDocument/2006/relationships/hyperlink" Target="http://www.howtogeek.com/189036/android-is-based-on-linux-but-what-does-that-mean/" TargetMode="Externa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2" Type="http://schemas.openxmlformats.org/officeDocument/2006/relationships/hyperlink" Target="http://www.network-theory.co.uk/docs/gccintro/gccintro_9.html" TargetMode="External"/><Relationship Id="rId1" Type="http://schemas.openxmlformats.org/officeDocument/2006/relationships/notesMaster" Target="../notesMasters/notesMaster1.xml"/><Relationship Id="rId3" Type="http://schemas.openxmlformats.org/officeDocument/2006/relationships/hyperlink" Target="https://github.com/BenjaminNitschke/CppCourse/tree/master/Day1" TargetMode="External"/></Relationships>
</file>

<file path=ppt/notesSlides/_rels/notesSlide7.xml.rels><?xml version="1.0" encoding="UTF-8" standalone="yes"?><Relationships xmlns="http://schemas.openxmlformats.org/package/2006/relationships"><Relationship Id="rId2" Type="http://schemas.openxmlformats.org/officeDocument/2006/relationships/hyperlink" Target="http://stackoverflow.com/questions/2445050/how-different-is-objective-c-from-c" TargetMode="Externa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2" Type="http://schemas.openxmlformats.org/officeDocument/2006/relationships/hyperlink" Target="https://developer.apple.com/swift/" TargetMode="Externa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2" Type="http://schemas.openxmlformats.org/officeDocument/2006/relationships/hyperlink" Target="https://developer.apple.com/swift/" TargetMode="Externa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https://en.wikipedia.org/wiki/Swift_(programming_language)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</a:rPr>
              <a:t>Android may be based on Linux, but it’s not based on the type of Linux system you may have used on your PC.</a:t>
            </a:r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http://www.howtogeek.com/189036/android-is-based-on-linux-but-what-does-that-mean/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can choose OpenGL ES, but this is not finished in Swift and won’t work, probably never will be really supported. Welcome to the world of Apple development ..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Metal is however an interesting framework and good for our little example game.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Nothing works out of the box, bleeding edge .. and Swift has been out for over a year ..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two more options, which work, but are more for normal apps or very simple games. SpriteKit is still good enough for us.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If there is time we will take a deeper look at OpenGL ES with Objective-C later.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Going though this will take more time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there is time and interest, show Unity on Mac OSX for deploying something on iOS. Same concepts apply, we just won’t code in Swift or Objective-C.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Bye bye Windows, this time for realz, no way we can use XCode on Windows.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Also show tools, workflow with Synergy, VNC, Remote, etc. If there is time at the end we can also check out Unity on Mac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http://www.network-theory.co.uk/docs/gccintro/gccintro_9.html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Also see my C++ course for a text adventure: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https://github.com/BenjaminNitschke/CppCourse/tree/master/Day1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Terminal is called bash on Mac. While very powerful most people will not use it and mostly do simple stuff like cmd on Windows.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Good comparison to C++: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http://stackoverflow.com/questions/2445050/how-different-is-objective-c-from-c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https://developer.apple.com/swift/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https://developer.apple.com/swift/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BenjaminNitschke/CppCourse/Day2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developer.apple.com/membershipcenter/index.action" TargetMode="Externa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BenjaminNitschke/MobileCourse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10" Type="http://schemas.openxmlformats.org/officeDocument/2006/relationships/hyperlink" Target="https://developer.apple.com/programs/" TargetMode="External"/><Relationship Id="rId4" Type="http://schemas.openxmlformats.org/officeDocument/2006/relationships/hyperlink" Target="https://developer.apple.com/" TargetMode="External"/><Relationship Id="rId3" Type="http://schemas.openxmlformats.org/officeDocument/2006/relationships/hyperlink" Target="http://www.apple.com/osx/" TargetMode="External"/><Relationship Id="rId9" Type="http://schemas.openxmlformats.org/officeDocument/2006/relationships/hyperlink" Target="http://stackoverflow.com/questions/2445050/how-different-is-objective-c-from-c" TargetMode="External"/><Relationship Id="rId6" Type="http://schemas.openxmlformats.org/officeDocument/2006/relationships/hyperlink" Target="http://www.apple.com/swift/" TargetMode="External"/><Relationship Id="rId5" Type="http://schemas.openxmlformats.org/officeDocument/2006/relationships/hyperlink" Target="https://en.wikipedia.org/wiki/Objective-C" TargetMode="External"/><Relationship Id="rId8" Type="http://schemas.openxmlformats.org/officeDocument/2006/relationships/hyperlink" Target="https://en.wikipedia.org/wiki/Swift_(programming_language)" TargetMode="External"/><Relationship Id="rId7" Type="http://schemas.openxmlformats.org/officeDocument/2006/relationships/hyperlink" Target="http://www.learnswift.tips/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236668"/>
            <a:ext cx="7772400" cy="327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Mobile Application Development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5"/>
            <a:ext cx="7598399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Games Academy June 2015 - Day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Benjamin Nitschke - Delta Engine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Swift example code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53925" y="1266075"/>
            <a:ext cx="7161299" cy="370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Swift variables are declared with "var" this is followed by a name, a type, and a value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 explicitDouble: Double = 70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If the type is omitted, Swift will infer it from the variable's initial value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 implicitInteger = 70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 implicitDouble = 70.0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Swift constants are declared with "let" followed by a name, a type, and a value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numberOfBananas: Int = 10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Like variables, if the type of a constant is omitted, Swift will infer it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numberOfApples = 3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numberOfOranges = 5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Values of variables and constants can both be interpolated in strings as follows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appleSummary = "I have \(numberOfApples) apples."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Functions and methods are declared with the "func" syntax, return type is specified with -&gt;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 sayHello(personName: String) -&gt; String {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let greeting = "Hello, " + personName + "!"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return greeting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print(sayHello("Dilan"))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XCode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01" y="1156025"/>
            <a:ext cx="7066806" cy="39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XCode Create Project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925" y="1210875"/>
            <a:ext cx="6498149" cy="3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XCode Project Settings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786" y="1207274"/>
            <a:ext cx="6632425" cy="389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XCode Swift OpenGL and Metal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00" y="1148350"/>
            <a:ext cx="7997394" cy="399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SpriteKit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099" y="1152850"/>
            <a:ext cx="6307802" cy="39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 and Ship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88" y="1148475"/>
            <a:ext cx="8536632" cy="39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 Coding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 of the SpaceInvaders Game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Based on the same code as previously used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https://github.com/BenjaminNitschke/CppCourse/Day2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Next steps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Convert all game logic to Swift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Fight with the compiler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Find best machting classes and structs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Test and improve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Apple Developer Tour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19400" y="1200150"/>
            <a:ext cx="8724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/>
              <a:t>To release the finished game in the App Store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Apple Account is needed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Sign in and join the Apple Developer Center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https://developer.apple.com/membershipcenter/index.action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Pay $99 Registration Fee (for a year)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Create certificate and sign your app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Upload app to Store, set price,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For testing you still need an account and need to add your devices (limited to 100), much more restricted than Android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/>
              <a:t>All code and these slides are available at: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https://github.com/BenjaminNitschke/MobileCourse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 of Day 1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Quick overview of platforms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Focus on Windows 8 and Windows Phone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Usage of DirectX and C++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Created Universal App to work on both devices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ARM, x86, x64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Shared code and assets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Textures, Sprite rendering, Xaml setup, Touch Input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Testing and deploying on W8 &amp; Windows Phone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Windows Store Details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47400" y="1258800"/>
            <a:ext cx="87531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http://www.apple.com/osx/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https://developer.apple.com/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https://en.wikipedia.org/wiki/Objective-C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http://www.apple.com/swift/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http://www.learnswift.tips/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https://en.wikipedia.org/wiki/Swift_(programming_language)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hlinkClick r:id="rId9"/>
              </a:rPr>
              <a:t>http://stackoverflow.com/questions/2445050/how-different-is-objective-c-from-c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hlinkClick r:id="rId10"/>
              </a:rPr>
              <a:t>https://developer.apple.com/programs/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 of Day 2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Linux platform primer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Installing Ubuntu on VirtualBox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gcc compiling and terminal commands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Android platform overview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Android Studio IDE and Java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Usage of OpenGL 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Created Android Landscape mode SpaceInvaders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GL Textures, Sprite rendering, Touch Input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Testing and deploying on Emulator and Android Devices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Windows Store Details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5"/>
            <a:ext cx="860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Onto the platform for the rich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1528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Day 1: Platforms Overview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Windows, Windows 8, Windows Phone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Visual Studio: C++, C#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Day 2: Open Source Platforms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Linux, Android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Gcc: C++, Eclipse, IntelliJ: Java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Day 3: Apple Platforms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MacOSX, iOS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XCode: Objective-C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Mac OSX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355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There are only two choices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Buy a Mac (expensive, cheapest choice: MacMini)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Try Hackintosh (time consuming, need extra PC)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Install XCode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It’s free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Supports Objective-C and Swift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Also can be used for C++ and other languages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Most of the Linux commands work here too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Keyboard commands are also a bit strange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compile with gcc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Gcc (for C) and g++ (for C++) are available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Just open a Terminal like on Ubuntu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Create a simple text file, compile and run it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cat &gt; test.cpp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#include &lt;stdio.h&gt;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int main() { printf(“Hi there\n”); } (Ctrl+D to close file)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g++ test.cpp -o test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./test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Objective-C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05700" y="1200150"/>
            <a:ext cx="8330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Similar to C and C++ syntax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but has Smalltalk like messaging, which makes it look strange to normal C++/C#/Java programmers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57200" y="2703325"/>
            <a:ext cx="8506500" cy="23027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A61390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:(</a:t>
            </a:r>
            <a:r>
              <a:rPr lang="en" sz="1800">
                <a:solidFill>
                  <a:srgbClr val="A61390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800">
                <a:solidFill>
                  <a:srgbClr val="A6139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self square_root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A61390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changeColorToRed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:(</a:t>
            </a:r>
            <a:r>
              <a:rPr lang="en" sz="1800">
                <a:solidFill>
                  <a:srgbClr val="A61390"/>
                </a:solidFill>
                <a:latin typeface="Verdana"/>
                <a:ea typeface="Verdana"/>
                <a:cs typeface="Verdana"/>
                <a:sym typeface="Verdana"/>
              </a:rPr>
              <a:t>float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red green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:(</a:t>
            </a:r>
            <a:r>
              <a:rPr lang="en" sz="1800">
                <a:solidFill>
                  <a:srgbClr val="A61390"/>
                </a:solidFill>
                <a:latin typeface="Verdana"/>
                <a:ea typeface="Verdana"/>
                <a:cs typeface="Verdana"/>
                <a:sym typeface="Verdana"/>
              </a:rPr>
              <a:t>float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green blue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:(</a:t>
            </a:r>
            <a:r>
              <a:rPr lang="en" sz="1800">
                <a:solidFill>
                  <a:srgbClr val="A61390"/>
                </a:solidFill>
                <a:latin typeface="Verdana"/>
                <a:ea typeface="Verdana"/>
                <a:cs typeface="Verdana"/>
                <a:sym typeface="Verdana"/>
              </a:rPr>
              <a:t>float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blue;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myColor changeColorToRed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800">
                <a:solidFill>
                  <a:srgbClr val="2400D9"/>
                </a:solidFill>
                <a:latin typeface="Verdana"/>
                <a:ea typeface="Verdana"/>
                <a:cs typeface="Verdana"/>
                <a:sym typeface="Verdana"/>
              </a:rPr>
              <a:t>5.0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green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800">
                <a:solidFill>
                  <a:srgbClr val="2400D9"/>
                </a:solidFill>
                <a:latin typeface="Verdana"/>
                <a:ea typeface="Verdana"/>
                <a:cs typeface="Verdana"/>
                <a:sym typeface="Verdana"/>
              </a:rPr>
              <a:t>2.0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blue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800">
                <a:solidFill>
                  <a:srgbClr val="2400D9"/>
                </a:solidFill>
                <a:latin typeface="Verdana"/>
                <a:ea typeface="Verdana"/>
                <a:cs typeface="Verdana"/>
                <a:sym typeface="Verdana"/>
              </a:rPr>
              <a:t>6.0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Swift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75" y="1160200"/>
            <a:ext cx="7005924" cy="39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Swift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06425" y="1218625"/>
            <a:ext cx="82296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C like syntax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Influences from Python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Compatible with Objective-C code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Uses Curly Braces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Semicolons are not needed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1" name="Shape 91"/>
          <p:cNvSpPr txBox="1"/>
          <p:nvPr/>
        </p:nvSpPr>
        <p:spPr>
          <a:xfrm>
            <a:off x="1066475" y="3679575"/>
            <a:ext cx="3254099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 str 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BF1D1A"/>
                </a:solidFill>
                <a:latin typeface="Verdana"/>
                <a:ea typeface="Verdana"/>
                <a:cs typeface="Verdana"/>
                <a:sym typeface="Verdana"/>
              </a:rPr>
              <a:t>"hello,"</a:t>
            </a:r>
            <a:b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 </a:t>
            </a:r>
            <a:r>
              <a:rPr lang="en" sz="1800">
                <a:solidFill>
                  <a:srgbClr val="002200"/>
                </a:solidFill>
                <a:latin typeface="Verdana"/>
                <a:ea typeface="Verdana"/>
                <a:cs typeface="Verdana"/>
                <a:sym typeface="Verdana"/>
              </a:rPr>
              <a:t>+=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BF1D1A"/>
                </a:solidFill>
                <a:latin typeface="Verdana"/>
                <a:ea typeface="Verdana"/>
                <a:cs typeface="Verdana"/>
                <a:sym typeface="Verdana"/>
              </a:rPr>
              <a:t>" world"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