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sz="2400">
                <a:solidFill>
                  <a:schemeClr val="dk1"/>
                </a:solidFill>
              </a:rPr>
              <a:t>You can check the status of your TCP and UDP sockets by using these networking commands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Language does not matter, but doing this in C#, Java, Python, etc. is much easier than trying to do this in native C++, but use whatever you are comfortable with.</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Since we will be coding together now slides do not make so much sense, most things need to be explained and everyone should be typing his game. Links to the existing TextAdventure code will be given in the next slide, which we will only look at by the end of today.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Since we will be coding together now slides do not make so much sense, most things need to be explained and everyone should be typing his game. Links to the existing TextAdventure code will be given in the next slide, which we will only look at by the end of today.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Language does not matter, but doing this in C#, Java, Python, etc. is much easier than trying to do this in native C++, but use whatever you are comfortable with.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32954"/>
              </a:lnSpc>
              <a:spcBef>
                <a:spcPts val="0"/>
              </a:spcBef>
              <a:spcAft>
                <a:spcPts val="1100"/>
              </a:spcAft>
              <a:buClr>
                <a:schemeClr val="dk1"/>
              </a:buClr>
              <a:buSzPct val="100000"/>
              <a:buFont typeface="Arial"/>
              <a:buNone/>
            </a:pPr>
            <a:r>
              <a:rPr lang="en">
                <a:solidFill>
                  <a:srgbClr val="222222"/>
                </a:solidFill>
              </a:rPr>
              <a:t>Size of Ethernet frame - 24 Bytes</a:t>
            </a:r>
          </a:p>
          <a:p>
            <a:pPr lvl="0" rtl="0">
              <a:lnSpc>
                <a:spcPct val="132954"/>
              </a:lnSpc>
              <a:spcBef>
                <a:spcPts val="0"/>
              </a:spcBef>
              <a:spcAft>
                <a:spcPts val="1100"/>
              </a:spcAft>
              <a:buClr>
                <a:schemeClr val="dk1"/>
              </a:buClr>
              <a:buSzPct val="100000"/>
              <a:buFont typeface="Arial"/>
              <a:buNone/>
            </a:pPr>
            <a:r>
              <a:rPr lang="en">
                <a:solidFill>
                  <a:srgbClr val="222222"/>
                </a:solidFill>
              </a:rPr>
              <a:t>Size of IPv4 Header (without any options) - 20 bytes</a:t>
            </a:r>
          </a:p>
          <a:p>
            <a:pPr lvl="0" rtl="0">
              <a:lnSpc>
                <a:spcPct val="132954"/>
              </a:lnSpc>
              <a:spcBef>
                <a:spcPts val="0"/>
              </a:spcBef>
              <a:spcAft>
                <a:spcPts val="1100"/>
              </a:spcAft>
              <a:buClr>
                <a:schemeClr val="dk1"/>
              </a:buClr>
              <a:buSzPct val="100000"/>
              <a:buFont typeface="Arial"/>
              <a:buNone/>
            </a:pPr>
            <a:r>
              <a:rPr lang="en">
                <a:solidFill>
                  <a:srgbClr val="222222"/>
                </a:solidFill>
              </a:rPr>
              <a:t>Size of TCP Header (without any options) - 20 Bytes</a:t>
            </a:r>
          </a:p>
          <a:p>
            <a:pPr lvl="0" rtl="0">
              <a:lnSpc>
                <a:spcPct val="132954"/>
              </a:lnSpc>
              <a:spcBef>
                <a:spcPts val="0"/>
              </a:spcBef>
              <a:spcAft>
                <a:spcPts val="1100"/>
              </a:spcAft>
              <a:buClr>
                <a:schemeClr val="dk1"/>
              </a:buClr>
              <a:buSzPct val="100000"/>
              <a:buFont typeface="Arial"/>
              <a:buNone/>
            </a:pPr>
            <a:r>
              <a:rPr lang="en">
                <a:solidFill>
                  <a:srgbClr val="222222"/>
                </a:solidFill>
              </a:rPr>
              <a:t>So total size of empty TCP datagram - 24 + 20 + 20 = 64 bytes</a:t>
            </a:r>
          </a:p>
          <a:p>
            <a:pPr lvl="0" rtl="0">
              <a:lnSpc>
                <a:spcPct val="132954"/>
              </a:lnSpc>
              <a:spcBef>
                <a:spcPts val="0"/>
              </a:spcBef>
              <a:spcAft>
                <a:spcPts val="1100"/>
              </a:spcAft>
              <a:buClr>
                <a:schemeClr val="dk1"/>
              </a:buClr>
              <a:buSzPct val="100000"/>
              <a:buFont typeface="Arial"/>
              <a:buNone/>
            </a:pPr>
            <a:r>
              <a:rPr lang="en">
                <a:solidFill>
                  <a:srgbClr val="222222"/>
                </a:solidFill>
              </a:rPr>
              <a:t>Size of UDP header - 8 bytes</a:t>
            </a:r>
          </a:p>
          <a:p>
            <a:pPr lvl="0" rtl="0">
              <a:lnSpc>
                <a:spcPct val="132954"/>
              </a:lnSpc>
              <a:spcBef>
                <a:spcPts val="0"/>
              </a:spcBef>
              <a:spcAft>
                <a:spcPts val="1100"/>
              </a:spcAft>
              <a:buNone/>
            </a:pPr>
            <a:r>
              <a:rPr lang="en">
                <a:solidFill>
                  <a:srgbClr val="222222"/>
                </a:solidFill>
              </a:rPr>
              <a:t>So total size of empty UDP datagram - 24 + 20 + 8 = 52 byte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3518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349660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1867781"/>
            <a:ext cx="7772400" cy="16488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3627026"/>
            <a:ext cx="7772400" cy="774300"/>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1499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4406309"/>
            <a:ext cx="8229600" cy="519599"/>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44063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4384371"/>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github.com/BenjaminNitschke/NetworkingCours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www.hal-pc.org/~johnnie2/winsock.htm" TargetMode="External"/><Relationship Id="rId4" Type="http://schemas.openxmlformats.org/officeDocument/2006/relationships/hyperlink" Target="http://tangentsoft.net/wskfaq/" TargetMode="External"/><Relationship Id="rId5" Type="http://schemas.openxmlformats.org/officeDocument/2006/relationships/hyperlink" Target="https://msdn.microsoft.com/en-us/library/windows/desktop/ms738545(v=vs.85).aspx" TargetMode="External"/><Relationship Id="rId6" Type="http://schemas.openxmlformats.org/officeDocument/2006/relationships/hyperlink" Target="http://www.tutorialspoint.com/unix_sockets/" TargetMode="External"/><Relationship Id="rId7" Type="http://schemas.openxmlformats.org/officeDocument/2006/relationships/hyperlink" Target="https://github.com/mafiya69/SharpCha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3.png"/><Relationship Id="rId4"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1867781"/>
            <a:ext cx="7772400" cy="1648800"/>
          </a:xfrm>
          <a:prstGeom prst="rect">
            <a:avLst/>
          </a:prstGeom>
        </p:spPr>
        <p:txBody>
          <a:bodyPr anchorCtr="0" anchor="b" bIns="91425" lIns="91425" rIns="91425" tIns="91425">
            <a:noAutofit/>
          </a:bodyPr>
          <a:lstStyle/>
          <a:p>
            <a:pPr>
              <a:spcBef>
                <a:spcPts val="0"/>
              </a:spcBef>
              <a:buNone/>
            </a:pPr>
            <a:r>
              <a:rPr lang="en"/>
              <a:t>Networking Course</a:t>
            </a:r>
          </a:p>
        </p:txBody>
      </p:sp>
      <p:sp>
        <p:nvSpPr>
          <p:cNvPr id="41" name="Shape 41"/>
          <p:cNvSpPr txBox="1"/>
          <p:nvPr>
            <p:ph idx="1" type="subTitle"/>
          </p:nvPr>
        </p:nvSpPr>
        <p:spPr>
          <a:xfrm>
            <a:off x="685800" y="3627025"/>
            <a:ext cx="7598399" cy="774300"/>
          </a:xfrm>
          <a:prstGeom prst="rect">
            <a:avLst/>
          </a:prstGeom>
        </p:spPr>
        <p:txBody>
          <a:bodyPr anchorCtr="0" anchor="t" bIns="91425" lIns="91425" rIns="91425" tIns="91425">
            <a:noAutofit/>
          </a:bodyPr>
          <a:lstStyle/>
          <a:p>
            <a:pPr lvl="0" rtl="0" algn="r">
              <a:spcBef>
                <a:spcPts val="0"/>
              </a:spcBef>
              <a:buClr>
                <a:schemeClr val="dk1"/>
              </a:buClr>
              <a:buSzPct val="36666"/>
              <a:buFont typeface="Arial"/>
              <a:buNone/>
            </a:pPr>
            <a:r>
              <a:rPr lang="en"/>
              <a:t>Games Academy July 2015</a:t>
            </a:r>
          </a:p>
          <a:p>
            <a:pPr lvl="0" rtl="0">
              <a:spcBef>
                <a:spcPts val="0"/>
              </a:spcBef>
              <a:buClr>
                <a:schemeClr val="dk1"/>
              </a:buClr>
              <a:buFont typeface="Arial"/>
              <a:buNone/>
            </a:pPr>
            <a:r>
              <a:t/>
            </a:r>
            <a:endParaRPr sz="1800"/>
          </a:p>
          <a:p>
            <a:pPr lvl="0" rtl="0" algn="r">
              <a:spcBef>
                <a:spcPts val="0"/>
              </a:spcBef>
              <a:buClr>
                <a:schemeClr val="dk1"/>
              </a:buClr>
              <a:buSzPct val="61111"/>
              <a:buFont typeface="Arial"/>
              <a:buNone/>
            </a:pPr>
            <a:r>
              <a:rPr lang="en" sz="1800"/>
              <a:t>Benjamin Nitschke - Delta Engine</a:t>
            </a:r>
          </a:p>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05975"/>
            <a:ext cx="8516700" cy="857400"/>
          </a:xfrm>
          <a:prstGeom prst="rect">
            <a:avLst/>
          </a:prstGeom>
        </p:spPr>
        <p:txBody>
          <a:bodyPr anchorCtr="0" anchor="b" bIns="91425" lIns="91425" rIns="91425" tIns="91425">
            <a:noAutofit/>
          </a:bodyPr>
          <a:lstStyle/>
          <a:p>
            <a:pPr lvl="0" rtl="0">
              <a:spcBef>
                <a:spcPts val="0"/>
              </a:spcBef>
              <a:buNone/>
            </a:pPr>
            <a:r>
              <a:rPr lang="en"/>
              <a:t>TIME_WAIT state in TCP protocol</a:t>
            </a:r>
          </a:p>
        </p:txBody>
      </p:sp>
      <p:sp>
        <p:nvSpPr>
          <p:cNvPr id="98" name="Shape 98"/>
          <p:cNvSpPr txBox="1"/>
          <p:nvPr>
            <p:ph idx="1" type="body"/>
          </p:nvPr>
        </p:nvSpPr>
        <p:spPr>
          <a:xfrm>
            <a:off x="457200" y="1200150"/>
            <a:ext cx="85473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When one end of a TCP Connection closes it by making system call, it goes into TIME_WAIT state.</a:t>
            </a:r>
          </a:p>
          <a:p>
            <a:pPr indent="-381000" lvl="0" marL="457200" rtl="0">
              <a:spcBef>
                <a:spcPts val="0"/>
              </a:spcBef>
              <a:buClr>
                <a:schemeClr val="dk1"/>
              </a:buClr>
              <a:buSzPct val="100000"/>
              <a:buFont typeface="Arial"/>
              <a:buChar char="●"/>
            </a:pPr>
            <a:r>
              <a:rPr lang="en" sz="2400"/>
              <a:t>Since TCP packets can arrive in the wrong order, the port must not be closed immediately in order to allow late packets to arrive.</a:t>
            </a:r>
          </a:p>
          <a:p>
            <a:pPr indent="-381000" lvl="0" marL="457200" rtl="0">
              <a:spcBef>
                <a:spcPts val="0"/>
              </a:spcBef>
              <a:buClr>
                <a:schemeClr val="dk1"/>
              </a:buClr>
              <a:buSzPct val="100000"/>
              <a:buFont typeface="Arial"/>
              <a:buChar char="●"/>
            </a:pPr>
            <a:r>
              <a:rPr lang="en" sz="2400"/>
              <a:t>That’s why that end of the TCP connection goes into TIME_WAIT state.</a:t>
            </a:r>
          </a:p>
          <a:p>
            <a:pPr indent="-381000" lvl="0" marL="457200" rtl="0">
              <a:spcBef>
                <a:spcPts val="0"/>
              </a:spcBef>
              <a:buClr>
                <a:schemeClr val="dk1"/>
              </a:buClr>
              <a:buSzPct val="100000"/>
              <a:buFont typeface="Arial"/>
              <a:buChar char="●"/>
            </a:pPr>
            <a:r>
              <a:rPr lang="en" sz="2400"/>
              <a:t>If a client closes a socket connection, then it will go to TIME_WAIT state, similarly if server closes connection then you will see TIME_WAIT there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Write a little networking app</a:t>
            </a:r>
          </a:p>
        </p:txBody>
      </p:sp>
      <p:sp>
        <p:nvSpPr>
          <p:cNvPr id="104" name="Shape 10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AutoNum type="arabicPeriod"/>
            </a:pPr>
            <a:r>
              <a:rPr lang="en" sz="2400"/>
              <a:t>Write a TCP/IP Server accepting chat messages and relaying them to any connected client</a:t>
            </a:r>
          </a:p>
          <a:p>
            <a:pPr indent="-381000" lvl="0" marL="457200" rtl="0">
              <a:spcBef>
                <a:spcPts val="0"/>
              </a:spcBef>
              <a:buClr>
                <a:schemeClr val="dk1"/>
              </a:buClr>
              <a:buSzPct val="100000"/>
              <a:buFont typeface="Arial"/>
              <a:buAutoNum type="arabicPeriod"/>
            </a:pPr>
            <a:r>
              <a:rPr lang="en" sz="2400"/>
              <a:t>Write TCP Client sending and reading chat messages</a:t>
            </a:r>
          </a:p>
          <a:p>
            <a:pPr indent="-381000" lvl="0" marL="457200" rtl="0">
              <a:spcBef>
                <a:spcPts val="0"/>
              </a:spcBef>
              <a:buClr>
                <a:schemeClr val="dk1"/>
              </a:buClr>
              <a:buSzPct val="100000"/>
              <a:buFont typeface="Arial"/>
              <a:buAutoNum type="arabicPeriod"/>
            </a:pPr>
            <a:r>
              <a:rPr lang="en" sz="2400"/>
              <a:t>Add UDP support and send out a “ping” chat message from the server every 10 seconds.</a:t>
            </a:r>
          </a:p>
          <a:p>
            <a:pPr lvl="0" rtl="0">
              <a:spcBef>
                <a:spcPts val="0"/>
              </a:spcBef>
              <a:buNone/>
            </a:pPr>
            <a:r>
              <a:rPr lang="en" sz="2400"/>
              <a:t>Put results to: </a:t>
            </a:r>
            <a:r>
              <a:rPr b="1" lang="en" sz="2400"/>
              <a:t>//as1-ffm/pub$/Networking/&lt;YourName&gt;</a:t>
            </a:r>
          </a:p>
          <a:p>
            <a:pPr lvl="0" rtl="0">
              <a:spcBef>
                <a:spcPts val="0"/>
              </a:spcBef>
              <a:buNone/>
            </a:pPr>
            <a:r>
              <a:rPr lang="en" sz="2400"/>
              <a:t>Spend max. 30 minutes on this, we abort after and look at the solutions. If you need help at any time, ask, work together, use whatever tools you like (TDD, google)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Networking APIs</a:t>
            </a:r>
          </a:p>
        </p:txBody>
      </p:sp>
      <p:sp>
        <p:nvSpPr>
          <p:cNvPr id="110" name="Shape 11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Low level (IP, Raw Data)</a:t>
            </a:r>
          </a:p>
          <a:p>
            <a:pPr indent="-419100" lvl="0" marL="457200" rtl="0">
              <a:spcBef>
                <a:spcPts val="0"/>
              </a:spcBef>
              <a:buClr>
                <a:schemeClr val="dk1"/>
              </a:buClr>
              <a:buSzPct val="100000"/>
              <a:buFont typeface="Arial"/>
              <a:buChar char="●"/>
            </a:pPr>
            <a:r>
              <a:rPr lang="en"/>
              <a:t>Sockets (TCP, UDP)</a:t>
            </a:r>
          </a:p>
          <a:p>
            <a:pPr indent="-419100" lvl="0" marL="457200" rtl="0">
              <a:spcBef>
                <a:spcPts val="0"/>
              </a:spcBef>
              <a:buClr>
                <a:schemeClr val="dk1"/>
              </a:buClr>
              <a:buSzPct val="100000"/>
              <a:buFont typeface="Arial"/>
              <a:buChar char="●"/>
            </a:pPr>
            <a:r>
              <a:rPr lang="en"/>
              <a:t>Http, https, ftp, etc.</a:t>
            </a:r>
          </a:p>
          <a:p>
            <a:pPr indent="-419100" lvl="0" marL="457200" rtl="0">
              <a:spcBef>
                <a:spcPts val="0"/>
              </a:spcBef>
              <a:buClr>
                <a:schemeClr val="dk1"/>
              </a:buClr>
              <a:buSzPct val="100000"/>
              <a:buFont typeface="Arial"/>
              <a:buChar char="●"/>
            </a:pPr>
            <a:r>
              <a:rPr lang="en"/>
              <a:t>Unreal, Unity3D, …</a:t>
            </a:r>
          </a:p>
          <a:p>
            <a:pPr indent="-419100" lvl="0" marL="457200" rtl="0">
              <a:spcBef>
                <a:spcPts val="0"/>
              </a:spcBef>
              <a:buClr>
                <a:schemeClr val="dk1"/>
              </a:buClr>
              <a:buSzPct val="100000"/>
              <a:buFont typeface="Arial"/>
              <a:buChar char="●"/>
            </a:pPr>
            <a:r>
              <a:rPr lang="en"/>
              <a:t>Lidgren, Photon library, WCF, ..</a:t>
            </a:r>
          </a:p>
          <a:p>
            <a:pPr indent="-419100" lvl="0" marL="457200" rtl="0">
              <a:spcBef>
                <a:spcPts val="0"/>
              </a:spcBef>
              <a:buClr>
                <a:schemeClr val="dk1"/>
              </a:buClr>
              <a:buSzPct val="100000"/>
              <a:buFont typeface="Arial"/>
              <a:buChar char="●"/>
            </a:pPr>
            <a:r>
              <a:rPr lang="en"/>
              <a:t>Photon Cloud</a:t>
            </a:r>
          </a:p>
          <a:p>
            <a:pPr indent="-419100" lvl="0" marL="457200">
              <a:spcBef>
                <a:spcPts val="0"/>
              </a:spcBef>
              <a:buClr>
                <a:schemeClr val="dk1"/>
              </a:buClr>
              <a:buSzPct val="100000"/>
              <a:buFont typeface="Arial"/>
              <a:buChar char="●"/>
            </a:pPr>
            <a:r>
              <a:rPr lang="en"/>
              <a:t>Amazon, Google Cloud, Azure (Microsoft)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Live Coding</a:t>
            </a:r>
          </a:p>
        </p:txBody>
      </p:sp>
      <p:sp>
        <p:nvSpPr>
          <p:cNvPr id="116" name="Shape 11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Creation of a Card Game with Networking</a:t>
            </a:r>
          </a:p>
          <a:p>
            <a:pPr indent="-419100" lvl="0" marL="457200" rtl="0">
              <a:spcBef>
                <a:spcPts val="0"/>
              </a:spcBef>
              <a:buClr>
                <a:schemeClr val="dk1"/>
              </a:buClr>
              <a:buSzPct val="100000"/>
              <a:buFont typeface="Arial"/>
              <a:buChar char="●"/>
            </a:pPr>
            <a:r>
              <a:rPr lang="en"/>
              <a:t>As suggested by Kevin ^^</a:t>
            </a:r>
          </a:p>
          <a:p>
            <a:pPr indent="-419100" lvl="0" marL="457200" rtl="0">
              <a:spcBef>
                <a:spcPts val="0"/>
              </a:spcBef>
              <a:buClr>
                <a:schemeClr val="dk1"/>
              </a:buClr>
              <a:buSzPct val="100000"/>
              <a:buFont typeface="Arial"/>
              <a:buChar char="●"/>
            </a:pPr>
            <a:r>
              <a:rPr lang="en"/>
              <a:t>Very simple, just 1 card for each player with one number on it, 1 round, game over</a:t>
            </a:r>
          </a:p>
          <a:p>
            <a:pPr indent="-419100" lvl="0" marL="457200" rtl="0">
              <a:spcBef>
                <a:spcPts val="0"/>
              </a:spcBef>
              <a:buClr>
                <a:schemeClr val="dk1"/>
              </a:buClr>
              <a:buSzPct val="100000"/>
              <a:buFont typeface="Arial"/>
              <a:buChar char="●"/>
            </a:pPr>
            <a:r>
              <a:rPr lang="en"/>
              <a:t>Due to time constraint just in text mode</a:t>
            </a:r>
          </a:p>
          <a:p>
            <a:pPr indent="-419100" lvl="0" marL="457200" rtl="0">
              <a:spcBef>
                <a:spcPts val="0"/>
              </a:spcBef>
              <a:buClr>
                <a:schemeClr val="dk1"/>
              </a:buClr>
              <a:buSzPct val="100000"/>
              <a:buFont typeface="Arial"/>
              <a:buChar char="●"/>
            </a:pPr>
            <a:r>
              <a:rPr lang="en"/>
              <a:t>Then extend or pick another example (e.g. Pong)</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Pong</a:t>
            </a:r>
          </a:p>
        </p:txBody>
      </p:sp>
      <p:sp>
        <p:nvSpPr>
          <p:cNvPr id="122" name="Shape 122"/>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Write pong with networking for 2 player</a:t>
            </a:r>
          </a:p>
        </p:txBody>
      </p:sp>
      <p:pic>
        <p:nvPicPr>
          <p:cNvPr id="123" name="Shape 123"/>
          <p:cNvPicPr preferRelativeResize="0"/>
          <p:nvPr/>
        </p:nvPicPr>
        <p:blipFill>
          <a:blip r:embed="rId3">
            <a:alphaModFix/>
          </a:blip>
          <a:stretch>
            <a:fillRect/>
          </a:stretch>
        </p:blipFill>
        <p:spPr>
          <a:xfrm>
            <a:off x="2438375" y="1894775"/>
            <a:ext cx="3908950" cy="306507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Advanced Networking</a:t>
            </a:r>
          </a:p>
        </p:txBody>
      </p:sp>
      <p:sp>
        <p:nvSpPr>
          <p:cNvPr id="129" name="Shape 12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Locking</a:t>
            </a:r>
          </a:p>
          <a:p>
            <a:pPr indent="-419100" lvl="0" marL="457200" rtl="0">
              <a:spcBef>
                <a:spcPts val="0"/>
              </a:spcBef>
              <a:buClr>
                <a:schemeClr val="dk1"/>
              </a:buClr>
              <a:buSzPct val="100000"/>
              <a:buFont typeface="Arial"/>
              <a:buChar char="●"/>
            </a:pPr>
            <a:r>
              <a:rPr lang="en"/>
              <a:t>Race conditions</a:t>
            </a:r>
          </a:p>
          <a:p>
            <a:pPr indent="-419100" lvl="0" marL="457200" rtl="0">
              <a:spcBef>
                <a:spcPts val="0"/>
              </a:spcBef>
              <a:buClr>
                <a:schemeClr val="dk1"/>
              </a:buClr>
              <a:buSzPct val="100000"/>
              <a:buFont typeface="Arial"/>
              <a:buChar char="●"/>
            </a:pPr>
            <a:r>
              <a:rPr lang="en"/>
              <a:t>Data optimizations</a:t>
            </a:r>
          </a:p>
          <a:p>
            <a:pPr indent="-419100" lvl="0" marL="457200" rtl="0">
              <a:spcBef>
                <a:spcPts val="0"/>
              </a:spcBef>
              <a:buClr>
                <a:schemeClr val="dk1"/>
              </a:buClr>
              <a:buSzPct val="100000"/>
              <a:buFont typeface="Arial"/>
              <a:buChar char="●"/>
            </a:pPr>
            <a:r>
              <a:rPr lang="en"/>
              <a:t>Cloud computing (Azure)</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Questions?</a:t>
            </a:r>
          </a:p>
        </p:txBody>
      </p:sp>
      <p:sp>
        <p:nvSpPr>
          <p:cNvPr id="135" name="Shape 135"/>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gn="ctr">
              <a:spcBef>
                <a:spcPts val="0"/>
              </a:spcBef>
              <a:buNone/>
            </a:pPr>
            <a:r>
              <a:t/>
            </a:r>
            <a:endParaRPr/>
          </a:p>
          <a:p>
            <a:pPr rtl="0" algn="ctr">
              <a:spcBef>
                <a:spcPts val="0"/>
              </a:spcBef>
              <a:buNone/>
            </a:pPr>
            <a:r>
              <a:t/>
            </a:r>
            <a:endParaRPr/>
          </a:p>
          <a:p>
            <a:pPr rtl="0" algn="ctr">
              <a:spcBef>
                <a:spcPts val="0"/>
              </a:spcBef>
              <a:buNone/>
            </a:pPr>
            <a:r>
              <a:rPr lang="en"/>
              <a:t>All code and these slides are available at:</a:t>
            </a:r>
          </a:p>
          <a:p>
            <a:pPr rtl="0" algn="ctr">
              <a:spcBef>
                <a:spcPts val="0"/>
              </a:spcBef>
              <a:buNone/>
            </a:pPr>
            <a:r>
              <a:rPr lang="en" sz="2400" u="sng">
                <a:solidFill>
                  <a:schemeClr val="hlink"/>
                </a:solidFill>
                <a:hlinkClick r:id="rId3"/>
              </a:rPr>
              <a:t>https://github.com/BenjaminNitschke/NetworkingCourse</a:t>
            </a:r>
          </a:p>
          <a:p>
            <a:pPr algn="ctr">
              <a:spcBef>
                <a:spcPts val="0"/>
              </a:spcBef>
              <a:buNone/>
            </a:pPr>
            <a:r>
              <a:t/>
            </a:r>
            <a:endParaRPr sz="2400"/>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Books</a:t>
            </a:r>
          </a:p>
        </p:txBody>
      </p:sp>
      <p:sp>
        <p:nvSpPr>
          <p:cNvPr id="141" name="Shape 14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Effective TCP/IP Programming</a:t>
            </a:r>
          </a:p>
          <a:p>
            <a:pPr indent="-419100" lvl="0" marL="457200" rtl="0">
              <a:spcBef>
                <a:spcPts val="0"/>
              </a:spcBef>
              <a:buClr>
                <a:schemeClr val="dk1"/>
              </a:buClr>
              <a:buSzPct val="100000"/>
              <a:buFont typeface="Arial"/>
              <a:buChar char="●"/>
            </a:pPr>
            <a:r>
              <a:rPr lang="en"/>
              <a:t>UNIX Network Programming - Volume 1</a:t>
            </a:r>
          </a:p>
          <a:p>
            <a:pPr indent="-419100" lvl="0" marL="457200" rtl="0">
              <a:spcBef>
                <a:spcPts val="0"/>
              </a:spcBef>
              <a:buClr>
                <a:schemeClr val="dk1"/>
              </a:buClr>
              <a:buSzPct val="100000"/>
              <a:buFont typeface="Arial"/>
              <a:buChar char="●"/>
            </a:pPr>
            <a:r>
              <a:rPr lang="en"/>
              <a:t>Algorithms for network programming</a:t>
            </a:r>
          </a:p>
          <a:p>
            <a:pPr indent="-419100" lvl="0" marL="457200" rtl="0">
              <a:spcBef>
                <a:spcPts val="0"/>
              </a:spcBef>
              <a:buClr>
                <a:schemeClr val="dk1"/>
              </a:buClr>
              <a:buSzPct val="100000"/>
              <a:buFont typeface="Arial"/>
              <a:buChar char="●"/>
            </a:pPr>
            <a:r>
              <a:rPr lang="en"/>
              <a:t>C++ Network Programming</a:t>
            </a:r>
          </a:p>
          <a:p>
            <a:pPr indent="-419100" lvl="0" marL="457200" rtl="0">
              <a:spcBef>
                <a:spcPts val="0"/>
              </a:spcBef>
              <a:buClr>
                <a:schemeClr val="dk1"/>
              </a:buClr>
              <a:buSzPct val="100000"/>
              <a:buFont typeface="Arial"/>
              <a:buChar char="●"/>
            </a:pPr>
            <a:r>
              <a:rPr lang="en"/>
              <a:t>TCP/IP Sockets in C: Practical Guide for Programmers</a:t>
            </a:r>
          </a:p>
          <a:p>
            <a:pPr indent="-419100" lvl="0" marL="457200" rtl="0">
              <a:spcBef>
                <a:spcPts val="0"/>
              </a:spcBef>
              <a:buClr>
                <a:schemeClr val="dk1"/>
              </a:buClr>
              <a:buSzPct val="100000"/>
              <a:buFont typeface="Arial"/>
              <a:buChar char="●"/>
            </a:pPr>
            <a:r>
              <a:rPr lang="en"/>
              <a:t>Game Programming Gems 1-8</a:t>
            </a:r>
          </a:p>
          <a:p>
            <a:pPr indent="-419100" lvl="0" marL="457200">
              <a:spcBef>
                <a:spcPts val="0"/>
              </a:spcBef>
              <a:buClr>
                <a:schemeClr val="dk1"/>
              </a:buClr>
              <a:buSzPct val="100000"/>
              <a:buFont typeface="Arial"/>
              <a:buChar char="●"/>
            </a:pPr>
            <a:r>
              <a:rPr lang="en"/>
              <a:t>Clean Code (Robert C. Martin)</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 &amp; Game Development Links</a:t>
            </a:r>
          </a:p>
        </p:txBody>
      </p:sp>
      <p:sp>
        <p:nvSpPr>
          <p:cNvPr id="147" name="Shape 14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u="sng">
                <a:solidFill>
                  <a:schemeClr val="hlink"/>
                </a:solidFill>
                <a:hlinkClick r:id="rId3"/>
              </a:rPr>
              <a:t>http://www.hal-pc.org/~johnnie2/winsock.htm</a:t>
            </a:r>
          </a:p>
          <a:p>
            <a:pPr indent="-419100" lvl="0" marL="457200" rtl="0">
              <a:spcBef>
                <a:spcPts val="0"/>
              </a:spcBef>
              <a:buClr>
                <a:schemeClr val="dk1"/>
              </a:buClr>
              <a:buSzPct val="100000"/>
              <a:buFont typeface="Arial"/>
              <a:buChar char="●"/>
            </a:pPr>
            <a:r>
              <a:rPr lang="en" u="sng">
                <a:solidFill>
                  <a:schemeClr val="hlink"/>
                </a:solidFill>
                <a:hlinkClick r:id="rId4"/>
              </a:rPr>
              <a:t>http://tangentsoft.net/wskfaq/</a:t>
            </a:r>
          </a:p>
          <a:p>
            <a:pPr indent="-419100" lvl="0" marL="457200" rtl="0">
              <a:spcBef>
                <a:spcPts val="0"/>
              </a:spcBef>
              <a:buClr>
                <a:schemeClr val="dk1"/>
              </a:buClr>
              <a:buSzPct val="100000"/>
              <a:buFont typeface="Arial"/>
              <a:buChar char="●"/>
            </a:pPr>
            <a:r>
              <a:rPr lang="en"/>
              <a:t>Getting Started with Winsock: </a:t>
            </a:r>
            <a:r>
              <a:rPr lang="en" u="sng">
                <a:solidFill>
                  <a:schemeClr val="hlink"/>
                </a:solidFill>
                <a:hlinkClick r:id="rId5"/>
              </a:rPr>
              <a:t>https://msdn.microsoft.com/en-us/library/windows/desktop/ms738545(v=vs.85).aspx</a:t>
            </a:r>
          </a:p>
          <a:p>
            <a:pPr indent="-419100" lvl="0" marL="457200" rtl="0">
              <a:spcBef>
                <a:spcPts val="0"/>
              </a:spcBef>
              <a:buClr>
                <a:schemeClr val="dk1"/>
              </a:buClr>
              <a:buSzPct val="100000"/>
              <a:buFont typeface="Arial"/>
              <a:buChar char="●"/>
            </a:pPr>
            <a:r>
              <a:rPr lang="en" u="sng">
                <a:solidFill>
                  <a:schemeClr val="hlink"/>
                </a:solidFill>
                <a:hlinkClick r:id="rId6"/>
              </a:rPr>
              <a:t>http://www.tutorialspoint.com/unix_sockets/</a:t>
            </a:r>
          </a:p>
          <a:p>
            <a:pPr indent="-419100" lvl="0" marL="457200" rtl="0">
              <a:spcBef>
                <a:spcPts val="0"/>
              </a:spcBef>
              <a:buClr>
                <a:schemeClr val="dk1"/>
              </a:buClr>
              <a:buSzPct val="100000"/>
              <a:buFont typeface="Arial"/>
              <a:buChar char="●"/>
            </a:pPr>
            <a:r>
              <a:rPr lang="en" u="sng">
                <a:solidFill>
                  <a:schemeClr val="hlink"/>
                </a:solidFill>
                <a:hlinkClick r:id="rId7"/>
              </a:rPr>
              <a:t>https://github.com/mafiya69/SharpChat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Testing your knowledge</a:t>
            </a:r>
          </a:p>
        </p:txBody>
      </p:sp>
      <p:sp>
        <p:nvSpPr>
          <p:cNvPr id="47" name="Shape 4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AutoNum type="arabicPeriod"/>
            </a:pPr>
            <a:r>
              <a:rPr lang="en" sz="2400"/>
              <a:t>What is the difference between TCP and UDP?</a:t>
            </a:r>
          </a:p>
          <a:p>
            <a:pPr indent="-381000" lvl="0" marL="457200" rtl="0">
              <a:spcBef>
                <a:spcPts val="0"/>
              </a:spcBef>
              <a:buClr>
                <a:schemeClr val="dk1"/>
              </a:buClr>
              <a:buSzPct val="100000"/>
              <a:buFont typeface="Arial"/>
              <a:buAutoNum type="arabicPeriod"/>
            </a:pPr>
            <a:r>
              <a:rPr lang="en" sz="2400"/>
              <a:t>How does TCP handshake works?</a:t>
            </a:r>
          </a:p>
          <a:p>
            <a:pPr indent="-381000" lvl="0" marL="457200" rtl="0">
              <a:spcBef>
                <a:spcPts val="0"/>
              </a:spcBef>
              <a:buClr>
                <a:schemeClr val="dk1"/>
              </a:buClr>
              <a:buSzPct val="100000"/>
              <a:buFont typeface="Arial"/>
              <a:buAutoNum type="arabicPeriod"/>
            </a:pPr>
            <a:r>
              <a:rPr lang="en" sz="2400"/>
              <a:t>What is Network Byte Order?</a:t>
            </a:r>
          </a:p>
          <a:p>
            <a:pPr indent="-381000" lvl="0" marL="457200" rtl="0">
              <a:spcBef>
                <a:spcPts val="0"/>
              </a:spcBef>
              <a:buClr>
                <a:schemeClr val="dk1"/>
              </a:buClr>
              <a:buSzPct val="100000"/>
              <a:buFont typeface="Arial"/>
              <a:buAutoNum type="arabicPeriod"/>
            </a:pPr>
            <a:r>
              <a:rPr lang="en" sz="2400"/>
              <a:t>What is Nagle’s algorithm?</a:t>
            </a:r>
          </a:p>
          <a:p>
            <a:pPr indent="-381000" lvl="0" marL="457200" rtl="0">
              <a:spcBef>
                <a:spcPts val="0"/>
              </a:spcBef>
              <a:buClr>
                <a:schemeClr val="dk1"/>
              </a:buClr>
              <a:buSzPct val="100000"/>
              <a:buFont typeface="Arial"/>
              <a:buAutoNum type="arabicPeriod"/>
            </a:pPr>
            <a:r>
              <a:rPr lang="en" sz="2400"/>
              <a:t>What is TCP_NODELAY?</a:t>
            </a:r>
          </a:p>
          <a:p>
            <a:pPr indent="-381000" lvl="0" marL="457200" rtl="0">
              <a:spcBef>
                <a:spcPts val="0"/>
              </a:spcBef>
              <a:buClr>
                <a:schemeClr val="dk1"/>
              </a:buClr>
              <a:buSzPct val="100000"/>
              <a:buFont typeface="Arial"/>
              <a:buAutoNum type="arabicPeriod"/>
            </a:pPr>
            <a:r>
              <a:rPr lang="en" sz="2400"/>
              <a:t>Which Protocol is used for multicast?</a:t>
            </a:r>
          </a:p>
          <a:p>
            <a:pPr indent="-381000" lvl="0" marL="457200" rtl="0">
              <a:spcBef>
                <a:spcPts val="0"/>
              </a:spcBef>
              <a:buClr>
                <a:schemeClr val="dk1"/>
              </a:buClr>
              <a:buSzPct val="100000"/>
              <a:buFont typeface="Arial"/>
              <a:buAutoNum type="arabicPeriod"/>
            </a:pPr>
            <a:r>
              <a:rPr lang="en" sz="2400"/>
              <a:t>What is TIME_WAIT state?</a:t>
            </a:r>
          </a:p>
          <a:p>
            <a:pPr rtl="0">
              <a:spcBef>
                <a:spcPts val="0"/>
              </a:spcBef>
              <a:buNone/>
            </a:pPr>
            <a:r>
              <a:rPr lang="en" sz="2400"/>
              <a:t>Write on paper or use </a:t>
            </a:r>
            <a:r>
              <a:rPr b="1" lang="en" sz="2400"/>
              <a:t>//fs2/pub/Networking/&lt;YourName&gt;</a:t>
            </a:r>
          </a:p>
          <a:p>
            <a:pPr lvl="0" rtl="0">
              <a:spcBef>
                <a:spcPts val="0"/>
              </a:spcBef>
              <a:buNone/>
            </a:pPr>
            <a:r>
              <a:rPr lang="en" sz="2400"/>
              <a:t>Spend max. 5 minutes on this, don’t talk or use google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TCP vs UDP</a:t>
            </a:r>
          </a:p>
        </p:txBody>
      </p:sp>
      <p:sp>
        <p:nvSpPr>
          <p:cNvPr id="53" name="Shape 5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TCP is guaranteed delivery, UDP is not guaranteed.</a:t>
            </a:r>
          </a:p>
          <a:p>
            <a:pPr indent="-381000" lvl="0" marL="457200" rtl="0">
              <a:spcBef>
                <a:spcPts val="0"/>
              </a:spcBef>
              <a:buClr>
                <a:schemeClr val="dk1"/>
              </a:buClr>
              <a:buSzPct val="100000"/>
              <a:buFont typeface="Arial"/>
              <a:buChar char="●"/>
            </a:pPr>
            <a:r>
              <a:rPr lang="en" sz="2400"/>
              <a:t>TCP guarantees order of messages, UDP doesn’t.</a:t>
            </a:r>
          </a:p>
          <a:p>
            <a:pPr indent="-381000" lvl="0" marL="457200" rtl="0">
              <a:spcBef>
                <a:spcPts val="0"/>
              </a:spcBef>
              <a:buClr>
                <a:schemeClr val="dk1"/>
              </a:buClr>
              <a:buSzPct val="100000"/>
              <a:buFont typeface="Arial"/>
              <a:buChar char="●"/>
            </a:pPr>
            <a:r>
              <a:rPr lang="en" sz="2400"/>
              <a:t>Data boundary is not preserved in TCP</a:t>
            </a:r>
          </a:p>
          <a:p>
            <a:pPr indent="-381000" lvl="0" marL="457200" rtl="0">
              <a:spcBef>
                <a:spcPts val="0"/>
              </a:spcBef>
              <a:buClr>
                <a:schemeClr val="dk1"/>
              </a:buClr>
              <a:buSzPct val="100000"/>
              <a:buFont typeface="Arial"/>
              <a:buChar char="●"/>
            </a:pPr>
            <a:r>
              <a:rPr lang="en" sz="2400"/>
              <a:t>UDP preserves Data boundary</a:t>
            </a:r>
          </a:p>
          <a:p>
            <a:pPr indent="-381000" lvl="0" marL="457200" rtl="0">
              <a:spcBef>
                <a:spcPts val="0"/>
              </a:spcBef>
              <a:buClr>
                <a:schemeClr val="dk1"/>
              </a:buClr>
              <a:buSzPct val="100000"/>
              <a:buFont typeface="Arial"/>
              <a:buChar char="●"/>
            </a:pPr>
            <a:r>
              <a:rPr lang="en" sz="2400"/>
              <a:t>TCP is much more useful with big data</a:t>
            </a:r>
          </a:p>
          <a:p>
            <a:pPr indent="-381000" lvl="0" marL="457200" rtl="0">
              <a:spcBef>
                <a:spcPts val="0"/>
              </a:spcBef>
              <a:buClr>
                <a:schemeClr val="dk1"/>
              </a:buClr>
              <a:buSzPct val="100000"/>
              <a:buFont typeface="Arial"/>
              <a:buChar char="●"/>
            </a:pPr>
            <a:r>
              <a:rPr lang="en" sz="2400"/>
              <a:t>UDP is much more efficient for small updates</a:t>
            </a:r>
          </a:p>
          <a:p>
            <a:pPr indent="-381000" lvl="0" marL="457200" rtl="0">
              <a:spcBef>
                <a:spcPts val="0"/>
              </a:spcBef>
              <a:buClr>
                <a:schemeClr val="dk1"/>
              </a:buClr>
              <a:buSzPct val="100000"/>
              <a:buFont typeface="Arial"/>
              <a:buChar char="●"/>
            </a:pPr>
            <a:r>
              <a:rPr lang="en" sz="2400"/>
              <a:t>TCP Header size is already 20 bytes (plus frame)</a:t>
            </a:r>
          </a:p>
          <a:p>
            <a:pPr indent="-381000" lvl="0" marL="457200" rtl="0">
              <a:spcBef>
                <a:spcPts val="0"/>
              </a:spcBef>
              <a:buClr>
                <a:schemeClr val="dk1"/>
              </a:buClr>
              <a:buSzPct val="100000"/>
              <a:buFont typeface="Arial"/>
              <a:buChar char="●"/>
            </a:pPr>
            <a:r>
              <a:rPr lang="en" sz="2400"/>
              <a:t>UDP Header size is just 8 bytes (plus frame)</a:t>
            </a:r>
          </a:p>
          <a:p>
            <a:pPr indent="-381000" lvl="0" marL="457200" rtl="0">
              <a:spcBef>
                <a:spcPts val="0"/>
              </a:spcBef>
              <a:buClr>
                <a:schemeClr val="dk1"/>
              </a:buClr>
              <a:buSzPct val="100000"/>
              <a:buFont typeface="Arial"/>
              <a:buChar char="●"/>
            </a:pPr>
            <a:r>
              <a:rPr lang="en" sz="2400"/>
              <a:t>TCP is slower than UDP</a:t>
            </a:r>
          </a:p>
          <a:p>
            <a:pPr lvl="0" rtl="0">
              <a:spcBef>
                <a:spcPts val="0"/>
              </a:spcBef>
              <a:buNone/>
            </a:pPr>
            <a:r>
              <a:t/>
            </a:r>
            <a:endParaRPr sz="240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TCP vs UDP</a:t>
            </a:r>
          </a:p>
        </p:txBody>
      </p:sp>
      <p:sp>
        <p:nvSpPr>
          <p:cNvPr id="59" name="Shape 5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sz="2400"/>
              <a:t>TCP                                      UDP</a:t>
            </a:r>
          </a:p>
          <a:p>
            <a:pPr lvl="0" rtl="0">
              <a:spcBef>
                <a:spcPts val="0"/>
              </a:spcBef>
              <a:buNone/>
            </a:pPr>
            <a:r>
              <a:rPr b="1" lang="en" sz="2400"/>
              <a:t>TC</a:t>
            </a:r>
          </a:p>
        </p:txBody>
      </p:sp>
      <p:pic>
        <p:nvPicPr>
          <p:cNvPr id="60" name="Shape 60"/>
          <p:cNvPicPr preferRelativeResize="0"/>
          <p:nvPr/>
        </p:nvPicPr>
        <p:blipFill>
          <a:blip r:embed="rId3">
            <a:alphaModFix/>
          </a:blip>
          <a:stretch>
            <a:fillRect/>
          </a:stretch>
        </p:blipFill>
        <p:spPr>
          <a:xfrm>
            <a:off x="351512" y="1721625"/>
            <a:ext cx="3838575" cy="2914650"/>
          </a:xfrm>
          <a:prstGeom prst="rect">
            <a:avLst/>
          </a:prstGeom>
          <a:noFill/>
          <a:ln>
            <a:noFill/>
          </a:ln>
        </p:spPr>
      </p:pic>
      <p:pic>
        <p:nvPicPr>
          <p:cNvPr id="61" name="Shape 61"/>
          <p:cNvPicPr preferRelativeResize="0"/>
          <p:nvPr/>
        </p:nvPicPr>
        <p:blipFill>
          <a:blip r:embed="rId4">
            <a:alphaModFix/>
          </a:blip>
          <a:stretch>
            <a:fillRect/>
          </a:stretch>
        </p:blipFill>
        <p:spPr>
          <a:xfrm>
            <a:off x="4305475" y="1801312"/>
            <a:ext cx="4457700" cy="225742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TCP handshake</a:t>
            </a:r>
          </a:p>
        </p:txBody>
      </p:sp>
      <p:sp>
        <p:nvSpPr>
          <p:cNvPr id="67" name="Shape 67"/>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sz="2400"/>
          </a:p>
        </p:txBody>
      </p:sp>
      <p:pic>
        <p:nvPicPr>
          <p:cNvPr id="68" name="Shape 68"/>
          <p:cNvPicPr preferRelativeResize="0"/>
          <p:nvPr/>
        </p:nvPicPr>
        <p:blipFill>
          <a:blip r:embed="rId3">
            <a:alphaModFix/>
          </a:blip>
          <a:stretch>
            <a:fillRect/>
          </a:stretch>
        </p:blipFill>
        <p:spPr>
          <a:xfrm>
            <a:off x="1476225" y="1143475"/>
            <a:ext cx="5440406" cy="396967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Network Byte Order</a:t>
            </a:r>
          </a:p>
        </p:txBody>
      </p:sp>
      <p:sp>
        <p:nvSpPr>
          <p:cNvPr id="74" name="Shape 74"/>
          <p:cNvSpPr txBox="1"/>
          <p:nvPr>
            <p:ph idx="1" type="body"/>
          </p:nvPr>
        </p:nvSpPr>
        <p:spPr>
          <a:xfrm>
            <a:off x="457200" y="1200150"/>
            <a:ext cx="8547300" cy="3725699"/>
          </a:xfrm>
          <a:prstGeom prst="rect">
            <a:avLst/>
          </a:prstGeom>
        </p:spPr>
        <p:txBody>
          <a:bodyPr anchorCtr="0" anchor="t" bIns="91425" lIns="91425" rIns="91425" tIns="91425">
            <a:noAutofit/>
          </a:bodyPr>
          <a:lstStyle/>
          <a:p>
            <a:pPr rtl="0">
              <a:spcBef>
                <a:spcPts val="0"/>
              </a:spcBef>
              <a:buNone/>
            </a:pPr>
            <a:r>
              <a:rPr lang="en" sz="2400"/>
              <a:t>Two ways to store two bytes in memory</a:t>
            </a:r>
          </a:p>
          <a:p>
            <a:pPr indent="-381000" lvl="0" marL="457200" rtl="0">
              <a:spcBef>
                <a:spcPts val="0"/>
              </a:spcBef>
              <a:buClr>
                <a:schemeClr val="dk1"/>
              </a:buClr>
              <a:buSzPct val="100000"/>
              <a:buFont typeface="Arial"/>
              <a:buChar char="●"/>
            </a:pPr>
            <a:r>
              <a:rPr lang="en" sz="2400"/>
              <a:t>little endian (least significant byte at the starting address)</a:t>
            </a:r>
          </a:p>
          <a:p>
            <a:pPr indent="-381000" lvl="0" marL="457200" rtl="0">
              <a:spcBef>
                <a:spcPts val="0"/>
              </a:spcBef>
              <a:buClr>
                <a:schemeClr val="dk1"/>
              </a:buClr>
              <a:buSzPct val="100000"/>
              <a:buFont typeface="Arial"/>
              <a:buChar char="●"/>
            </a:pPr>
            <a:r>
              <a:rPr lang="en" sz="2400"/>
              <a:t>big endian (most significant byte at the starting address)</a:t>
            </a:r>
          </a:p>
          <a:p>
            <a:pPr rtl="0">
              <a:spcBef>
                <a:spcPts val="0"/>
              </a:spcBef>
              <a:buNone/>
            </a:pPr>
            <a:r>
              <a:t/>
            </a:r>
            <a:endParaRPr sz="2400"/>
          </a:p>
          <a:p>
            <a:pPr rtl="0">
              <a:spcBef>
                <a:spcPts val="0"/>
              </a:spcBef>
              <a:buNone/>
            </a:pPr>
            <a:r>
              <a:rPr lang="en" sz="2400"/>
              <a:t>Intel/AMD uses little endian, storing byte 1, 2, 3, 4</a:t>
            </a:r>
          </a:p>
          <a:p>
            <a:pPr rtl="0">
              <a:spcBef>
                <a:spcPts val="0"/>
              </a:spcBef>
              <a:buNone/>
            </a:pPr>
            <a:r>
              <a:rPr lang="en" sz="2400"/>
              <a:t>PowerPC uses big endian, storing byte 4, 3, 2, 1</a:t>
            </a:r>
          </a:p>
          <a:p>
            <a:pPr rtl="0">
              <a:spcBef>
                <a:spcPts val="0"/>
              </a:spcBef>
              <a:buNone/>
            </a:pPr>
            <a:r>
              <a:t/>
            </a:r>
            <a:endParaRPr sz="2400"/>
          </a:p>
          <a:p>
            <a:pPr lvl="0" rtl="0">
              <a:spcBef>
                <a:spcPts val="0"/>
              </a:spcBef>
              <a:buNone/>
            </a:pPr>
            <a:r>
              <a:rPr lang="en" sz="2400"/>
              <a:t>TCP demands big endian byte order, for UDP it is up to you.</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 Nagle’s algorithm</a:t>
            </a:r>
          </a:p>
        </p:txBody>
      </p:sp>
      <p:sp>
        <p:nvSpPr>
          <p:cNvPr id="80" name="Shape 80"/>
          <p:cNvSpPr txBox="1"/>
          <p:nvPr>
            <p:ph idx="1" type="body"/>
          </p:nvPr>
        </p:nvSpPr>
        <p:spPr>
          <a:xfrm>
            <a:off x="457200" y="1200150"/>
            <a:ext cx="85473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Improves performance of TCP/IP protocol and networks</a:t>
            </a:r>
          </a:p>
          <a:p>
            <a:pPr indent="-381000" lvl="0" marL="457200" rtl="0">
              <a:spcBef>
                <a:spcPts val="0"/>
              </a:spcBef>
              <a:buClr>
                <a:schemeClr val="dk1"/>
              </a:buClr>
              <a:buSzPct val="100000"/>
              <a:buFont typeface="Arial"/>
              <a:buChar char="●"/>
            </a:pPr>
            <a:r>
              <a:rPr lang="en" sz="2400"/>
              <a:t>Reduces the number of TCP packets that need to be sent</a:t>
            </a:r>
          </a:p>
          <a:p>
            <a:pPr indent="-381000" lvl="0" marL="457200" rtl="0">
              <a:spcBef>
                <a:spcPts val="0"/>
              </a:spcBef>
              <a:buClr>
                <a:schemeClr val="dk1"/>
              </a:buClr>
              <a:buSzPct val="100000"/>
              <a:buFont typeface="Arial"/>
              <a:buChar char="●"/>
            </a:pPr>
            <a:r>
              <a:rPr lang="en" sz="2400"/>
              <a:t>Works by buffering small packets until the buffer reaches Maximum Segment Size</a:t>
            </a:r>
          </a:p>
          <a:p>
            <a:pPr indent="-381000" lvl="0" marL="457200" rtl="0">
              <a:spcBef>
                <a:spcPts val="0"/>
              </a:spcBef>
              <a:buClr>
                <a:schemeClr val="dk1"/>
              </a:buClr>
              <a:buSzPct val="100000"/>
              <a:buFont typeface="Arial"/>
              <a:buChar char="●"/>
            </a:pPr>
            <a:r>
              <a:rPr lang="en" sz="2400"/>
              <a:t>Small packets, which contain only 1 or 2 bytes of data, have more overhead in terms of a TCP header</a:t>
            </a:r>
          </a:p>
          <a:p>
            <a:pPr indent="-381000" lvl="0" marL="457200" rtl="0">
              <a:spcBef>
                <a:spcPts val="0"/>
              </a:spcBef>
              <a:buClr>
                <a:schemeClr val="dk1"/>
              </a:buClr>
              <a:buSzPct val="100000"/>
              <a:buFont typeface="Arial"/>
              <a:buChar char="●"/>
            </a:pPr>
            <a:r>
              <a:rPr lang="en" sz="2400"/>
              <a:t>Small data can also lead to congestion in a slow network</a:t>
            </a:r>
          </a:p>
          <a:p>
            <a:pPr indent="-381000" lvl="0" marL="457200" rtl="0">
              <a:spcBef>
                <a:spcPts val="0"/>
              </a:spcBef>
              <a:buClr>
                <a:schemeClr val="dk1"/>
              </a:buClr>
              <a:buSzPct val="100000"/>
              <a:buFont typeface="Arial"/>
              <a:buChar char="●"/>
            </a:pPr>
            <a:r>
              <a:rPr lang="en" sz="2400"/>
              <a:t>Nagle’s algorithm tries to improve the efficiency of the TCP protocol by buffering them, to send a larger packet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TCP_NODELAY</a:t>
            </a:r>
          </a:p>
        </p:txBody>
      </p:sp>
      <p:sp>
        <p:nvSpPr>
          <p:cNvPr id="86" name="Shape 86"/>
          <p:cNvSpPr txBox="1"/>
          <p:nvPr>
            <p:ph idx="1" type="body"/>
          </p:nvPr>
        </p:nvSpPr>
        <p:spPr>
          <a:xfrm>
            <a:off x="457200" y="1200150"/>
            <a:ext cx="85473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TCP_NODELAY is an option to disable Nagle’s algorithm</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05975"/>
            <a:ext cx="8516700" cy="857400"/>
          </a:xfrm>
          <a:prstGeom prst="rect">
            <a:avLst/>
          </a:prstGeom>
        </p:spPr>
        <p:txBody>
          <a:bodyPr anchorCtr="0" anchor="b" bIns="91425" lIns="91425" rIns="91425" tIns="91425">
            <a:noAutofit/>
          </a:bodyPr>
          <a:lstStyle/>
          <a:p>
            <a:pPr lvl="0" rtl="0">
              <a:spcBef>
                <a:spcPts val="0"/>
              </a:spcBef>
              <a:buNone/>
            </a:pPr>
            <a:r>
              <a:rPr lang="en"/>
              <a:t>Which Protocol is used for multicast?</a:t>
            </a:r>
          </a:p>
        </p:txBody>
      </p:sp>
      <p:sp>
        <p:nvSpPr>
          <p:cNvPr id="92" name="Shape 92"/>
          <p:cNvSpPr txBox="1"/>
          <p:nvPr>
            <p:ph idx="1" type="body"/>
          </p:nvPr>
        </p:nvSpPr>
        <p:spPr>
          <a:xfrm>
            <a:off x="457200" y="1200150"/>
            <a:ext cx="85473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Since TCP is a point-to-point protocol, it can not deliver messages to multiple subscriber</a:t>
            </a:r>
          </a:p>
          <a:p>
            <a:pPr indent="-381000" lvl="0" marL="457200" rtl="0">
              <a:spcBef>
                <a:spcPts val="0"/>
              </a:spcBef>
              <a:buClr>
                <a:schemeClr val="dk1"/>
              </a:buClr>
              <a:buSzPct val="100000"/>
              <a:buFont typeface="Arial"/>
              <a:buChar char="●"/>
            </a:pPr>
            <a:r>
              <a:rPr lang="en" sz="2400"/>
              <a:t>UDP is not reliable, and messages may be lost or delivered out of order.</a:t>
            </a:r>
          </a:p>
          <a:p>
            <a:pPr indent="-381000" lvl="0" marL="457200" rtl="0">
              <a:spcBef>
                <a:spcPts val="0"/>
              </a:spcBef>
              <a:buClr>
                <a:schemeClr val="dk1"/>
              </a:buClr>
              <a:buSzPct val="100000"/>
              <a:buFont typeface="Arial"/>
              <a:buChar char="●"/>
            </a:pPr>
            <a:r>
              <a:rPr lang="en" sz="2400"/>
              <a:t>Reliable multicast protocols such as Pragmatic General Multicast (PGM) have been developed to add loss detection and retransmission on top of IP multicast.</a:t>
            </a:r>
          </a:p>
          <a:p>
            <a:pPr indent="-381000" lvl="0" marL="457200" rtl="0">
              <a:spcBef>
                <a:spcPts val="0"/>
              </a:spcBef>
              <a:buClr>
                <a:schemeClr val="dk1"/>
              </a:buClr>
              <a:buSzPct val="100000"/>
              <a:buFont typeface="Arial"/>
              <a:buChar char="●"/>
            </a:pPr>
            <a:r>
              <a:rPr lang="en" sz="2400"/>
              <a:t>Good example of IP multicast is for IPTV applications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