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amedevelopment.tutsplus.com/tutorials/how-to-create-a-custom-2d-physics-engine-the-basics-and-impulse-resolution--gamedev-6331"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ox2d.org/download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wton%27s_laws_of_motion" TargetMode="External"/><Relationship Id="rId3" Type="http://schemas.openxmlformats.org/officeDocument/2006/relationships/hyperlink" Target="http://www.physics4kids.com/files/motion_law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utor4physics.com/formulas.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de/search?q=2lb+in+kg&amp;ie=utf-8&amp;oe=utf-8&amp;gws_rd=cr,ssl&amp;ei=YNO5VY3SJYHyUsemqT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32954"/>
              </a:lnSpc>
              <a:spcBef>
                <a:spcPts val="0"/>
              </a:spcBef>
              <a:spcAft>
                <a:spcPts val="1100"/>
              </a:spcAft>
              <a:buClr>
                <a:schemeClr val="dk1"/>
              </a:buClr>
              <a:buSzPct val="100000"/>
              <a:buFont typeface="Arial"/>
              <a:buNone/>
            </a:pPr>
            <a:r>
              <a:rPr lang="en">
                <a:solidFill>
                  <a:srgbClr val="222222"/>
                </a:solidFill>
              </a:rPr>
              <a:t>Size of Ethernet frame - 24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IPv4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TCP Header (without any options) - 20 Bytes</a:t>
            </a:r>
          </a:p>
          <a:p>
            <a:pPr lvl="0" rtl="0">
              <a:lnSpc>
                <a:spcPct val="132954"/>
              </a:lnSpc>
              <a:spcBef>
                <a:spcPts val="0"/>
              </a:spcBef>
              <a:spcAft>
                <a:spcPts val="1100"/>
              </a:spcAft>
              <a:buClr>
                <a:schemeClr val="dk1"/>
              </a:buClr>
              <a:buSzPct val="100000"/>
              <a:buFont typeface="Arial"/>
              <a:buNone/>
            </a:pPr>
            <a:r>
              <a:rPr lang="en">
                <a:solidFill>
                  <a:srgbClr val="222222"/>
                </a:solidFill>
              </a:rPr>
              <a:t>So total size of empty TCP datagram - 24 + 20 + 20 = 64 bytes</a:t>
            </a:r>
          </a:p>
          <a:p>
            <a:pPr lvl="0" rtl="0">
              <a:lnSpc>
                <a:spcPct val="132954"/>
              </a:lnSpc>
              <a:spcBef>
                <a:spcPts val="0"/>
              </a:spcBef>
              <a:spcAft>
                <a:spcPts val="1100"/>
              </a:spcAft>
              <a:buClr>
                <a:schemeClr val="dk1"/>
              </a:buClr>
              <a:buSzPct val="100000"/>
              <a:buFont typeface="Arial"/>
              <a:buNone/>
            </a:pPr>
            <a:r>
              <a:rPr lang="en">
                <a:solidFill>
                  <a:srgbClr val="222222"/>
                </a:solidFill>
              </a:rPr>
              <a:t>Size of UDP header - 8 bytes</a:t>
            </a:r>
          </a:p>
          <a:p>
            <a:pPr lvl="0" rtl="0">
              <a:lnSpc>
                <a:spcPct val="132954"/>
              </a:lnSpc>
              <a:spcBef>
                <a:spcPts val="0"/>
              </a:spcBef>
              <a:spcAft>
                <a:spcPts val="1100"/>
              </a:spcAft>
              <a:buNone/>
            </a:pPr>
            <a:r>
              <a:rPr lang="en">
                <a:solidFill>
                  <a:srgbClr val="222222"/>
                </a:solidFill>
              </a:rPr>
              <a:t>So total size of empty UDP datagram - 24 + 20 + 8 = 52 byte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First we all do this manually, next we learn how to use a working physics engine.</a:t>
            </a:r>
          </a:p>
          <a:p>
            <a:pPr rtl="0">
              <a:spcBef>
                <a:spcPts val="0"/>
              </a:spcBef>
              <a:buNone/>
            </a:pPr>
            <a:r>
              <a:rPr lang="en"/>
              <a:t>Guide to help us along: </a:t>
            </a:r>
            <a:r>
              <a:rPr lang="en" u="sng">
                <a:solidFill>
                  <a:schemeClr val="hlink"/>
                </a:solidFill>
                <a:hlinkClick r:id="rId2"/>
              </a:rPr>
              <a:t>http://gamedevelopment.tutsplus.com/tutorials/how-to-create-a-custom-2d-physics-engine-the-basics-and-impulse-resolution--gamedev-6331</a:t>
            </a: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http://box2d.org/downloads/</a:t>
            </a:r>
          </a:p>
          <a:p>
            <a:pPr rtl="0">
              <a:spcBef>
                <a:spcPts val="0"/>
              </a:spcBef>
              <a:buNone/>
            </a:pPr>
            <a:r>
              <a:rPr lang="en"/>
              <a:t>Tutorials and GDC talks</a:t>
            </a:r>
          </a:p>
          <a:p>
            <a:pPr>
              <a:spcBef>
                <a:spcPts val="0"/>
              </a:spcBef>
              <a:buNone/>
            </a:pPr>
            <a:r>
              <a:rPr lang="en"/>
              <a:t>Also see Farseer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i="1" lang="en" sz="1200" u="sng">
                <a:solidFill>
                  <a:schemeClr val="hlink"/>
                </a:solidFill>
                <a:latin typeface="Verdana"/>
                <a:ea typeface="Verdana"/>
                <a:cs typeface="Verdana"/>
                <a:sym typeface="Verdana"/>
                <a:hlinkClick r:id="rId2"/>
              </a:rPr>
              <a:t>http://en.wikipedia.org/wiki/Newton%27s_laws_of_motion</a:t>
            </a:r>
          </a:p>
          <a:p>
            <a:pPr rtl="0">
              <a:spcBef>
                <a:spcPts val="0"/>
              </a:spcBef>
              <a:buNone/>
            </a:pPr>
            <a:r>
              <a:rPr lang="en" u="sng">
                <a:solidFill>
                  <a:schemeClr val="hlink"/>
                </a:solidFill>
                <a:hlinkClick r:id="rId3"/>
              </a:rPr>
              <a:t>http://www.physics4kids.com/files/motion_laws.html</a:t>
            </a:r>
          </a:p>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Language does not matter, but doing this in C#, Java, Python, etc. is much easier than trying to do this in native C++, but use whatever you are comfortable with.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http://tutor4physics.com/formulas.htm</a:t>
            </a:r>
          </a:p>
          <a:p>
            <a:pPr>
              <a:spcBef>
                <a:spcPts val="0"/>
              </a:spcBef>
              <a:buNone/>
            </a:pPr>
            <a:r>
              <a:rPr lang="en"/>
              <a:t>also has calculators to show working formulars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https://www.google.de/search?q=2lb+in+kg&amp;ie=utf-8&amp;oe=utf-8&amp;gws_rd=cr,ssl&amp;ei=YNO5VY3SJYHyUsemqTg</a:t>
            </a:r>
          </a:p>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box2d.org/" TargetMode="External"/><Relationship Id="rId4" Type="http://schemas.openxmlformats.org/officeDocument/2006/relationships/image" Target="../media/image0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BenjaminNitschke/PhysicsCours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hal-pc.org/~johnnie2/winsock.htm" TargetMode="External"/><Relationship Id="rId4" Type="http://schemas.openxmlformats.org/officeDocument/2006/relationships/hyperlink" Target="http://tangentsoft.net/wskfaq/" TargetMode="External"/><Relationship Id="rId5" Type="http://schemas.openxmlformats.org/officeDocument/2006/relationships/hyperlink" Target="https://msdn.microsoft.com/en-us/library/windows/desktop/ms738545(v=vs.85).aspx" TargetMode="External"/><Relationship Id="rId6" Type="http://schemas.openxmlformats.org/officeDocument/2006/relationships/hyperlink" Target="http://www.tutorialspoint.com/unix_sockets/" TargetMode="External"/><Relationship Id="rId7" Type="http://schemas.openxmlformats.org/officeDocument/2006/relationships/hyperlink" Target="https://github.com/mafiya69/SharpCh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Physics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lgn="r">
              <a:spcBef>
                <a:spcPts val="0"/>
              </a:spcBef>
              <a:buClr>
                <a:schemeClr val="dk1"/>
              </a:buClr>
              <a:buSzPct val="36666"/>
              <a:buFont typeface="Arial"/>
              <a:buNone/>
            </a:pPr>
            <a:r>
              <a:rPr lang="en"/>
              <a:t>Games Academy July 2015</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Vector Math</a:t>
            </a:r>
          </a:p>
        </p:txBody>
      </p:sp>
      <p:pic>
        <p:nvPicPr>
          <p:cNvPr id="98" name="Shape 98"/>
          <p:cNvPicPr preferRelativeResize="0"/>
          <p:nvPr/>
        </p:nvPicPr>
        <p:blipFill>
          <a:blip r:embed="rId3">
            <a:alphaModFix/>
          </a:blip>
          <a:stretch>
            <a:fillRect/>
          </a:stretch>
        </p:blipFill>
        <p:spPr>
          <a:xfrm>
            <a:off x="828100" y="1391475"/>
            <a:ext cx="6741349" cy="33452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Programming Vector and Matrices</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Using C#</a:t>
            </a:r>
          </a:p>
          <a:p>
            <a:pPr indent="-419100" lvl="0" marL="457200" rtl="0">
              <a:spcBef>
                <a:spcPts val="0"/>
              </a:spcBef>
              <a:buClr>
                <a:schemeClr val="dk1"/>
              </a:buClr>
              <a:buSzPct val="100000"/>
              <a:buFont typeface="Arial"/>
              <a:buChar char="●"/>
            </a:pPr>
            <a:r>
              <a:rPr lang="en"/>
              <a:t>For 2D right now, later 3D</a:t>
            </a:r>
          </a:p>
          <a:p>
            <a:pPr indent="-419100" lvl="0" marL="457200" rtl="0">
              <a:spcBef>
                <a:spcPts val="0"/>
              </a:spcBef>
              <a:buClr>
                <a:schemeClr val="dk1"/>
              </a:buClr>
              <a:buSzPct val="100000"/>
              <a:buFont typeface="Arial"/>
              <a:buChar char="●"/>
            </a:pPr>
            <a:r>
              <a:rPr lang="en"/>
              <a:t>Using our GraphicsEngine we got so far</a:t>
            </a:r>
          </a:p>
          <a:p>
            <a:pPr indent="-419100" lvl="0" marL="457200" rtl="0">
              <a:spcBef>
                <a:spcPts val="0"/>
              </a:spcBef>
              <a:buClr>
                <a:schemeClr val="dk1"/>
              </a:buClr>
              <a:buSzPct val="100000"/>
              <a:buFont typeface="Arial"/>
              <a:buChar char="●"/>
            </a:pPr>
            <a:r>
              <a:rPr lang="en"/>
              <a:t>Changing all x/y to Vector2D</a:t>
            </a:r>
          </a:p>
          <a:p>
            <a:pPr indent="-419100" lvl="0" marL="457200" rtl="0">
              <a:spcBef>
                <a:spcPts val="0"/>
              </a:spcBef>
              <a:buClr>
                <a:schemeClr val="dk1"/>
              </a:buClr>
              <a:buSzPct val="100000"/>
              <a:buFont typeface="Arial"/>
              <a:buChar char="●"/>
            </a:pPr>
            <a:r>
              <a:rPr lang="en"/>
              <a:t>Adding Rectangle and Circle Rendering</a:t>
            </a:r>
          </a:p>
          <a:p>
            <a:pPr indent="-419100" lvl="0" marL="457200" rtl="0">
              <a:spcBef>
                <a:spcPts val="0"/>
              </a:spcBef>
              <a:buClr>
                <a:schemeClr val="dk1"/>
              </a:buClr>
              <a:buSzPct val="100000"/>
              <a:buFont typeface="Arial"/>
              <a:buChar char="●"/>
            </a:pPr>
            <a:r>
              <a:rPr lang="en"/>
              <a:t>Using Matrix2D for scaling and rotation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Adding physics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Gravity (global)</a:t>
            </a:r>
          </a:p>
          <a:p>
            <a:pPr indent="-419100" lvl="0" marL="457200" rtl="0">
              <a:spcBef>
                <a:spcPts val="0"/>
              </a:spcBef>
              <a:buClr>
                <a:schemeClr val="dk1"/>
              </a:buClr>
              <a:buSzPct val="100000"/>
              <a:buFont typeface="Arial"/>
              <a:buChar char="●"/>
            </a:pPr>
            <a:r>
              <a:rPr lang="en"/>
              <a:t>PhysicsObject</a:t>
            </a:r>
          </a:p>
          <a:p>
            <a:pPr indent="-381000" lvl="1" marL="914400" rtl="0">
              <a:spcBef>
                <a:spcPts val="0"/>
              </a:spcBef>
              <a:buClr>
                <a:schemeClr val="dk1"/>
              </a:buClr>
              <a:buSzPct val="80000"/>
              <a:buFont typeface="Courier New"/>
              <a:buChar char="o"/>
            </a:pPr>
            <a:r>
              <a:rPr lang="en"/>
              <a:t>Mass</a:t>
            </a:r>
          </a:p>
          <a:p>
            <a:pPr indent="-381000" lvl="1" marL="914400" rtl="0">
              <a:spcBef>
                <a:spcPts val="0"/>
              </a:spcBef>
              <a:buClr>
                <a:schemeClr val="dk1"/>
              </a:buClr>
              <a:buSzPct val="80000"/>
              <a:buFont typeface="Courier New"/>
              <a:buChar char="o"/>
            </a:pPr>
            <a:r>
              <a:rPr lang="en"/>
              <a:t>Density</a:t>
            </a:r>
          </a:p>
          <a:p>
            <a:pPr indent="-381000" lvl="1" marL="914400" rtl="0">
              <a:spcBef>
                <a:spcPts val="0"/>
              </a:spcBef>
              <a:buClr>
                <a:schemeClr val="dk1"/>
              </a:buClr>
              <a:buSzPct val="80000"/>
              <a:buFont typeface="Courier New"/>
              <a:buChar char="o"/>
            </a:pPr>
            <a:r>
              <a:rPr lang="en"/>
              <a:t>Position</a:t>
            </a:r>
          </a:p>
          <a:p>
            <a:pPr indent="-381000" lvl="1" marL="914400" rtl="0">
              <a:spcBef>
                <a:spcPts val="0"/>
              </a:spcBef>
              <a:buClr>
                <a:schemeClr val="dk1"/>
              </a:buClr>
              <a:buSzPct val="80000"/>
              <a:buFont typeface="Courier New"/>
              <a:buChar char="o"/>
            </a:pPr>
            <a:r>
              <a:rPr lang="en"/>
              <a:t>Velocity</a:t>
            </a:r>
          </a:p>
          <a:p>
            <a:pPr indent="-381000" lvl="1" marL="914400" rtl="0">
              <a:spcBef>
                <a:spcPts val="0"/>
              </a:spcBef>
              <a:buClr>
                <a:schemeClr val="dk1"/>
              </a:buClr>
              <a:buSzPct val="80000"/>
              <a:buFont typeface="Courier New"/>
              <a:buChar char="o"/>
            </a:pPr>
            <a:r>
              <a:rPr lang="en"/>
              <a:t>Acceleration</a:t>
            </a:r>
          </a:p>
          <a:p>
            <a:pPr indent="-381000" lvl="1" marL="914400" rtl="0">
              <a:spcBef>
                <a:spcPts val="0"/>
              </a:spcBef>
              <a:buClr>
                <a:schemeClr val="dk1"/>
              </a:buClr>
              <a:buSzPct val="80000"/>
              <a:buFont typeface="Courier New"/>
              <a:buChar char="o"/>
            </a:pPr>
            <a:r>
              <a:rPr lang="en"/>
              <a:t>Torque</a:t>
            </a:r>
          </a:p>
          <a:p>
            <a:pPr indent="-381000" lvl="1" marL="914400" rtl="0">
              <a:spcBef>
                <a:spcPts val="0"/>
              </a:spcBef>
              <a:buClr>
                <a:schemeClr val="dk1"/>
              </a:buClr>
              <a:buSzPct val="80000"/>
              <a:buFont typeface="Courier New"/>
              <a:buChar char="o"/>
            </a:pPr>
            <a:r>
              <a:rPr lang="en"/>
              <a:t>Rotation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Using Box2D</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3"/>
              </a:rPr>
              <a:t>http://box2d.org/</a:t>
            </a:r>
          </a:p>
          <a:p>
            <a:pPr>
              <a:spcBef>
                <a:spcPts val="0"/>
              </a:spcBef>
              <a:buNone/>
            </a:pPr>
            <a:r>
              <a:t/>
            </a:r>
            <a:endParaRPr/>
          </a:p>
        </p:txBody>
      </p:sp>
      <p:pic>
        <p:nvPicPr>
          <p:cNvPr id="117" name="Shape 117"/>
          <p:cNvPicPr preferRelativeResize="0"/>
          <p:nvPr/>
        </p:nvPicPr>
        <p:blipFill>
          <a:blip r:embed="rId4">
            <a:alphaModFix/>
          </a:blip>
          <a:stretch>
            <a:fillRect/>
          </a:stretch>
        </p:blipFill>
        <p:spPr>
          <a:xfrm>
            <a:off x="595725" y="2068425"/>
            <a:ext cx="2003425" cy="1770474"/>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a:t>
            </a:r>
          </a:p>
        </p:txBody>
      </p:sp>
      <p:pic>
        <p:nvPicPr>
          <p:cNvPr id="123" name="Shape 123"/>
          <p:cNvPicPr preferRelativeResize="0"/>
          <p:nvPr/>
        </p:nvPicPr>
        <p:blipFill>
          <a:blip r:embed="rId3">
            <a:alphaModFix/>
          </a:blip>
          <a:stretch>
            <a:fillRect/>
          </a:stretch>
        </p:blipFill>
        <p:spPr>
          <a:xfrm>
            <a:off x="1449850" y="1072225"/>
            <a:ext cx="5995224" cy="41026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3D Physics</a:t>
            </a:r>
          </a:p>
        </p:txBody>
      </p:sp>
      <p:sp>
        <p:nvSpPr>
          <p:cNvPr id="129" name="Shape 12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Jitter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https://github.com/BenjaminNitschke/PhysicsCourse</a:t>
            </a:r>
          </a:p>
          <a:p>
            <a:pPr algn="ctr">
              <a:spcBef>
                <a:spcPts val="0"/>
              </a:spcBef>
              <a:buNone/>
            </a:pPr>
            <a:r>
              <a:t/>
            </a:r>
            <a:endParaRPr sz="240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Books</a:t>
            </a:r>
          </a:p>
        </p:txBody>
      </p:sp>
      <p:sp>
        <p:nvSpPr>
          <p:cNvPr id="141" name="Shape 14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Effective TCP/IP Programming</a:t>
            </a:r>
          </a:p>
          <a:p>
            <a:pPr indent="-419100" lvl="0" marL="457200" rtl="0">
              <a:spcBef>
                <a:spcPts val="0"/>
              </a:spcBef>
              <a:buClr>
                <a:schemeClr val="dk1"/>
              </a:buClr>
              <a:buSzPct val="100000"/>
              <a:buFont typeface="Arial"/>
              <a:buChar char="●"/>
            </a:pPr>
            <a:r>
              <a:rPr lang="en"/>
              <a:t>UNIX Network Programming - Volume 1</a:t>
            </a:r>
          </a:p>
          <a:p>
            <a:pPr indent="-419100" lvl="0" marL="457200" rtl="0">
              <a:spcBef>
                <a:spcPts val="0"/>
              </a:spcBef>
              <a:buClr>
                <a:schemeClr val="dk1"/>
              </a:buClr>
              <a:buSzPct val="100000"/>
              <a:buFont typeface="Arial"/>
              <a:buChar char="●"/>
            </a:pPr>
            <a:r>
              <a:rPr lang="en"/>
              <a:t>Algorithms for network programming</a:t>
            </a:r>
          </a:p>
          <a:p>
            <a:pPr indent="-419100" lvl="0" marL="457200" rtl="0">
              <a:spcBef>
                <a:spcPts val="0"/>
              </a:spcBef>
              <a:buClr>
                <a:schemeClr val="dk1"/>
              </a:buClr>
              <a:buSzPct val="100000"/>
              <a:buFont typeface="Arial"/>
              <a:buChar char="●"/>
            </a:pPr>
            <a:r>
              <a:rPr lang="en"/>
              <a:t>C++ Network Programming</a:t>
            </a:r>
          </a:p>
          <a:p>
            <a:pPr indent="-419100" lvl="0" marL="457200" rtl="0">
              <a:spcBef>
                <a:spcPts val="0"/>
              </a:spcBef>
              <a:buClr>
                <a:schemeClr val="dk1"/>
              </a:buClr>
              <a:buSzPct val="100000"/>
              <a:buFont typeface="Arial"/>
              <a:buChar char="●"/>
            </a:pPr>
            <a:r>
              <a:rPr lang="en"/>
              <a:t>TCP/IP Sockets in C: Practical Guide for Programmers</a:t>
            </a:r>
          </a:p>
          <a:p>
            <a:pPr indent="-419100" lvl="0" marL="457200" rtl="0">
              <a:spcBef>
                <a:spcPts val="0"/>
              </a:spcBef>
              <a:buClr>
                <a:schemeClr val="dk1"/>
              </a:buClr>
              <a:buSzPct val="100000"/>
              <a:buFont typeface="Arial"/>
              <a:buChar char="●"/>
            </a:pPr>
            <a:r>
              <a:rPr lang="en"/>
              <a:t>Game Programming Gems 1-8</a:t>
            </a:r>
          </a:p>
          <a:p>
            <a:pPr indent="-419100" lvl="0" marL="457200">
              <a:spcBef>
                <a:spcPts val="0"/>
              </a:spcBef>
              <a:buClr>
                <a:schemeClr val="dk1"/>
              </a:buClr>
              <a:buSzPct val="100000"/>
              <a:buFont typeface="Arial"/>
              <a:buChar char="●"/>
            </a:pPr>
            <a:r>
              <a:rPr lang="en"/>
              <a:t>Clean Code (Robert C. Martin)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Networking Development Links</a:t>
            </a:r>
          </a:p>
        </p:txBody>
      </p:sp>
      <p:sp>
        <p:nvSpPr>
          <p:cNvPr id="147" name="Shape 1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http://www.hal-pc.org/~johnnie2/winsock.htm</a:t>
            </a:r>
          </a:p>
          <a:p>
            <a:pPr indent="-419100" lvl="0" marL="457200" rtl="0">
              <a:spcBef>
                <a:spcPts val="0"/>
              </a:spcBef>
              <a:buClr>
                <a:schemeClr val="dk1"/>
              </a:buClr>
              <a:buSzPct val="100000"/>
              <a:buFont typeface="Arial"/>
              <a:buChar char="●"/>
            </a:pPr>
            <a:r>
              <a:rPr lang="en" u="sng">
                <a:solidFill>
                  <a:schemeClr val="hlink"/>
                </a:solidFill>
                <a:hlinkClick r:id="rId4"/>
              </a:rPr>
              <a:t>http://tangentsoft.net/wskfaq/</a:t>
            </a:r>
          </a:p>
          <a:p>
            <a:pPr indent="-419100" lvl="0" marL="457200" rtl="0">
              <a:spcBef>
                <a:spcPts val="0"/>
              </a:spcBef>
              <a:buClr>
                <a:schemeClr val="dk1"/>
              </a:buClr>
              <a:buSzPct val="100000"/>
              <a:buFont typeface="Arial"/>
              <a:buChar char="●"/>
            </a:pPr>
            <a:r>
              <a:rPr lang="en"/>
              <a:t>Getting Started with Winsock: </a:t>
            </a:r>
            <a:r>
              <a:rPr lang="en" u="sng">
                <a:solidFill>
                  <a:schemeClr val="hlink"/>
                </a:solidFill>
                <a:hlinkClick r:id="rId5"/>
              </a:rPr>
              <a:t>https://msdn.microsoft.com/en-us/library/windows/desktop/ms738545(v=vs.85).aspx</a:t>
            </a:r>
          </a:p>
          <a:p>
            <a:pPr indent="-419100" lvl="0" marL="457200" rtl="0">
              <a:spcBef>
                <a:spcPts val="0"/>
              </a:spcBef>
              <a:buClr>
                <a:schemeClr val="dk1"/>
              </a:buClr>
              <a:buSzPct val="100000"/>
              <a:buFont typeface="Arial"/>
              <a:buChar char="●"/>
            </a:pPr>
            <a:r>
              <a:rPr lang="en" u="sng">
                <a:solidFill>
                  <a:schemeClr val="hlink"/>
                </a:solidFill>
                <a:hlinkClick r:id="rId6"/>
              </a:rPr>
              <a:t>http://www.tutorialspoint.com/unix_sockets/</a:t>
            </a:r>
          </a:p>
          <a:p>
            <a:pPr indent="-419100" lvl="0" marL="457200" rtl="0">
              <a:spcBef>
                <a:spcPts val="0"/>
              </a:spcBef>
              <a:buClr>
                <a:schemeClr val="dk1"/>
              </a:buClr>
              <a:buSzPct val="100000"/>
              <a:buFont typeface="Arial"/>
              <a:buChar char="●"/>
            </a:pPr>
            <a:r>
              <a:rPr lang="en" u="sng">
                <a:solidFill>
                  <a:schemeClr val="hlink"/>
                </a:solidFill>
                <a:hlinkClick r:id="rId7"/>
              </a:rPr>
              <a:t>https://github.com/mafiya69/SharpChat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Newtons Laws: First Law	</a:t>
            </a:r>
          </a:p>
        </p:txBody>
      </p:sp>
      <p:sp>
        <p:nvSpPr>
          <p:cNvPr id="47" name="Shape 47"/>
          <p:cNvSpPr txBox="1"/>
          <p:nvPr>
            <p:ph idx="1" type="body"/>
          </p:nvPr>
        </p:nvSpPr>
        <p:spPr>
          <a:xfrm>
            <a:off x="457200" y="1200150"/>
            <a:ext cx="4598699" cy="3725699"/>
          </a:xfrm>
          <a:prstGeom prst="rect">
            <a:avLst/>
          </a:prstGeom>
        </p:spPr>
        <p:txBody>
          <a:bodyPr anchorCtr="0" anchor="t" bIns="91425" lIns="91425" rIns="91425" tIns="91425">
            <a:noAutofit/>
          </a:bodyPr>
          <a:lstStyle/>
          <a:p>
            <a:pPr lvl="0" rtl="0">
              <a:spcBef>
                <a:spcPts val="0"/>
              </a:spcBef>
              <a:buNone/>
            </a:pPr>
            <a:r>
              <a:rPr lang="en" sz="1800"/>
              <a:t>The first law says that an object at rest tends to stay at rest, and an object in motion tends to stay in motion, with the same direction and speed. Motion (or lack of motion) cannot change without an unbalanced force acting. If nothing is happening to you, and nothing does happen, you will never go anywhere. If you're going in a specific direction, unless something happens to you, you will always go in that direction. Forever. </a:t>
            </a:r>
          </a:p>
        </p:txBody>
      </p:sp>
      <p:pic>
        <p:nvPicPr>
          <p:cNvPr id="48" name="Shape 48"/>
          <p:cNvPicPr preferRelativeResize="0"/>
          <p:nvPr/>
        </p:nvPicPr>
        <p:blipFill>
          <a:blip r:embed="rId3">
            <a:alphaModFix/>
          </a:blip>
          <a:stretch>
            <a:fillRect/>
          </a:stretch>
        </p:blipFill>
        <p:spPr>
          <a:xfrm>
            <a:off x="5056000" y="1538400"/>
            <a:ext cx="3910849" cy="29331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Newtons Laws: Second Law</a:t>
            </a:r>
          </a:p>
        </p:txBody>
      </p:sp>
      <p:sp>
        <p:nvSpPr>
          <p:cNvPr id="54" name="Shape 54"/>
          <p:cNvSpPr txBox="1"/>
          <p:nvPr>
            <p:ph idx="1" type="body"/>
          </p:nvPr>
        </p:nvSpPr>
        <p:spPr>
          <a:xfrm>
            <a:off x="457200" y="1200150"/>
            <a:ext cx="5393999" cy="3725699"/>
          </a:xfrm>
          <a:prstGeom prst="rect">
            <a:avLst/>
          </a:prstGeom>
        </p:spPr>
        <p:txBody>
          <a:bodyPr anchorCtr="0" anchor="t" bIns="91425" lIns="91425" rIns="91425" tIns="91425">
            <a:noAutofit/>
          </a:bodyPr>
          <a:lstStyle/>
          <a:p>
            <a:pPr>
              <a:spcBef>
                <a:spcPts val="0"/>
              </a:spcBef>
              <a:buNone/>
            </a:pPr>
            <a:r>
              <a:rPr lang="en" sz="1800"/>
              <a:t>The second law says that the acceleration of an object produced by a net (total) applied force is directly related to the magnitude of the force, the same direction as the force, and inversely related to the mass of the object (inverse is a value that is one over another number... the inverse of 2 is 1/2). The second law shows that if you exert the same force on two objects of different mass, you will get different accelerations (changes in motion). The effect (acceleration) on the smaller mass will be greater (more noticeable). The effect of a 10 newton force on a baseball would be much greater than that same force acting on a truck.</a:t>
            </a:r>
          </a:p>
        </p:txBody>
      </p:sp>
      <p:pic>
        <p:nvPicPr>
          <p:cNvPr id="55" name="Shape 55"/>
          <p:cNvPicPr preferRelativeResize="0"/>
          <p:nvPr/>
        </p:nvPicPr>
        <p:blipFill>
          <a:blip r:embed="rId3">
            <a:alphaModFix/>
          </a:blip>
          <a:stretch>
            <a:fillRect/>
          </a:stretch>
        </p:blipFill>
        <p:spPr>
          <a:xfrm>
            <a:off x="5678375" y="1796862"/>
            <a:ext cx="3376375" cy="25322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Newton Laws: Third Law </a:t>
            </a:r>
          </a:p>
        </p:txBody>
      </p:sp>
      <p:sp>
        <p:nvSpPr>
          <p:cNvPr id="61" name="Shape 61"/>
          <p:cNvSpPr txBox="1"/>
          <p:nvPr>
            <p:ph idx="1" type="body"/>
          </p:nvPr>
        </p:nvSpPr>
        <p:spPr>
          <a:xfrm>
            <a:off x="457200" y="1200150"/>
            <a:ext cx="8142299" cy="3899100"/>
          </a:xfrm>
          <a:prstGeom prst="rect">
            <a:avLst/>
          </a:prstGeom>
        </p:spPr>
        <p:txBody>
          <a:bodyPr anchorCtr="0" anchor="t" bIns="91425" lIns="91425" rIns="91425" tIns="91425">
            <a:noAutofit/>
          </a:bodyPr>
          <a:lstStyle/>
          <a:p>
            <a:pPr>
              <a:spcBef>
                <a:spcPts val="0"/>
              </a:spcBef>
              <a:buNone/>
            </a:pPr>
            <a:r>
              <a:rPr lang="en" sz="1800"/>
              <a:t>The third law says that for every action (force) there is an equal and opposite reaction (force). Forces are found in pairs. Think about the time you sit in a chair. Your body exerts a force downward and that chair needs to exert an equal force upward or the chair will collapse. It's an issue of symmetry. Acting forces encounter other forces in the opposite direction. There's also the example of shooting a cannonball. When the cannonball is fired through the air (by the explosion), the cannon is pushed backward. The force pushing the ball out was equal to the force pushing the cannon</a:t>
            </a:r>
            <a:br>
              <a:rPr lang="en" sz="1800"/>
            </a:br>
            <a:r>
              <a:rPr lang="en" sz="1800"/>
              <a:t>back, but the effect on the cannon is less</a:t>
            </a:r>
            <a:br>
              <a:rPr lang="en" sz="1800"/>
            </a:br>
            <a:r>
              <a:rPr lang="en" sz="1800"/>
              <a:t>noticeable because it has a much larger mass.</a:t>
            </a:r>
            <a:br>
              <a:rPr lang="en" sz="1800"/>
            </a:br>
            <a:r>
              <a:rPr lang="en" sz="1800"/>
              <a:t>That example is similar to the kick when a gun</a:t>
            </a:r>
            <a:br>
              <a:rPr lang="en" sz="1800"/>
            </a:br>
            <a:r>
              <a:rPr lang="en" sz="1800"/>
              <a:t>fires a bullet forward. </a:t>
            </a:r>
          </a:p>
        </p:txBody>
      </p:sp>
      <p:pic>
        <p:nvPicPr>
          <p:cNvPr id="62" name="Shape 62"/>
          <p:cNvPicPr preferRelativeResize="0"/>
          <p:nvPr/>
        </p:nvPicPr>
        <p:blipFill>
          <a:blip r:embed="rId3">
            <a:alphaModFix/>
          </a:blip>
          <a:stretch>
            <a:fillRect/>
          </a:stretch>
        </p:blipFill>
        <p:spPr>
          <a:xfrm>
            <a:off x="5643700" y="3446375"/>
            <a:ext cx="3500300" cy="1697125"/>
          </a:xfrm>
          <a:prstGeom prst="rect">
            <a:avLst/>
          </a:prstGeom>
          <a:noFill/>
          <a:ln cap="flat" cmpd="sng" w="9525">
            <a:solidFill>
              <a:srgbClr val="000000"/>
            </a:solidFill>
            <a:prstDash val="solid"/>
            <a:miter/>
            <a:headEnd len="med" w="med" type="none"/>
            <a:tailEnd len="med" w="med"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Time and Distance</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By one dimension we mean that the body is moving only in one plane and in a straight line. Like if we roll a marble on a flat table, and if we roll it in a straight line (not easy!), then it would be undergoing one-dimensional motion. There are four variables which put together in an equation can describe this motion. These are Initial Velocity (u); Final Velocity (v), Acceleration (a), Distance Traveled (s) and Time elapsed (t). The equations which tell us the relationship between these variables are as given below.</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lang="en" sz="1800"/>
              <a:t>v = u + at</a:t>
            </a:r>
          </a:p>
          <a:p>
            <a:pPr lvl="0" rtl="0">
              <a:spcBef>
                <a:spcPts val="0"/>
              </a:spcBef>
              <a:buClr>
                <a:schemeClr val="dk1"/>
              </a:buClr>
              <a:buSzPct val="61111"/>
              <a:buFont typeface="Arial"/>
              <a:buNone/>
            </a:pPr>
            <a:r>
              <a:rPr lang="en" sz="1800"/>
              <a:t>v 2 = u 2 + 2as  Physics Calculator click for calculator</a:t>
            </a:r>
          </a:p>
          <a:p>
            <a:pPr lvl="0" rtl="0">
              <a:spcBef>
                <a:spcPts val="0"/>
              </a:spcBef>
              <a:buClr>
                <a:schemeClr val="dk1"/>
              </a:buClr>
              <a:buSzPct val="61111"/>
              <a:buFont typeface="Arial"/>
              <a:buNone/>
            </a:pPr>
            <a:r>
              <a:rPr lang="en" sz="1800"/>
              <a:t>s = ut + 1/2 at 2</a:t>
            </a:r>
          </a:p>
          <a:p>
            <a:pPr lvl="0" rtl="0">
              <a:spcBef>
                <a:spcPts val="0"/>
              </a:spcBef>
              <a:buNone/>
            </a:pPr>
            <a:r>
              <a:t/>
            </a:r>
            <a:endParaRPr sz="18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Scalar or Vector?</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800"/>
              <a:t>To explain the difference we use two words: 'magnitude' and 'direction'. By magnitude we mean how much of the quantity is there. By direction we mean is this quantity having a direction which defines it. Physical quantities which are completely specified by just giving out there magnitude are known as scalars. Examples of scalar quantities are distance, mass, speed, volume, density, temperature etc. Other physical quantities cannot be defined by just their magnitude. To define them completely we must also specify their direction. Examples of these are velocity, displacement, acceleration, force, torque, momentum etc.</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Momentum</a:t>
            </a:r>
          </a:p>
        </p:txBody>
      </p:sp>
      <p:sp>
        <p:nvSpPr>
          <p:cNvPr id="80" name="Shape 80"/>
          <p:cNvSpPr txBox="1"/>
          <p:nvPr>
            <p:ph idx="1" type="body"/>
          </p:nvPr>
        </p:nvSpPr>
        <p:spPr>
          <a:xfrm>
            <a:off x="457200" y="1200150"/>
            <a:ext cx="84930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Momentum (p) is the quantity of motion in a body. A heavy body moving at a fast velocity is difficult to stop. A light body at a slow speed, on the other hand can be stopped easily. So momentum has to do with both mass and velocity.</a:t>
            </a:r>
          </a:p>
          <a:p>
            <a:pPr lvl="0" rtl="0">
              <a:spcBef>
                <a:spcPts val="0"/>
              </a:spcBef>
              <a:buClr>
                <a:schemeClr val="dk1"/>
              </a:buClr>
              <a:buSzPct val="61111"/>
              <a:buFont typeface="Arial"/>
              <a:buNone/>
            </a:pPr>
            <a:r>
              <a:rPr b="1" lang="en" sz="1800"/>
              <a:t>p = mv</a:t>
            </a:r>
          </a:p>
          <a:p>
            <a:pPr lvl="0" rtl="0">
              <a:spcBef>
                <a:spcPts val="0"/>
              </a:spcBef>
              <a:buClr>
                <a:schemeClr val="dk1"/>
              </a:buClr>
              <a:buSzPct val="61111"/>
              <a:buFont typeface="Arial"/>
              <a:buNone/>
            </a:pPr>
            <a:r>
              <a:rPr lang="en" sz="1800"/>
              <a:t>Often physics problems deal with momentum before and after a collision. In such cases the total momentum of the bodies before collision is taken as equal to the total momentum of the bodies after collision. Momentum is conserved.</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lang="en" sz="1800"/>
              <a:t>Impulse: This is the change in the momentum of a body caused over a very short time. Let m be the mass and v and u the final and initial velocities of a body.</a:t>
            </a:r>
          </a:p>
          <a:p>
            <a:pPr lvl="0" rtl="0">
              <a:spcBef>
                <a:spcPts val="0"/>
              </a:spcBef>
              <a:buClr>
                <a:schemeClr val="dk1"/>
              </a:buClr>
              <a:buSzPct val="61111"/>
              <a:buFont typeface="Arial"/>
              <a:buNone/>
            </a:pPr>
            <a:r>
              <a:rPr b="1" lang="en" sz="1800"/>
              <a:t>Impulse = Ft = mv - mu</a:t>
            </a:r>
          </a:p>
          <a:p>
            <a:pPr>
              <a:spcBef>
                <a:spcPts val="0"/>
              </a:spcBef>
              <a:buNone/>
            </a:pPr>
            <a:r>
              <a:t/>
            </a:r>
            <a:endParaRPr sz="18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113325" y="205978"/>
            <a:ext cx="8229600" cy="857400"/>
          </a:xfrm>
          <a:prstGeom prst="rect">
            <a:avLst/>
          </a:prstGeom>
        </p:spPr>
        <p:txBody>
          <a:bodyPr anchorCtr="0" anchor="b" bIns="91425" lIns="91425" rIns="91425" tIns="91425">
            <a:noAutofit/>
          </a:bodyPr>
          <a:lstStyle/>
          <a:p>
            <a:pPr>
              <a:spcBef>
                <a:spcPts val="0"/>
              </a:spcBef>
              <a:buNone/>
            </a:pPr>
            <a:r>
              <a:rPr lang="en"/>
              <a:t>Units</a:t>
            </a:r>
          </a:p>
        </p:txBody>
      </p:sp>
      <p:pic>
        <p:nvPicPr>
          <p:cNvPr id="86" name="Shape 86"/>
          <p:cNvPicPr preferRelativeResize="0"/>
          <p:nvPr/>
        </p:nvPicPr>
        <p:blipFill>
          <a:blip r:embed="rId3">
            <a:alphaModFix/>
          </a:blip>
          <a:stretch>
            <a:fillRect/>
          </a:stretch>
        </p:blipFill>
        <p:spPr>
          <a:xfrm>
            <a:off x="1454304" y="0"/>
            <a:ext cx="7372541" cy="51434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2D Physics</a:t>
            </a:r>
          </a:p>
        </p:txBody>
      </p:sp>
      <p:pic>
        <p:nvPicPr>
          <p:cNvPr id="92" name="Shape 92"/>
          <p:cNvPicPr preferRelativeResize="0"/>
          <p:nvPr/>
        </p:nvPicPr>
        <p:blipFill>
          <a:blip r:embed="rId3">
            <a:alphaModFix/>
          </a:blip>
          <a:stretch>
            <a:fillRect/>
          </a:stretch>
        </p:blipFill>
        <p:spPr>
          <a:xfrm>
            <a:off x="1722600" y="1200150"/>
            <a:ext cx="5444366" cy="37256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