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eveloper.mozilla.org/en-US/docs/Web/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tml/tryit.asp?filename=tryhtml_defaul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tml/tryit.asp?filename=tryhtml_defaul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eveloper.mozilla.org/en-US/docs/Web/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owto/tryit.asp?filename=tryhow_google_map_4"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jsref/tryit.asp?filename=tryjsref_password_value" TargetMode="External"/><Relationship Id="rId3" Type="http://schemas.openxmlformats.org/officeDocument/2006/relationships/hyperlink" Target="http://www.w3schools.com/sql/sql_select.as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tml/html5_video.as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validator.w3.org/nu/?doc=http%3A%2F%2Fwww.google.com%2F"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en.wikipedia.org/wiki/List_of_HTML_editors" TargetMode="External"/><Relationship Id="rId3" Type="http://schemas.openxmlformats.org/officeDocument/2006/relationships/hyperlink" Target="https://en.wikipedia.org/wiki/Website_builder"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msdn.microsoft.com/en-us/library/9z74w20y(v=vs.110).aspx"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en.wikipedia.org/wiki/Comparison_of_web_framework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nodeguide.com/beginner.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ocs.mongodb.org/getting-started/node/clien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ocs.mongodb.org/ecosystem/drivers/node-j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msdn.microsoft.com/en-us/library/9z74w20y(v=vs.110).aspx"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msdn.microsoft.com/en-us/library/9z74w20y(v=vs.110).aspx"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docs.asp.net/projects/mvc/en/latest/getting-started/first-mvc-app/controller-methods-view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deltaengine.net/Samples/GhostWars/"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typescriptlang.org"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todomvc.com/examples/typescript-angula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blog.teamtreehouse.com/typescript-hot-now-looking-forward" TargetMode="External"/><Relationship Id="rId3" Type="http://schemas.openxmlformats.org/officeDocument/2006/relationships/hyperlink" Target="http://www.typescriptlang.org"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angular.io/"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todomvc.com/examples/typescript-angular/#/" TargetMode="External"/><Relationship Id="rId3" Type="http://schemas.openxmlformats.org/officeDocument/2006/relationships/hyperlink" Target="https://basarat.gitbooks.io/typescript/content/docs/node/nodejs.htm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sqlservercentral.com/Book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news.ycombinator.com/item?id=9946399" TargetMode="External"/><Relationship Id="rId3" Type="http://schemas.openxmlformats.org/officeDocument/2006/relationships/hyperlink" Target="http://stgray.com/quotes/programmingquotes.html"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bloggerstop.net/2009/10/blaughing-over-blogging.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www.dilbert.com" TargetMode="External"/><Relationship Id="rId3" Type="http://schemas.openxmlformats.org/officeDocument/2006/relationships/hyperlink" Target="http://www.silkstream.net/blog/2014/12/top-10-funniest-web-design-comic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Database </a:t>
            </a:r>
            <a:r>
              <a:rPr lang="en" sz="1000">
                <a:solidFill>
                  <a:srgbClr val="222222"/>
                </a:solidFill>
                <a:highlight>
                  <a:srgbClr val="FFFFFF"/>
                </a:highlight>
              </a:rPr>
              <a:t>and Server Side Programming Course</a:t>
            </a: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https://developer.mozilla.org/en-US/docs/Web/HTML</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http://www.w3schools.com/html/tryit.asp?filename=tryhtml_default</a:t>
            </a:r>
          </a:p>
          <a:p>
            <a:pPr lvl="0" rtl="0">
              <a:lnSpc>
                <a:spcPct val="132954"/>
              </a:lnSpc>
              <a:spcBef>
                <a:spcPts val="0"/>
              </a:spcBef>
              <a:spcAft>
                <a:spcPts val="1100"/>
              </a:spcAft>
              <a:buNone/>
            </a:pPr>
            <a:r>
              <a:rPr lang="en">
                <a:solidFill>
                  <a:srgbClr val="222222"/>
                </a:solidFill>
                <a:highlight>
                  <a:srgbClr val="FFFFFF"/>
                </a:highlight>
              </a:rPr>
              <a:t>Enter your own layout and content, if everyone knows HTML well already we can skip this</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http://www.w3schools.com/html/tryit.asp?filename=tryhtml_default</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https://developer.mozilla.org/en-US/docs/Web/HTML</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http://www.w3schools.com/howto/tryit.asp?filename=tryhow_google_map_4</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http://www.w3schools.com/jsref/tryit.asp?filename=tryjsref_password_value</a:t>
            </a:r>
          </a:p>
          <a:p>
            <a:pPr lvl="0" rtl="0">
              <a:lnSpc>
                <a:spcPct val="132954"/>
              </a:lnSpc>
              <a:spcBef>
                <a:spcPts val="0"/>
              </a:spcBef>
              <a:spcAft>
                <a:spcPts val="1100"/>
              </a:spcAft>
              <a:buNone/>
            </a:pPr>
            <a:r>
              <a:t/>
            </a:r>
            <a:endParaRPr>
              <a:solidFill>
                <a:srgbClr val="222222"/>
              </a:solidFill>
              <a:highlight>
                <a:srgbClr val="FFFFFF"/>
              </a:highlight>
            </a:endParaRPr>
          </a:p>
          <a:p>
            <a:pPr lvl="0" rtl="0">
              <a:lnSpc>
                <a:spcPct val="132954"/>
              </a:lnSpc>
              <a:spcBef>
                <a:spcPts val="0"/>
              </a:spcBef>
              <a:spcAft>
                <a:spcPts val="1100"/>
              </a:spcAft>
              <a:buNone/>
            </a:pPr>
            <a:r>
              <a:rPr lang="en" u="sng">
                <a:solidFill>
                  <a:schemeClr val="hlink"/>
                </a:solidFill>
                <a:highlight>
                  <a:srgbClr val="FFFFFF"/>
                </a:highlight>
                <a:hlinkClick r:id="rId3"/>
              </a:rPr>
              <a:t>http://www.w3schools.com/sql/sql_select.asp</a:t>
            </a:r>
            <a:r>
              <a:rPr lang="en">
                <a:solidFill>
                  <a:srgbClr val="222222"/>
                </a:solidFill>
                <a:highlight>
                  <a:srgbClr val="FFFFFF"/>
                </a:highlight>
              </a:rPr>
              <a:t>We will go through these in more details in a second</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http://www.w3schools.com/html/html5_video.asp</a:t>
            </a:r>
          </a:p>
          <a:p>
            <a:pPr lvl="0" rtl="0">
              <a:lnSpc>
                <a:spcPct val="132954"/>
              </a:lnSpc>
              <a:spcBef>
                <a:spcPts val="0"/>
              </a:spcBef>
              <a:spcAft>
                <a:spcPts val="1100"/>
              </a:spcAft>
              <a:buNone/>
            </a:pPr>
            <a:r>
              <a:t/>
            </a:r>
            <a:endParaRPr>
              <a:solidFill>
                <a:srgbClr val="222222"/>
              </a:solidFill>
              <a:highlight>
                <a:srgbClr val="FFFFFF"/>
              </a:highlight>
            </a:endParaRP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https://validator.w3.org/nu/?doc=http%3A%2F%2Fwww.google.com%2F</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https://en.wikipedia.org/wiki/List_of_HTML_editors</a:t>
            </a:r>
          </a:p>
          <a:p>
            <a:pPr lvl="0" rtl="0">
              <a:spcBef>
                <a:spcPts val="0"/>
              </a:spcBef>
              <a:buNone/>
            </a:pPr>
            <a:r>
              <a:rPr lang="en" u="sng">
                <a:solidFill>
                  <a:schemeClr val="hlink"/>
                </a:solidFill>
                <a:hlinkClick r:id="rId3"/>
              </a:rPr>
              <a:t>https://en.wikipedia.org/wiki/Website_builder</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https://msdn.microsoft.com/en-us/library/9z74w20y(v=vs.110).aspx</a:t>
            </a:r>
          </a:p>
          <a:p>
            <a:pPr lvl="0" rtl="0">
              <a:spcBef>
                <a:spcPts val="0"/>
              </a:spcBef>
              <a:buNone/>
            </a:pPr>
            <a:r>
              <a:rPr lang="en"/>
              <a:t>We will continue with this on Day 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https://en.wikipedia.org/wiki/Comparison_of_web_frameworks</a:t>
            </a:r>
          </a:p>
          <a:p>
            <a:pPr lvl="0">
              <a:spcBef>
                <a:spcPts val="0"/>
              </a:spcBef>
              <a:buNone/>
            </a:pPr>
            <a:r>
              <a:rPr lang="en"/>
              <a:t>We can talk a bit about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http://nodeguide.com/beginner.html</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https://docs.mongodb.org/getting-started/node/client/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https://docs.mongodb.org/ecosystem/drivers/node-js/</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Continue visiting </a:t>
            </a:r>
            <a:r>
              <a:rPr lang="en" sz="1800" u="sng">
                <a:solidFill>
                  <a:schemeClr val="hlink"/>
                </a:solidFill>
                <a:hlinkClick r:id="rId2"/>
              </a:rPr>
              <a:t>https://msdn.microsoft.com/en-us/library/9z74w20y(v=vs.110).aspx</a:t>
            </a:r>
            <a:r>
              <a:rPr lang="en"/>
              <a:t> for setup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Continue visiting </a:t>
            </a:r>
            <a:r>
              <a:rPr lang="en" sz="1800" u="sng">
                <a:solidFill>
                  <a:schemeClr val="hlink"/>
                </a:solidFill>
                <a:hlinkClick r:id="rId2"/>
              </a:rPr>
              <a:t>https://msdn.microsoft.com/en-us/library/9z74w20y(v=vs.110).aspx</a:t>
            </a:r>
            <a:r>
              <a:rPr lang="en"/>
              <a:t> for setup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this will go much quicker than yesterdays REPL like Node.js programming we can add tons of new features: Search, Paging, Sorting, etc.</a:t>
            </a:r>
          </a:p>
          <a:p>
            <a:pPr lvl="0" rtl="0">
              <a:spcBef>
                <a:spcPts val="0"/>
              </a:spcBef>
              <a:buNone/>
            </a:pPr>
            <a:r>
              <a:rPr lang="en" u="sng">
                <a:solidFill>
                  <a:schemeClr val="hlink"/>
                </a:solidFill>
                <a:hlinkClick r:id="rId2"/>
              </a:rPr>
              <a:t>http://docs.asp.net/projects/mvc/en/latest/getting-started/first-mvc-app/controller-methods-views.html</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http://deltaengine.net/Samples/GhostWars/</a:t>
            </a: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http://www.typescriptlang.org</a:t>
            </a:r>
          </a:p>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Quote from TypeScript creators, see </a:t>
            </a:r>
            <a:r>
              <a:rPr lang="en" u="sng">
                <a:solidFill>
                  <a:schemeClr val="hlink"/>
                </a:solidFill>
                <a:hlinkClick r:id="rId2"/>
              </a:rPr>
              <a:t>http://todomvc.com/examples/typescript-angular/#/</a:t>
            </a:r>
          </a:p>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http://blog.teamtreehouse.com/typescript-hot-now-looking-forward</a:t>
            </a:r>
          </a:p>
          <a:p>
            <a:pPr lvl="0" rtl="0">
              <a:spcBef>
                <a:spcPts val="0"/>
              </a:spcBef>
              <a:buNone/>
            </a:pPr>
            <a:r>
              <a:rPr lang="en" u="sng">
                <a:solidFill>
                  <a:schemeClr val="hlink"/>
                </a:solidFill>
                <a:hlinkClick r:id="rId3"/>
              </a:rPr>
              <a:t>http://www.typescriptlang.org</a:t>
            </a:r>
          </a:p>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https://angular.io/</a:t>
            </a:r>
          </a:p>
          <a:p>
            <a:pPr lvl="0">
              <a:spcBef>
                <a:spcPts val="0"/>
              </a:spcBef>
              <a:buNone/>
            </a:pPr>
            <a:r>
              <a:rPr lang="en"/>
              <a:t>Clean code, one of the creators at google: Misko Hevery is a early adopter of clean code and was talking about doing TDD 8+ years ago.</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 to </a:t>
            </a:r>
            <a:r>
              <a:rPr lang="en" u="sng">
                <a:solidFill>
                  <a:schemeClr val="hlink"/>
                </a:solidFill>
                <a:hlinkClick r:id="rId2"/>
              </a:rPr>
              <a:t>http://todomvc.com/examples/typescript-angular/#/</a:t>
            </a:r>
          </a:p>
          <a:p>
            <a:pPr lvl="0" rtl="0">
              <a:spcBef>
                <a:spcPts val="0"/>
              </a:spcBef>
              <a:buNone/>
            </a:pPr>
            <a:r>
              <a:rPr lang="en"/>
              <a:t>Node.js with TypeScript: </a:t>
            </a:r>
            <a:r>
              <a:rPr lang="en" u="sng">
                <a:solidFill>
                  <a:schemeClr val="hlink"/>
                </a:solidFill>
                <a:hlinkClick r:id="rId3"/>
              </a:rPr>
              <a:t>https://basarat.gitbooks.io/typescript/content/docs/node/nodejs.html</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Let’s look at some real world examples from production.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http://www.sqlservercentral.com/Books/</a:t>
            </a:r>
          </a:p>
          <a:p>
            <a:pPr lvl="0" rtl="0">
              <a:spcBef>
                <a:spcPts val="0"/>
              </a:spcBef>
              <a:buNone/>
            </a:pPr>
            <a:r>
              <a:rPr lang="en"/>
              <a:t>There are many SQL and database books out there, I do not own a single one and you probably don’t need one either, everything can be found online and learning by doing is totally okay for SQL</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Sources: </a:t>
            </a:r>
            <a:r>
              <a:rPr lang="en" u="sng">
                <a:solidFill>
                  <a:schemeClr val="hlink"/>
                </a:solidFill>
                <a:hlinkClick r:id="rId2"/>
              </a:rPr>
              <a:t>https://news.ycombinator.com/item?id=9946399</a:t>
            </a:r>
          </a:p>
          <a:p>
            <a:pPr lvl="0" rtl="0">
              <a:spcBef>
                <a:spcPts val="0"/>
              </a:spcBef>
              <a:buNone/>
            </a:pPr>
            <a:r>
              <a:rPr lang="en" u="sng">
                <a:solidFill>
                  <a:schemeClr val="hlink"/>
                </a:solidFill>
                <a:hlinkClick r:id="rId3"/>
              </a:rPr>
              <a:t>http://stgray.com/quotes/programmingquotes.html</a:t>
            </a:r>
          </a:p>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 </a:t>
            </a:r>
            <a:r>
              <a:rPr lang="en" u="sng">
                <a:solidFill>
                  <a:schemeClr val="hlink"/>
                </a:solidFill>
                <a:hlinkClick r:id="rId2"/>
              </a:rPr>
              <a:t>http://bloggerstop.net/2009/10/blaughing-over-blogging.html</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Sources: </a:t>
            </a:r>
            <a:r>
              <a:rPr lang="en" u="sng">
                <a:solidFill>
                  <a:schemeClr val="hlink"/>
                </a:solidFill>
                <a:hlinkClick r:id="rId2"/>
              </a:rPr>
              <a:t>www.dilbert.com</a:t>
            </a:r>
          </a:p>
          <a:p>
            <a:pPr lvl="0" rtl="0">
              <a:spcBef>
                <a:spcPts val="0"/>
              </a:spcBef>
              <a:buNone/>
            </a:pPr>
            <a:r>
              <a:rPr lang="en" u="sng">
                <a:solidFill>
                  <a:schemeClr val="hlink"/>
                </a:solidFill>
                <a:hlinkClick r:id="rId3"/>
              </a:rPr>
              <a:t>http://www.silkstream.net/blog/2014/12/top-10-funniest-web-design-comics.html</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www.jasob.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www.web.com/site" TargetMode="External"/><Relationship Id="rId4" Type="http://schemas.openxmlformats.org/officeDocument/2006/relationships/hyperlink" Target="www.wordpres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eloquentjavascript.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nodejs.org/en/download" TargetMode="External"/><Relationship Id="rId4" Type="http://schemas.openxmlformats.org/officeDocument/2006/relationships/hyperlink" Target="https://www.npmj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BenjaminNitschke/NetworkingCourse" TargetMode="External"/><Relationship Id="rId4" Type="http://schemas.openxmlformats.org/officeDocument/2006/relationships/hyperlink" Target="https://github.com/BenjaminNitschke/DatabaseCours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github.com/BenjaminNitschke/DatabaseCourse" TargetMode="External"/><Relationship Id="rId4" Type="http://schemas.openxmlformats.org/officeDocument/2006/relationships/hyperlink" Target="https://nodejs.org/e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github.com/BenjaminNitschke/WebCours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4.png"/><Relationship Id="rId4" Type="http://schemas.openxmlformats.org/officeDocument/2006/relationships/hyperlink" Target="https://msdn.microsoft.com/en-us/library/9z74w20y(v=vs.110).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github.com/BenjaminNitschke/WebCours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docs.asp.net/projects/mvc/en/latest/getting-started/first-mvc-app/start-mvc.html" TargetMode="External"/><Relationship Id="rId4" Type="http://schemas.openxmlformats.org/officeDocument/2006/relationships/image" Target="../media/image0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github.com/BenjaminNitschke/WebCour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www.typescriptlang.org/Tutorial" TargetMode="External"/><Relationship Id="rId4" Type="http://schemas.openxmlformats.org/officeDocument/2006/relationships/hyperlink" Target="http://www.typescriptlang.org/Playground/#tut=ex1" TargetMode="External"/><Relationship Id="rId9" Type="http://schemas.openxmlformats.org/officeDocument/2006/relationships/hyperlink" Target="http://blog.teamtreehouse.com/getting-started-typescript" TargetMode="External"/><Relationship Id="rId5" Type="http://schemas.openxmlformats.org/officeDocument/2006/relationships/hyperlink" Target="http://www.typescriptlang.org/Samples#TodoMVC" TargetMode="External"/><Relationship Id="rId6" Type="http://schemas.openxmlformats.org/officeDocument/2006/relationships/hyperlink" Target="http://www.typescriptlang.org/Handbook" TargetMode="External"/><Relationship Id="rId7" Type="http://schemas.openxmlformats.org/officeDocument/2006/relationships/hyperlink" Target="https://github.com/Microsoft/TypeScript/blob/master/doc/spec.md" TargetMode="External"/><Relationship Id="rId8" Type="http://schemas.openxmlformats.org/officeDocument/2006/relationships/hyperlink" Target="https://angular.io/docs/ts/latest/quickstart.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angular.io/docs/ts/latest/quickstart.html" TargetMode="External"/><Relationship Id="rId4" Type="http://schemas.openxmlformats.org/officeDocument/2006/relationships/hyperlink" Target="https://angular.io/docs/ts/latest/tutorial/toh-pt1.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s://github.com/BenjaminNitschke/WebCours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www.amazon.com/JavaScript-Pocket-Guide-Peachpit/dp/0321700953/" TargetMode="External"/><Relationship Id="rId4" Type="http://schemas.openxmlformats.org/officeDocument/2006/relationships/hyperlink" Target="http://www.amazon.com/CSS-Pocket-Reference-Eric-Meyer/dp/1449399037" TargetMode="External"/><Relationship Id="rId5" Type="http://schemas.openxmlformats.org/officeDocument/2006/relationships/hyperlink" Target="http://www.asp.net/mvc/books" TargetMode="External"/><Relationship Id="rId6" Type="http://schemas.openxmlformats.org/officeDocument/2006/relationships/hyperlink" Target="http://www.amazon.com/gp/product/111834846X" TargetMode="External"/><Relationship Id="rId7" Type="http://schemas.openxmlformats.org/officeDocument/2006/relationships/hyperlink" Target="https://github.com/basarat/typescript-boo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s://developer.mozilla.org/en-US/docs/Web/HTML" TargetMode="External"/><Relationship Id="rId4" Type="http://schemas.openxmlformats.org/officeDocument/2006/relationships/hyperlink" Target="http://www.w3schools.com/html/tryit.asp?filename=tryhtml_default" TargetMode="External"/><Relationship Id="rId10" Type="http://schemas.openxmlformats.org/officeDocument/2006/relationships/hyperlink" Target="http://www.typescriptlang.org/" TargetMode="External"/><Relationship Id="rId9" Type="http://schemas.openxmlformats.org/officeDocument/2006/relationships/hyperlink" Target="http://www.w3schools.com/aspnet/mvc_intro.asp" TargetMode="External"/><Relationship Id="rId5" Type="http://schemas.openxmlformats.org/officeDocument/2006/relationships/hyperlink" Target="https://en.wikipedia.org/wiki/List_of_HTML_editors" TargetMode="External"/><Relationship Id="rId6" Type="http://schemas.openxmlformats.org/officeDocument/2006/relationships/hyperlink" Target="https://nodejs.org/en/" TargetMode="External"/><Relationship Id="rId7" Type="http://schemas.openxmlformats.org/officeDocument/2006/relationships/hyperlink" Target="https://docs.mongodb.org/ecosystem/drivers/node-js/" TargetMode="External"/><Relationship Id="rId8" Type="http://schemas.openxmlformats.org/officeDocument/2006/relationships/hyperlink" Target="http://www.asp.n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1867781"/>
            <a:ext cx="7772400" cy="1648800"/>
          </a:xfrm>
          <a:prstGeom prst="rect">
            <a:avLst/>
          </a:prstGeom>
        </p:spPr>
        <p:txBody>
          <a:bodyPr anchorCtr="0" anchor="b" bIns="91425" lIns="91425" rIns="91425" tIns="91425">
            <a:noAutofit/>
          </a:bodyPr>
          <a:lstStyle/>
          <a:p>
            <a:pPr lvl="0">
              <a:spcBef>
                <a:spcPts val="0"/>
              </a:spcBef>
              <a:buNone/>
            </a:pPr>
            <a:r>
              <a:rPr lang="en"/>
              <a:t>Web Course</a:t>
            </a:r>
          </a:p>
        </p:txBody>
      </p:sp>
      <p:sp>
        <p:nvSpPr>
          <p:cNvPr id="45" name="Shape 45"/>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January 2016</a:t>
            </a:r>
          </a:p>
          <a:p>
            <a:pPr lvl="0" rtl="0">
              <a:spcBef>
                <a:spcPts val="0"/>
              </a:spcBef>
              <a:buClr>
                <a:schemeClr val="dk1"/>
              </a:buClr>
              <a:buSzPct val="61111"/>
              <a:buFont typeface="Arial"/>
              <a:buNone/>
            </a:pPr>
            <a:r>
              <a:t/>
            </a:r>
            <a:endParaRPr sz="1800"/>
          </a:p>
          <a:p>
            <a:pPr lvl="0" rtl="0" algn="r">
              <a:spcBef>
                <a:spcPts val="0"/>
              </a:spcBef>
              <a:buClr>
                <a:schemeClr val="dk1"/>
              </a:buClr>
              <a:buSzPct val="61111"/>
              <a:buFont typeface="Arial"/>
              <a:buNone/>
            </a:pPr>
            <a:r>
              <a:rPr lang="en" sz="1800"/>
              <a:t>Benjamin Nitschke - Delta Engine</a:t>
            </a:r>
          </a:p>
          <a:p>
            <a:pPr lvl="0">
              <a:spcBef>
                <a:spcPts val="0"/>
              </a:spcBef>
              <a:buNone/>
            </a:pPr>
            <a:r>
              <a:t/>
            </a:r>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Overview</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Day 1: HTML5 &amp; JavaScript</a:t>
            </a:r>
          </a:p>
          <a:p>
            <a:pPr indent="-381000" lvl="0" marL="457200" rtl="0">
              <a:spcBef>
                <a:spcPts val="0"/>
              </a:spcBef>
              <a:buSzPct val="100000"/>
            </a:pPr>
            <a:r>
              <a:rPr lang="en" sz="2400"/>
              <a:t>Standards, Performance, Frameworks, Ajax, Node.js</a:t>
            </a:r>
          </a:p>
          <a:p>
            <a:pPr lvl="0" rtl="0">
              <a:spcBef>
                <a:spcPts val="0"/>
              </a:spcBef>
              <a:buNone/>
            </a:pPr>
            <a:r>
              <a:t/>
            </a:r>
            <a:endParaRPr sz="1400"/>
          </a:p>
          <a:p>
            <a:pPr lvl="0" rtl="0">
              <a:spcBef>
                <a:spcPts val="0"/>
              </a:spcBef>
              <a:buNone/>
            </a:pPr>
            <a:r>
              <a:rPr lang="en" sz="2400"/>
              <a:t>Day 2: ASP.Net</a:t>
            </a:r>
          </a:p>
          <a:p>
            <a:pPr indent="-381000" lvl="0" marL="457200" rtl="0">
              <a:spcBef>
                <a:spcPts val="0"/>
              </a:spcBef>
              <a:buSzPct val="100000"/>
            </a:pPr>
            <a:r>
              <a:rPr lang="en" sz="2400"/>
              <a:t>Using C# to build websites, how to deploy and integrate</a:t>
            </a:r>
          </a:p>
          <a:p>
            <a:pPr lvl="0" rtl="0">
              <a:spcBef>
                <a:spcPts val="0"/>
              </a:spcBef>
              <a:buClr>
                <a:schemeClr val="dk1"/>
              </a:buClr>
              <a:buSzPct val="78571"/>
              <a:buFont typeface="Arial"/>
              <a:buNone/>
            </a:pPr>
            <a:r>
              <a:t/>
            </a:r>
            <a:endParaRPr sz="1400"/>
          </a:p>
          <a:p>
            <a:pPr lvl="0" rtl="0">
              <a:spcBef>
                <a:spcPts val="0"/>
              </a:spcBef>
              <a:buClr>
                <a:schemeClr val="dk1"/>
              </a:buClr>
              <a:buSzPct val="45833"/>
              <a:buFont typeface="Arial"/>
              <a:buNone/>
            </a:pPr>
            <a:r>
              <a:rPr lang="en" sz="2400"/>
              <a:t>Day 3: TypeScript</a:t>
            </a:r>
          </a:p>
          <a:p>
            <a:pPr indent="-381000" lvl="0" marL="457200" rtl="0">
              <a:spcBef>
                <a:spcPts val="0"/>
              </a:spcBef>
              <a:buSzPct val="100000"/>
            </a:pPr>
            <a:r>
              <a:rPr lang="en" sz="2400"/>
              <a:t>Setup, Compatibility, Benefits</a:t>
            </a:r>
          </a:p>
          <a:p>
            <a:pPr lvl="0" rtl="0">
              <a:spcBef>
                <a:spcPts val="0"/>
              </a:spcBef>
              <a:buNone/>
            </a:pPr>
            <a:r>
              <a:t/>
            </a:r>
            <a:endParaRPr sz="24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06" name="Shape 106"/>
          <p:cNvSpPr txBox="1"/>
          <p:nvPr>
            <p:ph idx="1" type="body"/>
          </p:nvPr>
        </p:nvSpPr>
        <p:spPr>
          <a:xfrm>
            <a:off x="457200" y="1200150"/>
            <a:ext cx="8541599" cy="3725699"/>
          </a:xfrm>
          <a:prstGeom prst="rect">
            <a:avLst/>
          </a:prstGeom>
        </p:spPr>
        <p:txBody>
          <a:bodyPr anchorCtr="0" anchor="t" bIns="91425" lIns="91425" rIns="91425" tIns="91425">
            <a:noAutofit/>
          </a:bodyPr>
          <a:lstStyle/>
          <a:p>
            <a:pPr lvl="0" rtl="0">
              <a:spcBef>
                <a:spcPts val="0"/>
              </a:spcBef>
              <a:buNone/>
            </a:pPr>
            <a:r>
              <a:rPr lang="en" sz="2400"/>
              <a:t>What does HTML stand for?</a:t>
            </a:r>
          </a:p>
          <a:p>
            <a:pPr indent="-381000" lvl="0" marL="457200" rtl="0">
              <a:spcBef>
                <a:spcPts val="0"/>
              </a:spcBef>
              <a:buSzPct val="100000"/>
            </a:pPr>
            <a:r>
              <a:rPr lang="en" sz="2400"/>
              <a:t>HyperText Markup Language</a:t>
            </a:r>
          </a:p>
          <a:p>
            <a:pPr lvl="0" rtl="0">
              <a:spcBef>
                <a:spcPts val="0"/>
              </a:spcBef>
              <a:buNone/>
            </a:pPr>
            <a:r>
              <a:t/>
            </a:r>
            <a:endParaRPr sz="2400"/>
          </a:p>
          <a:p>
            <a:pPr lvl="0" rtl="0">
              <a:spcBef>
                <a:spcPts val="0"/>
              </a:spcBef>
              <a:buNone/>
            </a:pPr>
            <a:r>
              <a:rPr lang="en" sz="2400"/>
              <a:t>Describe a way to position any HTML element.</a:t>
            </a:r>
          </a:p>
          <a:p>
            <a:pPr indent="-381000" lvl="0" marL="457200" rtl="0">
              <a:spcBef>
                <a:spcPts val="0"/>
              </a:spcBef>
              <a:buSzPct val="100000"/>
            </a:pPr>
            <a:r>
              <a:rPr lang="en" sz="2400"/>
              <a:t>via &lt;div&gt; and using styles (like the one below, in HTML5 it is the most common way to position and layout via css)</a:t>
            </a:r>
          </a:p>
          <a:p>
            <a:pPr indent="-381000" lvl="0" marL="457200" rtl="0">
              <a:spcBef>
                <a:spcPts val="0"/>
              </a:spcBef>
              <a:buSzPct val="100000"/>
            </a:pPr>
            <a:r>
              <a:rPr lang="en" sz="2400"/>
              <a:t>via style: position: relative/fixed/absolute; left: 30px;</a:t>
            </a:r>
          </a:p>
          <a:p>
            <a:pPr indent="-381000" lvl="0" marL="457200" rtl="0">
              <a:spcBef>
                <a:spcPts val="0"/>
              </a:spcBef>
              <a:buSzPct val="100000"/>
            </a:pPr>
            <a:r>
              <a:rPr lang="en" sz="2400"/>
              <a:t>via &lt;table&gt;&lt;tr&gt;&lt;td&gt;...&lt;/td&gt;&lt;/tr&gt;&lt;/table&gt; (for tabular data)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look at a layout example</a:t>
            </a:r>
          </a:p>
        </p:txBody>
      </p:sp>
      <p:sp>
        <p:nvSpPr>
          <p:cNvPr id="112" name="Shape 112"/>
          <p:cNvSpPr txBox="1"/>
          <p:nvPr>
            <p:ph idx="1" type="body"/>
          </p:nvPr>
        </p:nvSpPr>
        <p:spPr>
          <a:xfrm>
            <a:off x="457200" y="1163775"/>
            <a:ext cx="3947999" cy="3943499"/>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&lt;html&gt;&lt;head&gt;&lt;style&gt;</a:t>
            </a:r>
          </a:p>
          <a:p>
            <a:pPr lvl="0" rtl="0">
              <a:spcBef>
                <a:spcPts val="0"/>
              </a:spcBef>
              <a:buClr>
                <a:schemeClr val="dk1"/>
              </a:buClr>
              <a:buSzPct val="91666"/>
              <a:buFont typeface="Arial"/>
              <a:buNone/>
            </a:pPr>
            <a:r>
              <a:rPr lang="en" sz="1200"/>
              <a:t>nav {</a:t>
            </a:r>
          </a:p>
          <a:p>
            <a:pPr lvl="0" rtl="0">
              <a:spcBef>
                <a:spcPts val="0"/>
              </a:spcBef>
              <a:buClr>
                <a:schemeClr val="dk1"/>
              </a:buClr>
              <a:buSzPct val="91666"/>
              <a:buFont typeface="Arial"/>
              <a:buNone/>
            </a:pPr>
            <a:r>
              <a:rPr lang="en" sz="1200"/>
              <a:t>  float:left;</a:t>
            </a:r>
          </a:p>
          <a:p>
            <a:pPr lvl="0" rtl="0">
              <a:spcBef>
                <a:spcPts val="0"/>
              </a:spcBef>
              <a:buClr>
                <a:schemeClr val="dk1"/>
              </a:buClr>
              <a:buSzPct val="91666"/>
              <a:buFont typeface="Arial"/>
              <a:buNone/>
            </a:pPr>
            <a:r>
              <a:rPr lang="en" sz="1200"/>
              <a:t>  background-color:lightgray;</a:t>
            </a:r>
          </a:p>
          <a:p>
            <a:pPr lvl="0" rtl="0">
              <a:spcBef>
                <a:spcPts val="0"/>
              </a:spcBef>
              <a:buClr>
                <a:schemeClr val="dk1"/>
              </a:buClr>
              <a:buSzPct val="91666"/>
              <a:buFont typeface="Arial"/>
              <a:buNone/>
            </a:pPr>
            <a:r>
              <a:rPr lang="en" sz="1200"/>
              <a:t>  height:200px;</a:t>
            </a:r>
          </a:p>
          <a:p>
            <a:pPr lvl="0" rtl="0">
              <a:spcBef>
                <a:spcPts val="0"/>
              </a:spcBef>
              <a:buClr>
                <a:schemeClr val="dk1"/>
              </a:buClr>
              <a:buSzPct val="91666"/>
              <a:buFont typeface="Arial"/>
              <a:buNone/>
            </a:pPr>
            <a:r>
              <a:rPr lang="en" sz="1200"/>
              <a:t>  width:100px;</a:t>
            </a:r>
          </a:p>
          <a:p>
            <a:pPr lvl="0" rtl="0">
              <a:spcBef>
                <a:spcPts val="0"/>
              </a:spcBef>
              <a:buClr>
                <a:schemeClr val="dk1"/>
              </a:buClr>
              <a:buSzPct val="91666"/>
              <a:buFont typeface="Arial"/>
              <a:buNone/>
            </a:pPr>
            <a:r>
              <a:rPr lang="en" sz="1200"/>
              <a:t>  padding:5px;</a:t>
            </a:r>
          </a:p>
          <a:p>
            <a:pPr lvl="0" rtl="0">
              <a:spcBef>
                <a:spcPts val="0"/>
              </a:spcBef>
              <a:buClr>
                <a:schemeClr val="dk1"/>
              </a:buClr>
              <a:buSzPct val="91666"/>
              <a:buFont typeface="Arial"/>
              <a:buNone/>
            </a:pPr>
            <a:r>
              <a:rPr lang="en" sz="1200"/>
              <a:t>  line-height:30px;</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section {</a:t>
            </a:r>
          </a:p>
          <a:p>
            <a:pPr lvl="0" rtl="0">
              <a:spcBef>
                <a:spcPts val="0"/>
              </a:spcBef>
              <a:buClr>
                <a:schemeClr val="dk1"/>
              </a:buClr>
              <a:buSzPct val="91666"/>
              <a:buFont typeface="Arial"/>
              <a:buNone/>
            </a:pPr>
            <a:r>
              <a:rPr lang="en" sz="1200"/>
              <a:t>  float:left;</a:t>
            </a:r>
          </a:p>
          <a:p>
            <a:pPr lvl="0" rtl="0">
              <a:spcBef>
                <a:spcPts val="0"/>
              </a:spcBef>
              <a:buClr>
                <a:schemeClr val="dk1"/>
              </a:buClr>
              <a:buSzPct val="91666"/>
              <a:buFont typeface="Arial"/>
              <a:buNone/>
            </a:pPr>
            <a:r>
              <a:rPr lang="en" sz="1200"/>
              <a:t>  width:350px;</a:t>
            </a:r>
          </a:p>
          <a:p>
            <a:pPr lvl="0" rtl="0">
              <a:spcBef>
                <a:spcPts val="0"/>
              </a:spcBef>
              <a:buClr>
                <a:schemeClr val="dk1"/>
              </a:buClr>
              <a:buSzPct val="91666"/>
              <a:buFont typeface="Arial"/>
              <a:buNone/>
            </a:pPr>
            <a:r>
              <a:rPr lang="en" sz="1200"/>
              <a:t>  padding-left:20px;</a:t>
            </a:r>
          </a:p>
          <a:p>
            <a:pPr lvl="0" rtl="0">
              <a:spcBef>
                <a:spcPts val="0"/>
              </a:spcBef>
              <a:buClr>
                <a:schemeClr val="dk1"/>
              </a:buClr>
              <a:buSzPct val="91666"/>
              <a:buFont typeface="Arial"/>
              <a:buNone/>
            </a:pPr>
            <a:r>
              <a:rPr lang="en" sz="1200"/>
              <a:t>}</a:t>
            </a:r>
          </a:p>
          <a:p>
            <a:pPr lvl="0" rtl="0">
              <a:spcBef>
                <a:spcPts val="0"/>
              </a:spcBef>
              <a:buNone/>
            </a:pPr>
            <a:r>
              <a:rPr lang="en" sz="1200"/>
              <a:t>&lt;/style&gt;&lt;/head&gt;</a:t>
            </a:r>
          </a:p>
        </p:txBody>
      </p:sp>
      <p:sp>
        <p:nvSpPr>
          <p:cNvPr id="113" name="Shape 113"/>
          <p:cNvSpPr txBox="1"/>
          <p:nvPr/>
        </p:nvSpPr>
        <p:spPr>
          <a:xfrm>
            <a:off x="4544950" y="1167975"/>
            <a:ext cx="4293300" cy="3935099"/>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&lt;body&gt;</a:t>
            </a:r>
          </a:p>
          <a:p>
            <a:pPr lvl="0" rtl="0">
              <a:spcBef>
                <a:spcPts val="600"/>
              </a:spcBef>
              <a:buClr>
                <a:schemeClr val="dk1"/>
              </a:buClr>
              <a:buSzPct val="91666"/>
              <a:buFont typeface="Arial"/>
              <a:buNone/>
            </a:pPr>
            <a:r>
              <a:rPr lang="en" sz="1200">
                <a:solidFill>
                  <a:schemeClr val="dk1"/>
                </a:solidFill>
              </a:rPr>
              <a:t>  &lt;nav&gt;</a:t>
            </a:r>
          </a:p>
          <a:p>
            <a:pPr lvl="0" rtl="0">
              <a:spcBef>
                <a:spcPts val="600"/>
              </a:spcBef>
              <a:buClr>
                <a:schemeClr val="dk1"/>
              </a:buClr>
              <a:buSzPct val="91666"/>
              <a:buFont typeface="Arial"/>
              <a:buNone/>
            </a:pPr>
            <a:r>
              <a:rPr lang="en" sz="1200">
                <a:solidFill>
                  <a:schemeClr val="dk1"/>
                </a:solidFill>
              </a:rPr>
              <a:t>    Overview&lt;br&gt;</a:t>
            </a:r>
          </a:p>
          <a:p>
            <a:pPr lvl="0" rtl="0">
              <a:spcBef>
                <a:spcPts val="600"/>
              </a:spcBef>
              <a:buClr>
                <a:schemeClr val="dk1"/>
              </a:buClr>
              <a:buSzPct val="91666"/>
              <a:buFont typeface="Arial"/>
              <a:buNone/>
            </a:pPr>
            <a:r>
              <a:rPr lang="en" sz="1200">
                <a:solidFill>
                  <a:schemeClr val="dk1"/>
                </a:solidFill>
              </a:rPr>
              <a:t>    Screenshots&lt;br&gt;</a:t>
            </a:r>
          </a:p>
          <a:p>
            <a:pPr lvl="0" rtl="0">
              <a:spcBef>
                <a:spcPts val="600"/>
              </a:spcBef>
              <a:buClr>
                <a:schemeClr val="dk1"/>
              </a:buClr>
              <a:buSzPct val="91666"/>
              <a:buFont typeface="Arial"/>
              <a:buNone/>
            </a:pPr>
            <a:r>
              <a:rPr lang="en" sz="1200">
                <a:solidFill>
                  <a:schemeClr val="dk1"/>
                </a:solidFill>
              </a:rPr>
              <a:t>    Download&lt;br&gt;</a:t>
            </a:r>
          </a:p>
          <a:p>
            <a:pPr lvl="0" rtl="0">
              <a:spcBef>
                <a:spcPts val="600"/>
              </a:spcBef>
              <a:buClr>
                <a:schemeClr val="dk1"/>
              </a:buClr>
              <a:buSzPct val="91666"/>
              <a:buFont typeface="Arial"/>
              <a:buNone/>
            </a:pPr>
            <a:r>
              <a:rPr lang="en" sz="1200">
                <a:solidFill>
                  <a:schemeClr val="dk1"/>
                </a:solidFill>
              </a:rPr>
              <a:t>    About&lt;br&gt;</a:t>
            </a:r>
          </a:p>
          <a:p>
            <a:pPr lvl="0" rtl="0">
              <a:spcBef>
                <a:spcPts val="600"/>
              </a:spcBef>
              <a:buClr>
                <a:schemeClr val="dk1"/>
              </a:buClr>
              <a:buSzPct val="91666"/>
              <a:buFont typeface="Arial"/>
              <a:buNone/>
            </a:pPr>
            <a:r>
              <a:rPr lang="en" sz="1200">
                <a:solidFill>
                  <a:schemeClr val="dk1"/>
                </a:solidFill>
              </a:rPr>
              <a:t>  &lt;/nav&gt;</a:t>
            </a:r>
          </a:p>
          <a:p>
            <a:pPr lvl="0" rtl="0">
              <a:spcBef>
                <a:spcPts val="600"/>
              </a:spcBef>
              <a:buClr>
                <a:schemeClr val="dk1"/>
              </a:buClr>
              <a:buSzPct val="91666"/>
              <a:buFont typeface="Arial"/>
              <a:buNone/>
            </a:pPr>
            <a:r>
              <a:rPr lang="en" sz="1200">
                <a:solidFill>
                  <a:schemeClr val="dk1"/>
                </a:solidFill>
              </a:rPr>
              <a:t>  &lt;section&gt;</a:t>
            </a:r>
          </a:p>
          <a:p>
            <a:pPr lvl="0" rtl="0">
              <a:spcBef>
                <a:spcPts val="600"/>
              </a:spcBef>
              <a:buClr>
                <a:schemeClr val="dk1"/>
              </a:buClr>
              <a:buSzPct val="91666"/>
              <a:buFont typeface="Arial"/>
              <a:buNone/>
            </a:pPr>
            <a:r>
              <a:rPr lang="en" sz="1200">
                <a:solidFill>
                  <a:schemeClr val="dk1"/>
                </a:solidFill>
              </a:rPr>
              <a:t>    &lt;h1&gt;About&lt;/h1&gt;</a:t>
            </a:r>
          </a:p>
          <a:p>
            <a:pPr lvl="0" rtl="0">
              <a:spcBef>
                <a:spcPts val="600"/>
              </a:spcBef>
              <a:buClr>
                <a:schemeClr val="dk1"/>
              </a:buClr>
              <a:buSzPct val="91666"/>
              <a:buFont typeface="Arial"/>
              <a:buNone/>
            </a:pPr>
            <a:r>
              <a:rPr lang="en" sz="1200">
                <a:solidFill>
                  <a:schemeClr val="dk1"/>
                </a:solidFill>
              </a:rPr>
              <a:t>    &lt;p&gt;We are the greatest development studio ever .. bla bla</a:t>
            </a:r>
          </a:p>
          <a:p>
            <a:pPr lvl="0" rtl="0">
              <a:spcBef>
                <a:spcPts val="600"/>
              </a:spcBef>
              <a:buClr>
                <a:schemeClr val="dk1"/>
              </a:buClr>
              <a:buSzPct val="91666"/>
              <a:buFont typeface="Arial"/>
              <a:buNone/>
            </a:pPr>
            <a:r>
              <a:rPr lang="en" sz="1200">
                <a:solidFill>
                  <a:schemeClr val="dk1"/>
                </a:solidFill>
              </a:rPr>
              <a:t>  &lt;/section&gt;</a:t>
            </a:r>
          </a:p>
          <a:p>
            <a:pPr lvl="0" rtl="0">
              <a:spcBef>
                <a:spcPts val="600"/>
              </a:spcBef>
              <a:buClr>
                <a:schemeClr val="dk1"/>
              </a:buClr>
              <a:buSzPct val="91666"/>
              <a:buFont typeface="Arial"/>
              <a:buNone/>
            </a:pPr>
            <a:r>
              <a:rPr lang="en" sz="1200">
                <a:solidFill>
                  <a:schemeClr val="dk1"/>
                </a:solidFill>
              </a:rPr>
              <a:t>&lt;/body&gt;</a:t>
            </a:r>
          </a:p>
          <a:p>
            <a:pPr lvl="0" rtl="0">
              <a:spcBef>
                <a:spcPts val="600"/>
              </a:spcBef>
              <a:buClr>
                <a:schemeClr val="dk1"/>
              </a:buClr>
              <a:buSzPct val="91666"/>
              <a:buFont typeface="Arial"/>
              <a:buNone/>
            </a:pPr>
            <a:r>
              <a:rPr lang="en" sz="1200">
                <a:solidFill>
                  <a:schemeClr val="dk1"/>
                </a:solidFill>
              </a:rPr>
              <a:t>&lt;/html&gt;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look at a layout example</a:t>
            </a:r>
          </a:p>
        </p:txBody>
      </p:sp>
      <p:pic>
        <p:nvPicPr>
          <p:cNvPr id="119" name="Shape 119"/>
          <p:cNvPicPr preferRelativeResize="0"/>
          <p:nvPr/>
        </p:nvPicPr>
        <p:blipFill>
          <a:blip r:embed="rId3">
            <a:alphaModFix/>
          </a:blip>
          <a:stretch>
            <a:fillRect/>
          </a:stretch>
        </p:blipFill>
        <p:spPr>
          <a:xfrm>
            <a:off x="1942751" y="1328725"/>
            <a:ext cx="5766675" cy="28778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25" name="Shape 125"/>
          <p:cNvSpPr txBox="1"/>
          <p:nvPr>
            <p:ph idx="1" type="body"/>
          </p:nvPr>
        </p:nvSpPr>
        <p:spPr>
          <a:xfrm>
            <a:off x="457200" y="1200150"/>
            <a:ext cx="8574000" cy="3725699"/>
          </a:xfrm>
          <a:prstGeom prst="rect">
            <a:avLst/>
          </a:prstGeom>
        </p:spPr>
        <p:txBody>
          <a:bodyPr anchorCtr="0" anchor="t" bIns="91425" lIns="91425" rIns="91425" tIns="91425">
            <a:noAutofit/>
          </a:bodyPr>
          <a:lstStyle/>
          <a:p>
            <a:pPr lvl="0" rtl="0">
              <a:spcBef>
                <a:spcPts val="0"/>
              </a:spcBef>
              <a:buNone/>
            </a:pPr>
            <a:r>
              <a:rPr lang="en" sz="2400"/>
              <a:t>How to change text color and size?</a:t>
            </a:r>
          </a:p>
          <a:p>
            <a:pPr indent="-381000" lvl="0" marL="457200" rtl="0">
              <a:spcBef>
                <a:spcPts val="0"/>
              </a:spcBef>
              <a:buSzPct val="100000"/>
            </a:pPr>
            <a:r>
              <a:rPr lang="en" sz="2400"/>
              <a:t>Just write some text in a &lt;span&gt; or &lt;div&gt; and style it with css: font-size: 30px; color: red</a:t>
            </a:r>
          </a:p>
          <a:p>
            <a:pPr indent="-381000" lvl="0" marL="457200" rtl="0">
              <a:spcBef>
                <a:spcPts val="0"/>
              </a:spcBef>
              <a:buSzPct val="100000"/>
            </a:pPr>
            <a:r>
              <a:rPr lang="en" sz="2400"/>
              <a:t>Obsolete (not part of HTML5 standard):</a:t>
            </a:r>
            <a:br>
              <a:rPr lang="en" sz="2400"/>
            </a:br>
            <a:r>
              <a:rPr lang="en" sz="2400"/>
              <a:t>via &lt;font size=”3” color=”red”&gt;some text&lt;/font&gt;</a:t>
            </a:r>
          </a:p>
          <a:p>
            <a:pPr lvl="0" rtl="0">
              <a:spcBef>
                <a:spcPts val="0"/>
              </a:spcBef>
              <a:buNone/>
            </a:pPr>
            <a:r>
              <a:t/>
            </a:r>
            <a:endParaRPr sz="1400"/>
          </a:p>
          <a:p>
            <a:pPr lvl="0" rtl="0">
              <a:spcBef>
                <a:spcPts val="0"/>
              </a:spcBef>
              <a:buNone/>
            </a:pPr>
            <a:r>
              <a:rPr lang="en" sz="2400"/>
              <a:t>How are css or js files referenced in HTML?</a:t>
            </a:r>
          </a:p>
          <a:p>
            <a:pPr indent="-342900" lvl="0" marL="457200" rtl="0">
              <a:spcBef>
                <a:spcPts val="0"/>
              </a:spcBef>
              <a:buSzPct val="100000"/>
            </a:pPr>
            <a:r>
              <a:rPr lang="en" sz="1800">
                <a:solidFill>
                  <a:srgbClr val="0000FF"/>
                </a:solidFill>
                <a:latin typeface="Consolas"/>
                <a:ea typeface="Consolas"/>
                <a:cs typeface="Consolas"/>
                <a:sym typeface="Consolas"/>
              </a:rPr>
              <a:t>&lt;</a:t>
            </a:r>
            <a:r>
              <a:rPr lang="en" sz="1800">
                <a:solidFill>
                  <a:srgbClr val="A52A2A"/>
                </a:solidFill>
                <a:latin typeface="Consolas"/>
                <a:ea typeface="Consolas"/>
                <a:cs typeface="Consolas"/>
                <a:sym typeface="Consolas"/>
              </a:rPr>
              <a:t>link</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rel=</a:t>
            </a:r>
            <a:r>
              <a:rPr lang="en" sz="1800">
                <a:solidFill>
                  <a:srgbClr val="0000CD"/>
                </a:solidFill>
                <a:latin typeface="Consolas"/>
                <a:ea typeface="Consolas"/>
                <a:cs typeface="Consolas"/>
                <a:sym typeface="Consolas"/>
              </a:rPr>
              <a:t>"stylesheet"</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type=</a:t>
            </a:r>
            <a:r>
              <a:rPr lang="en" sz="1800">
                <a:solidFill>
                  <a:srgbClr val="0000CD"/>
                </a:solidFill>
                <a:latin typeface="Consolas"/>
                <a:ea typeface="Consolas"/>
                <a:cs typeface="Consolas"/>
                <a:sym typeface="Consolas"/>
              </a:rPr>
              <a:t>"text/css"</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href=</a:t>
            </a:r>
            <a:r>
              <a:rPr lang="en" sz="1800">
                <a:solidFill>
                  <a:srgbClr val="0000CD"/>
                </a:solidFill>
                <a:latin typeface="Consolas"/>
                <a:ea typeface="Consolas"/>
                <a:cs typeface="Consolas"/>
                <a:sym typeface="Consolas"/>
              </a:rPr>
              <a:t>"mystyle.css"</a:t>
            </a:r>
            <a:r>
              <a:rPr lang="en" sz="1800">
                <a:solidFill>
                  <a:srgbClr val="0000FF"/>
                </a:solidFill>
                <a:latin typeface="Consolas"/>
                <a:ea typeface="Consolas"/>
                <a:cs typeface="Consolas"/>
                <a:sym typeface="Consolas"/>
              </a:rPr>
              <a:t>&gt;</a:t>
            </a:r>
          </a:p>
          <a:p>
            <a:pPr indent="-342900" lvl="0" marL="457200" rtl="0">
              <a:spcBef>
                <a:spcPts val="0"/>
              </a:spcBef>
              <a:buSzPct val="100000"/>
            </a:pPr>
            <a:r>
              <a:rPr lang="en" sz="1800">
                <a:solidFill>
                  <a:srgbClr val="0000FF"/>
                </a:solidFill>
                <a:latin typeface="Consolas"/>
                <a:ea typeface="Consolas"/>
                <a:cs typeface="Consolas"/>
                <a:sym typeface="Consolas"/>
              </a:rPr>
              <a:t>&lt;</a:t>
            </a:r>
            <a:r>
              <a:rPr lang="en" sz="1800">
                <a:solidFill>
                  <a:srgbClr val="A52A2A"/>
                </a:solidFill>
                <a:latin typeface="Consolas"/>
                <a:ea typeface="Consolas"/>
                <a:cs typeface="Consolas"/>
                <a:sym typeface="Consolas"/>
              </a:rPr>
              <a:t>script</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src=</a:t>
            </a:r>
            <a:r>
              <a:rPr lang="en" sz="1800">
                <a:solidFill>
                  <a:srgbClr val="0000CD"/>
                </a:solidFill>
                <a:latin typeface="Consolas"/>
                <a:ea typeface="Consolas"/>
                <a:cs typeface="Consolas"/>
                <a:sym typeface="Consolas"/>
              </a:rPr>
              <a:t>"https://maps.googleapis.com/maps/api/js"</a:t>
            </a:r>
            <a:r>
              <a:rPr lang="en" sz="1800">
                <a:solidFill>
                  <a:srgbClr val="0000FF"/>
                </a:solidFill>
                <a:latin typeface="Consolas"/>
                <a:ea typeface="Consolas"/>
                <a:cs typeface="Consolas"/>
                <a:sym typeface="Consolas"/>
              </a:rPr>
              <a:t>&gt;&lt;</a:t>
            </a:r>
            <a:r>
              <a:rPr lang="en" sz="1800">
                <a:solidFill>
                  <a:srgbClr val="A52A2A"/>
                </a:solidFill>
                <a:latin typeface="Consolas"/>
                <a:ea typeface="Consolas"/>
                <a:cs typeface="Consolas"/>
                <a:sym typeface="Consolas"/>
              </a:rPr>
              <a:t>/script</a:t>
            </a:r>
            <a:r>
              <a:rPr lang="en" sz="1800">
                <a:solidFill>
                  <a:srgbClr val="0000FF"/>
                </a:solidFill>
                <a:latin typeface="Consolas"/>
                <a:ea typeface="Consolas"/>
                <a:cs typeface="Consolas"/>
                <a:sym typeface="Consolas"/>
              </a:rPr>
              <a:t>&gt;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look at a include js example</a:t>
            </a:r>
          </a:p>
        </p:txBody>
      </p:sp>
      <p:sp>
        <p:nvSpPr>
          <p:cNvPr id="131" name="Shape 131"/>
          <p:cNvSpPr txBox="1"/>
          <p:nvPr>
            <p:ph idx="1" type="body"/>
          </p:nvPr>
        </p:nvSpPr>
        <p:spPr>
          <a:xfrm>
            <a:off x="318850" y="1163775"/>
            <a:ext cx="4321200" cy="3943499"/>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&lt;html&gt;&lt;head&gt;</a:t>
            </a:r>
          </a:p>
          <a:p>
            <a:pPr lvl="0" rtl="0">
              <a:spcBef>
                <a:spcPts val="0"/>
              </a:spcBef>
              <a:buNone/>
            </a:pPr>
            <a:r>
              <a:rPr lang="en" sz="1200"/>
              <a:t>&lt;script src="https://maps.googleapis.com/maps/api/js"&gt;&lt;/script&gt;</a:t>
            </a:r>
          </a:p>
          <a:p>
            <a:pPr lvl="0" rtl="0">
              <a:spcBef>
                <a:spcPts val="0"/>
              </a:spcBef>
              <a:buNone/>
            </a:pPr>
            <a:r>
              <a:rPr lang="en" sz="1200"/>
              <a:t>&lt;/head&gt;</a:t>
            </a:r>
          </a:p>
          <a:p>
            <a:pPr lvl="0" rtl="0">
              <a:spcBef>
                <a:spcPts val="0"/>
              </a:spcBef>
              <a:buNone/>
            </a:pPr>
            <a:r>
              <a:rPr lang="en" sz="1200"/>
              <a:t>&lt;body&gt;</a:t>
            </a:r>
          </a:p>
          <a:p>
            <a:pPr lvl="0" rtl="0">
              <a:spcBef>
                <a:spcPts val="0"/>
              </a:spcBef>
              <a:buNone/>
            </a:pPr>
            <a:r>
              <a:rPr lang="en" sz="1200"/>
              <a:t>  &lt;h1&gt;Games Academy Berlin with Google Maps&lt;/h1&gt;</a:t>
            </a:r>
          </a:p>
          <a:p>
            <a:pPr lvl="0" rtl="0">
              <a:spcBef>
                <a:spcPts val="0"/>
              </a:spcBef>
              <a:buNone/>
            </a:pPr>
            <a:r>
              <a:rPr lang="en" sz="1200"/>
              <a:t>  &lt;div id="map" style="width:800px;height:600px"&gt;&lt;/div&gt;</a:t>
            </a:r>
          </a:p>
          <a:p>
            <a:pPr lvl="0" rtl="0">
              <a:spcBef>
                <a:spcPts val="0"/>
              </a:spcBef>
              <a:buNone/>
            </a:pPr>
            <a:r>
              <a:rPr lang="en" sz="1200"/>
              <a:t>  &lt;script&gt;</a:t>
            </a:r>
          </a:p>
          <a:p>
            <a:pPr lvl="0" rtl="0">
              <a:spcBef>
                <a:spcPts val="0"/>
              </a:spcBef>
              <a:buNone/>
            </a:pPr>
            <a:r>
              <a:rPr lang="en" sz="1200"/>
              <a:t>var mapCanvas = document.getElementById("map");</a:t>
            </a:r>
          </a:p>
          <a:p>
            <a:pPr lvl="0" rtl="0">
              <a:spcBef>
                <a:spcPts val="0"/>
              </a:spcBef>
              <a:buNone/>
            </a:pPr>
            <a:r>
              <a:rPr lang="en" sz="1200"/>
              <a:t>var mapOptions = {</a:t>
            </a:r>
            <a:br>
              <a:rPr lang="en" sz="1200"/>
            </a:br>
            <a:r>
              <a:rPr lang="en" sz="1200"/>
              <a:t>    center: new google.maps.LatLng(52.5125, 13.4198),</a:t>
            </a:r>
            <a:br>
              <a:rPr lang="en" sz="1200"/>
            </a:br>
            <a:r>
              <a:rPr lang="en" sz="1200"/>
              <a:t>    zoom: 18</a:t>
            </a:r>
            <a:br>
              <a:rPr lang="en" sz="1200"/>
            </a:br>
            <a:r>
              <a:rPr lang="en" sz="1200"/>
              <a:t>}</a:t>
            </a:r>
          </a:p>
          <a:p>
            <a:pPr lvl="0" rtl="0">
              <a:spcBef>
                <a:spcPts val="0"/>
              </a:spcBef>
              <a:buNone/>
            </a:pPr>
            <a:r>
              <a:rPr lang="en" sz="1200"/>
              <a:t>var map = new google.maps.Map(mapCanvas, mapOptions);</a:t>
            </a:r>
          </a:p>
          <a:p>
            <a:pPr lvl="0" rtl="0">
              <a:spcBef>
                <a:spcPts val="0"/>
              </a:spcBef>
              <a:buNone/>
            </a:pPr>
            <a:r>
              <a:rPr lang="en" sz="1200"/>
              <a:t>  &lt;/script&gt;</a:t>
            </a:r>
          </a:p>
          <a:p>
            <a:pPr lvl="0" rtl="0">
              <a:spcBef>
                <a:spcPts val="0"/>
              </a:spcBef>
              <a:buNone/>
            </a:pPr>
            <a:r>
              <a:rPr lang="en" sz="1200"/>
              <a:t>&lt;/body&gt;&lt;/html&gt;</a:t>
            </a:r>
          </a:p>
          <a:p>
            <a:pPr lvl="0" rtl="0">
              <a:spcBef>
                <a:spcPts val="0"/>
              </a:spcBef>
              <a:buNone/>
            </a:pPr>
            <a:r>
              <a:t/>
            </a:r>
            <a:endParaRPr sz="1200"/>
          </a:p>
          <a:p>
            <a:pPr lvl="0" rtl="0">
              <a:spcBef>
                <a:spcPts val="0"/>
              </a:spcBef>
              <a:buNone/>
            </a:pPr>
            <a:r>
              <a:t/>
            </a:r>
            <a:endParaRPr sz="1200"/>
          </a:p>
        </p:txBody>
      </p:sp>
      <p:pic>
        <p:nvPicPr>
          <p:cNvPr id="132" name="Shape 132"/>
          <p:cNvPicPr preferRelativeResize="0"/>
          <p:nvPr/>
        </p:nvPicPr>
        <p:blipFill>
          <a:blip r:embed="rId3">
            <a:alphaModFix/>
          </a:blip>
          <a:stretch>
            <a:fillRect/>
          </a:stretch>
        </p:blipFill>
        <p:spPr>
          <a:xfrm>
            <a:off x="4713900" y="1236500"/>
            <a:ext cx="4761277" cy="38707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38" name="Shape 138"/>
          <p:cNvSpPr txBox="1"/>
          <p:nvPr>
            <p:ph idx="1" type="body"/>
          </p:nvPr>
        </p:nvSpPr>
        <p:spPr>
          <a:xfrm>
            <a:off x="457200" y="1200150"/>
            <a:ext cx="8541599" cy="3725699"/>
          </a:xfrm>
          <a:prstGeom prst="rect">
            <a:avLst/>
          </a:prstGeom>
        </p:spPr>
        <p:txBody>
          <a:bodyPr anchorCtr="0" anchor="t" bIns="91425" lIns="91425" rIns="91425" tIns="91425">
            <a:noAutofit/>
          </a:bodyPr>
          <a:lstStyle/>
          <a:p>
            <a:pPr lvl="0" rtl="0">
              <a:spcBef>
                <a:spcPts val="0"/>
              </a:spcBef>
              <a:buNone/>
            </a:pPr>
            <a:r>
              <a:rPr lang="en" sz="2400"/>
              <a:t>What is the first tag used for HTML5?</a:t>
            </a:r>
          </a:p>
          <a:p>
            <a:pPr indent="-342900" lvl="0" marL="457200" rtl="0">
              <a:spcBef>
                <a:spcPts val="0"/>
              </a:spcBef>
              <a:buSzPct val="100000"/>
            </a:pPr>
            <a:r>
              <a:rPr lang="en" sz="1800">
                <a:solidFill>
                  <a:srgbClr val="0000FF"/>
                </a:solidFill>
                <a:latin typeface="Consolas"/>
                <a:ea typeface="Consolas"/>
                <a:cs typeface="Consolas"/>
                <a:sym typeface="Consolas"/>
              </a:rPr>
              <a:t>&lt;</a:t>
            </a:r>
            <a:r>
              <a:rPr lang="en" sz="1800">
                <a:solidFill>
                  <a:srgbClr val="A52A2A"/>
                </a:solidFill>
                <a:latin typeface="Consolas"/>
                <a:ea typeface="Consolas"/>
                <a:cs typeface="Consolas"/>
                <a:sym typeface="Consolas"/>
              </a:rPr>
              <a:t>!DOCTYPE</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html</a:t>
            </a:r>
            <a:r>
              <a:rPr lang="en" sz="1800">
                <a:solidFill>
                  <a:srgbClr val="0000FF"/>
                </a:solidFill>
                <a:latin typeface="Consolas"/>
                <a:ea typeface="Consolas"/>
                <a:cs typeface="Consolas"/>
                <a:sym typeface="Consolas"/>
              </a:rPr>
              <a:t>&gt;</a:t>
            </a:r>
          </a:p>
          <a:p>
            <a:pPr lvl="0" rtl="0">
              <a:spcBef>
                <a:spcPts val="0"/>
              </a:spcBef>
              <a:buNone/>
            </a:pPr>
            <a:r>
              <a:rPr lang="en" sz="2400"/>
              <a:t>How to ask for text input on a website?</a:t>
            </a:r>
          </a:p>
          <a:p>
            <a:pPr indent="-381000" lvl="0" marL="457200" rtl="0">
              <a:spcBef>
                <a:spcPts val="0"/>
              </a:spcBef>
              <a:buSzPct val="100000"/>
            </a:pPr>
            <a:r>
              <a:rPr lang="en" sz="2400"/>
              <a:t>Ugly way: </a:t>
            </a:r>
            <a:r>
              <a:rPr lang="en" sz="1800">
                <a:highlight>
                  <a:srgbClr val="FFFFFF"/>
                </a:highlight>
                <a:latin typeface="Consolas"/>
                <a:ea typeface="Consolas"/>
                <a:cs typeface="Consolas"/>
                <a:sym typeface="Consolas"/>
              </a:rPr>
              <a:t>prompt(</a:t>
            </a:r>
            <a:r>
              <a:rPr lang="en" sz="1800">
                <a:solidFill>
                  <a:srgbClr val="0000CD"/>
                </a:solidFill>
                <a:latin typeface="Consolas"/>
                <a:ea typeface="Consolas"/>
                <a:cs typeface="Consolas"/>
                <a:sym typeface="Consolas"/>
              </a:rPr>
              <a:t>"Please enter your name"</a:t>
            </a:r>
            <a:r>
              <a:rPr lang="en" sz="1800">
                <a:highlight>
                  <a:srgbClr val="FFFFFF"/>
                </a:highlight>
                <a:latin typeface="Consolas"/>
                <a:ea typeface="Consolas"/>
                <a:cs typeface="Consolas"/>
                <a:sym typeface="Consolas"/>
              </a:rPr>
              <a:t>, </a:t>
            </a:r>
            <a:r>
              <a:rPr lang="en" sz="1800">
                <a:solidFill>
                  <a:srgbClr val="0000CD"/>
                </a:solidFill>
                <a:latin typeface="Consolas"/>
                <a:ea typeface="Consolas"/>
                <a:cs typeface="Consolas"/>
                <a:sym typeface="Consolas"/>
              </a:rPr>
              <a:t>""</a:t>
            </a:r>
            <a:r>
              <a:rPr lang="en" sz="1800">
                <a:highlight>
                  <a:srgbClr val="FFFFFF"/>
                </a:highlight>
                <a:latin typeface="Consolas"/>
                <a:ea typeface="Consolas"/>
                <a:cs typeface="Consolas"/>
                <a:sym typeface="Consolas"/>
              </a:rPr>
              <a:t>);</a:t>
            </a:r>
          </a:p>
          <a:p>
            <a:pPr indent="-381000" lvl="0" marL="457200" rtl="0">
              <a:spcBef>
                <a:spcPts val="0"/>
              </a:spcBef>
              <a:buSzPct val="100000"/>
            </a:pPr>
            <a:r>
              <a:rPr lang="en" sz="2400"/>
              <a:t>Better: </a:t>
            </a:r>
            <a:r>
              <a:rPr lang="en" sz="1800"/>
              <a:t>&lt;input id="Name" value=""&gt;</a:t>
            </a:r>
          </a:p>
          <a:p>
            <a:pPr indent="-342900" lvl="1" marL="914400" rtl="0">
              <a:spcBef>
                <a:spcPts val="0"/>
              </a:spcBef>
              <a:buSzPct val="100000"/>
            </a:pPr>
            <a:r>
              <a:rPr lang="en" sz="1800"/>
              <a:t>but this needs JavaScript to handle:</a:t>
            </a:r>
            <a:br>
              <a:rPr lang="en" sz="1800"/>
            </a:br>
            <a:r>
              <a:rPr lang="en" sz="1800"/>
              <a:t>&lt;button onclick="setName()"&gt;Set Name&lt;/button&gt;</a:t>
            </a:r>
            <a:br>
              <a:rPr lang="en" sz="1800"/>
            </a:br>
            <a:r>
              <a:rPr lang="en" sz="1800"/>
              <a:t>&lt;p id="output”&gt;&lt;/p&gt;</a:t>
            </a:r>
            <a:br>
              <a:rPr lang="en" sz="1800"/>
            </a:br>
            <a:r>
              <a:rPr lang="en" sz="1800"/>
              <a:t>&lt;script&gt;function setName() {</a:t>
            </a:r>
            <a:br>
              <a:rPr lang="en" sz="1800"/>
            </a:br>
            <a:r>
              <a:rPr lang="en" sz="1800"/>
              <a:t>    document.getElementById("output").innerHTML =</a:t>
            </a:r>
            <a:br>
              <a:rPr lang="en" sz="1800"/>
            </a:br>
            <a:r>
              <a:rPr lang="en" sz="1800"/>
              <a:t>    document.getElementById("Name").value; } &lt;/script&gt;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44" name="Shape 144"/>
          <p:cNvSpPr txBox="1"/>
          <p:nvPr>
            <p:ph idx="1" type="body"/>
          </p:nvPr>
        </p:nvSpPr>
        <p:spPr>
          <a:xfrm>
            <a:off x="457200" y="1200150"/>
            <a:ext cx="8541599" cy="3725699"/>
          </a:xfrm>
          <a:prstGeom prst="rect">
            <a:avLst/>
          </a:prstGeom>
        </p:spPr>
        <p:txBody>
          <a:bodyPr anchorCtr="0" anchor="t" bIns="91425" lIns="91425" rIns="91425" tIns="91425">
            <a:noAutofit/>
          </a:bodyPr>
          <a:lstStyle/>
          <a:p>
            <a:pPr lvl="0" rtl="0">
              <a:spcBef>
                <a:spcPts val="0"/>
              </a:spcBef>
              <a:buNone/>
            </a:pPr>
            <a:r>
              <a:rPr lang="en" sz="2400"/>
              <a:t>How to play a video or music file on a website?</a:t>
            </a:r>
          </a:p>
          <a:p>
            <a:pPr lvl="0" rtl="0">
              <a:spcBef>
                <a:spcPts val="0"/>
              </a:spcBef>
              <a:buNone/>
            </a:pPr>
            <a:r>
              <a:rPr lang="en" sz="1400"/>
              <a:t>&lt;html&gt;&lt;body&gt;</a:t>
            </a:r>
          </a:p>
          <a:p>
            <a:pPr lvl="0" rtl="0">
              <a:spcBef>
                <a:spcPts val="0"/>
              </a:spcBef>
              <a:buClr>
                <a:schemeClr val="dk1"/>
              </a:buClr>
              <a:buSzPct val="78571"/>
              <a:buFont typeface="Arial"/>
              <a:buNone/>
            </a:pPr>
            <a:r>
              <a:rPr lang="en" sz="1400"/>
              <a:t>  &lt;button onclick="playVid()" type="button"&gt;Play Video&lt;/button&gt;&lt;br&gt; </a:t>
            </a:r>
          </a:p>
          <a:p>
            <a:pPr lvl="0" rtl="0">
              <a:spcBef>
                <a:spcPts val="0"/>
              </a:spcBef>
              <a:buClr>
                <a:schemeClr val="dk1"/>
              </a:buClr>
              <a:buSzPct val="78571"/>
              <a:buFont typeface="Arial"/>
              <a:buNone/>
            </a:pPr>
            <a:r>
              <a:rPr lang="en" sz="1400"/>
              <a:t>  &lt;video id="myVideo" width="640" height="352"&gt;</a:t>
            </a:r>
          </a:p>
          <a:p>
            <a:pPr lvl="0" rtl="0">
              <a:spcBef>
                <a:spcPts val="0"/>
              </a:spcBef>
              <a:buClr>
                <a:schemeClr val="dk1"/>
              </a:buClr>
              <a:buSzPct val="78571"/>
              <a:buFont typeface="Arial"/>
              <a:buNone/>
            </a:pPr>
            <a:r>
              <a:rPr lang="en" sz="1400"/>
              <a:t>    &lt;source src="http://www.w3schools.com/html/mov_bbb.mp4" type="video/mp4"&gt; Your browser does not support HTML5 video.</a:t>
            </a:r>
          </a:p>
          <a:p>
            <a:pPr lvl="0" rtl="0">
              <a:spcBef>
                <a:spcPts val="0"/>
              </a:spcBef>
              <a:buClr>
                <a:schemeClr val="dk1"/>
              </a:buClr>
              <a:buSzPct val="78571"/>
              <a:buFont typeface="Arial"/>
              <a:buNone/>
            </a:pPr>
            <a:r>
              <a:rPr lang="en" sz="1400"/>
              <a:t>  &lt;/video&gt;</a:t>
            </a:r>
          </a:p>
          <a:p>
            <a:pPr lvl="0" rtl="0">
              <a:spcBef>
                <a:spcPts val="0"/>
              </a:spcBef>
              <a:buNone/>
            </a:pPr>
            <a:r>
              <a:rPr lang="en" sz="1400"/>
              <a:t>  &lt;script&gt;</a:t>
            </a:r>
          </a:p>
          <a:p>
            <a:pPr lvl="0" rtl="0">
              <a:spcBef>
                <a:spcPts val="0"/>
              </a:spcBef>
              <a:buNone/>
            </a:pPr>
            <a:r>
              <a:rPr lang="en" sz="1400"/>
              <a:t>var vid = document.getElementById("myVideo"); </a:t>
            </a:r>
          </a:p>
          <a:p>
            <a:pPr lvl="0" rtl="0">
              <a:spcBef>
                <a:spcPts val="0"/>
              </a:spcBef>
              <a:buClr>
                <a:schemeClr val="dk1"/>
              </a:buClr>
              <a:buSzPct val="78571"/>
              <a:buFont typeface="Arial"/>
              <a:buNone/>
            </a:pPr>
            <a:r>
              <a:rPr lang="en" sz="1400"/>
              <a:t>function playVid() { myVideo.play(); } </a:t>
            </a:r>
          </a:p>
          <a:p>
            <a:pPr lvl="0" rtl="0">
              <a:spcBef>
                <a:spcPts val="0"/>
              </a:spcBef>
              <a:buClr>
                <a:schemeClr val="dk1"/>
              </a:buClr>
              <a:buSzPct val="78571"/>
              <a:buFont typeface="Arial"/>
              <a:buNone/>
            </a:pPr>
            <a:r>
              <a:rPr lang="en" sz="1400"/>
              <a:t>function pauseVid() { myVideo.pause(); }</a:t>
            </a:r>
          </a:p>
          <a:p>
            <a:pPr lvl="0" rtl="0">
              <a:spcBef>
                <a:spcPts val="0"/>
              </a:spcBef>
              <a:buClr>
                <a:schemeClr val="dk1"/>
              </a:buClr>
              <a:buSzPct val="78571"/>
              <a:buFont typeface="Arial"/>
              <a:buNone/>
            </a:pPr>
            <a:r>
              <a:rPr lang="en" sz="1400"/>
              <a:t>  &lt;/script&gt;</a:t>
            </a:r>
          </a:p>
          <a:p>
            <a:pPr lvl="0" rtl="0">
              <a:spcBef>
                <a:spcPts val="0"/>
              </a:spcBef>
              <a:buClr>
                <a:schemeClr val="dk1"/>
              </a:buClr>
              <a:buSzPct val="78571"/>
              <a:buFont typeface="Arial"/>
              <a:buNone/>
            </a:pPr>
            <a:r>
              <a:rPr lang="en" sz="1400"/>
              <a:t>&lt;/body&gt;&lt;/html&gt;</a:t>
            </a:r>
          </a:p>
          <a:p>
            <a:pPr lvl="0" rtl="0">
              <a:spcBef>
                <a:spcPts val="0"/>
              </a:spcBef>
              <a:buNone/>
            </a:pPr>
            <a:r>
              <a:t/>
            </a:r>
            <a:endParaRPr sz="14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Client-Side Scripting (i.e. JavaScript)</a:t>
            </a:r>
          </a:p>
        </p:txBody>
      </p:sp>
      <p:sp>
        <p:nvSpPr>
          <p:cNvPr id="150" name="Shape 150"/>
          <p:cNvSpPr txBox="1"/>
          <p:nvPr>
            <p:ph idx="1" type="body"/>
          </p:nvPr>
        </p:nvSpPr>
        <p:spPr>
          <a:xfrm>
            <a:off x="457200" y="1200150"/>
            <a:ext cx="8557200" cy="3725699"/>
          </a:xfrm>
          <a:prstGeom prst="rect">
            <a:avLst/>
          </a:prstGeom>
        </p:spPr>
        <p:txBody>
          <a:bodyPr anchorCtr="0" anchor="t" bIns="91425" lIns="91425" rIns="91425" tIns="91425">
            <a:noAutofit/>
          </a:bodyPr>
          <a:lstStyle/>
          <a:p>
            <a:pPr lvl="0" rtl="0">
              <a:spcBef>
                <a:spcPts val="0"/>
              </a:spcBef>
              <a:buNone/>
            </a:pPr>
            <a:r>
              <a:rPr lang="en"/>
              <a:t>All what we have done so far is Client-Side</a:t>
            </a:r>
          </a:p>
          <a:p>
            <a:pPr indent="-381000" lvl="0" marL="457200" rtl="0">
              <a:spcBef>
                <a:spcPts val="0"/>
              </a:spcBef>
              <a:buSzPct val="100000"/>
            </a:pPr>
            <a:r>
              <a:rPr lang="en" sz="2400"/>
              <a:t>Executes in the Browser, ease of deployment</a:t>
            </a:r>
          </a:p>
          <a:p>
            <a:pPr indent="-381000" lvl="0" marL="457200" rtl="0">
              <a:spcBef>
                <a:spcPts val="0"/>
              </a:spcBef>
              <a:buSzPct val="100000"/>
            </a:pPr>
            <a:r>
              <a:rPr lang="en" sz="2400"/>
              <a:t>Once the Browser changes, your stuff might break</a:t>
            </a:r>
          </a:p>
          <a:p>
            <a:pPr indent="-381000" lvl="0" marL="457200" rtl="0">
              <a:spcBef>
                <a:spcPts val="0"/>
              </a:spcBef>
              <a:buSzPct val="100000"/>
            </a:pPr>
            <a:r>
              <a:rPr lang="en" sz="2400"/>
              <a:t>Lots of headaches without standards</a:t>
            </a:r>
          </a:p>
          <a:p>
            <a:pPr indent="-381000" lvl="0" marL="457200" rtl="0">
              <a:spcBef>
                <a:spcPts val="0"/>
              </a:spcBef>
              <a:buSzPct val="100000"/>
            </a:pPr>
            <a:r>
              <a:rPr lang="en" sz="2400"/>
              <a:t>IE, FireFox and Chrome were all very different at first</a:t>
            </a:r>
          </a:p>
          <a:p>
            <a:pPr indent="-381000" lvl="0" marL="457200" rtl="0">
              <a:spcBef>
                <a:spcPts val="0"/>
              </a:spcBef>
              <a:buSzPct val="100000"/>
            </a:pPr>
            <a:r>
              <a:rPr lang="en" sz="2400"/>
              <a:t>IE 1-6 are horrible to support</a:t>
            </a:r>
          </a:p>
          <a:p>
            <a:pPr indent="-381000" lvl="0" marL="457200" rtl="0">
              <a:spcBef>
                <a:spcPts val="0"/>
              </a:spcBef>
              <a:buSzPct val="100000"/>
            </a:pPr>
            <a:r>
              <a:rPr lang="en" sz="2400"/>
              <a:t>Nowadays things are much more stable</a:t>
            </a:r>
          </a:p>
          <a:p>
            <a:pPr indent="-381000" lvl="0" marL="457200" rtl="0">
              <a:spcBef>
                <a:spcPts val="0"/>
              </a:spcBef>
              <a:buSzPct val="100000"/>
            </a:pPr>
            <a:r>
              <a:rPr lang="en" sz="2400"/>
              <a:t>But there are still differences</a:t>
            </a:r>
          </a:p>
          <a:p>
            <a:pPr indent="-381000" lvl="0" marL="457200" rtl="0">
              <a:spcBef>
                <a:spcPts val="0"/>
              </a:spcBef>
              <a:buSzPct val="100000"/>
            </a:pPr>
            <a:r>
              <a:rPr lang="en" sz="2400"/>
              <a:t>Still, not everything can be done (server database access)</a:t>
            </a:r>
          </a:p>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Why is JavaScript important?</a:t>
            </a: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It is pretty much the only choice to run software in the browser (no one wants to install extra plugins, flash is over, unity canceled its web plugin, silverlight is no more, activex is outdated and unused for 10+ years, many more examples)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AJAX</a:t>
            </a:r>
          </a:p>
        </p:txBody>
      </p:sp>
      <p:sp>
        <p:nvSpPr>
          <p:cNvPr id="162" name="Shape 1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Asynchronous JavaScript and XML</a:t>
            </a:r>
          </a:p>
          <a:p>
            <a:pPr indent="-228600" lvl="0" marL="457200" rtl="0">
              <a:spcBef>
                <a:spcPts val="0"/>
              </a:spcBef>
            </a:pPr>
            <a:r>
              <a:rPr lang="en"/>
              <a:t>Change content of a website dynamically</a:t>
            </a:r>
          </a:p>
          <a:p>
            <a:pPr indent="-228600" lvl="0" marL="457200" rtl="0">
              <a:spcBef>
                <a:spcPts val="0"/>
              </a:spcBef>
            </a:pPr>
            <a:r>
              <a:rPr lang="en"/>
              <a:t>Good example: Google Maps</a:t>
            </a:r>
          </a:p>
          <a:p>
            <a:pPr indent="-228600" lvl="0" marL="457200" rtl="0">
              <a:spcBef>
                <a:spcPts val="0"/>
              </a:spcBef>
            </a:pPr>
            <a:r>
              <a:rPr lang="en"/>
              <a:t>Doing fun stuff on the client directly like Games (impossible with server side HTML)</a:t>
            </a:r>
          </a:p>
          <a:p>
            <a:pPr indent="-228600" lvl="0" marL="457200" rtl="0">
              <a:spcBef>
                <a:spcPts val="0"/>
              </a:spcBef>
            </a:pPr>
            <a:r>
              <a:rPr lang="en"/>
              <a:t>Preprocessing input</a:t>
            </a:r>
          </a:p>
          <a:p>
            <a:pPr indent="-228600" lvl="0" marL="457200">
              <a:spcBef>
                <a:spcPts val="0"/>
              </a:spcBef>
            </a:pPr>
            <a:r>
              <a:rPr lang="en"/>
              <a:t>All the benefits from HTML are true here too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How the Web works</a:t>
            </a:r>
          </a:p>
        </p:txBody>
      </p:sp>
      <p:pic>
        <p:nvPicPr>
          <p:cNvPr id="57" name="Shape 57"/>
          <p:cNvPicPr preferRelativeResize="0"/>
          <p:nvPr/>
        </p:nvPicPr>
        <p:blipFill>
          <a:blip r:embed="rId3">
            <a:alphaModFix/>
          </a:blip>
          <a:stretch>
            <a:fillRect/>
          </a:stretch>
        </p:blipFill>
        <p:spPr>
          <a:xfrm>
            <a:off x="1567985" y="1222447"/>
            <a:ext cx="6095214" cy="372569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JavaScript - The Dark Side</a:t>
            </a:r>
          </a:p>
        </p:txBody>
      </p:sp>
      <p:sp>
        <p:nvSpPr>
          <p:cNvPr id="168" name="Shape 1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However JavaScript has a lot of flaws, strange ways to make things work, very broken language design and even bugs in the library, it is plain ugly</a:t>
            </a:r>
          </a:p>
          <a:p>
            <a:pPr lvl="0" rtl="0">
              <a:spcBef>
                <a:spcPts val="0"/>
              </a:spcBef>
              <a:buNone/>
            </a:pPr>
            <a:r>
              <a:rPr lang="en"/>
              <a:t>Browsers have evolved around that and improved performance again and again, it is still slower than native apps, but many common tasks and libraries execute very fast nowadays</a:t>
            </a:r>
          </a:p>
          <a:p>
            <a:pPr lv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JavaScript Obfuscation</a:t>
            </a: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JavaScript obfuscation: </a:t>
            </a:r>
            <a:r>
              <a:rPr lang="en" u="sng">
                <a:solidFill>
                  <a:schemeClr val="hlink"/>
                </a:solidFill>
                <a:hlinkClick r:id="rId3"/>
              </a:rPr>
              <a:t>www.jasob.com</a:t>
            </a:r>
          </a:p>
          <a:p>
            <a:pPr indent="-228600" lvl="0" marL="457200" rtl="0">
              <a:spcBef>
                <a:spcPts val="0"/>
              </a:spcBef>
            </a:pPr>
            <a:r>
              <a:rPr lang="en"/>
              <a:t>Otherwise the user can easily read the plain source code we wrote</a:t>
            </a:r>
          </a:p>
          <a:p>
            <a:pPr indent="-228600" lvl="0" marL="457200">
              <a:spcBef>
                <a:spcPts val="0"/>
              </a:spcBef>
            </a:pPr>
            <a:r>
              <a:rPr lang="en"/>
              <a:t>You can do this on any website you visit</a:t>
            </a:r>
            <a:br>
              <a:rPr lang="en"/>
            </a:br>
            <a:r>
              <a:rPr lang="en"/>
              <a:t>-&gt; just right click -&gt; view source code or use the developer mode of your browser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HTML5 compliance &amp; validation</a:t>
            </a: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2400"/>
              <a:t>Pretty much no website complies to it, e.g. google.com</a:t>
            </a:r>
          </a:p>
        </p:txBody>
      </p:sp>
      <p:pic>
        <p:nvPicPr>
          <p:cNvPr id="181" name="Shape 181"/>
          <p:cNvPicPr preferRelativeResize="0"/>
          <p:nvPr/>
        </p:nvPicPr>
        <p:blipFill>
          <a:blip r:embed="rId3">
            <a:alphaModFix/>
          </a:blip>
          <a:stretch>
            <a:fillRect/>
          </a:stretch>
        </p:blipFill>
        <p:spPr>
          <a:xfrm>
            <a:off x="457188" y="1769000"/>
            <a:ext cx="8438672" cy="51434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How to edit HTML, CSS and JS</a:t>
            </a:r>
          </a:p>
        </p:txBody>
      </p:sp>
      <p:sp>
        <p:nvSpPr>
          <p:cNvPr id="187" name="Shape 1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Any text editor will work, believe it or not, most web development happens in Notepad, Notepad++, TextEdit, vim and similar simple text editors.</a:t>
            </a:r>
          </a:p>
          <a:p>
            <a:pPr indent="-381000" lvl="0" marL="457200" rtl="0">
              <a:spcBef>
                <a:spcPts val="0"/>
              </a:spcBef>
              <a:buSzPct val="100000"/>
            </a:pPr>
            <a:r>
              <a:rPr lang="en" sz="2400"/>
              <a:t>Most editors support syntax highlighting</a:t>
            </a:r>
          </a:p>
          <a:p>
            <a:pPr lvl="0" rtl="0">
              <a:spcBef>
                <a:spcPts val="0"/>
              </a:spcBef>
              <a:buNone/>
            </a:pPr>
            <a:r>
              <a:t/>
            </a:r>
            <a:endParaRPr sz="1800"/>
          </a:p>
          <a:p>
            <a:pPr lvl="0" rtl="0">
              <a:spcBef>
                <a:spcPts val="0"/>
              </a:spcBef>
              <a:buNone/>
            </a:pPr>
            <a:r>
              <a:rPr lang="en" sz="2400"/>
              <a:t>For newbies there are a lot of web hosting options</a:t>
            </a:r>
          </a:p>
          <a:p>
            <a:pPr indent="-381000" lvl="0" marL="457200" rtl="0">
              <a:spcBef>
                <a:spcPts val="0"/>
              </a:spcBef>
              <a:buSzPct val="100000"/>
            </a:pPr>
            <a:r>
              <a:rPr lang="en" sz="2400" u="sng">
                <a:solidFill>
                  <a:schemeClr val="hlink"/>
                </a:solidFill>
                <a:hlinkClick r:id="rId3"/>
              </a:rPr>
              <a:t>http://www.web.com/site</a:t>
            </a:r>
          </a:p>
          <a:p>
            <a:pPr indent="-381000" lvl="0" marL="457200" rtl="0">
              <a:spcBef>
                <a:spcPts val="0"/>
              </a:spcBef>
              <a:buSzPct val="100000"/>
            </a:pPr>
            <a:r>
              <a:rPr lang="en" sz="2400"/>
              <a:t>or anything your provider gives you: 1und1, strato, etc.</a:t>
            </a:r>
          </a:p>
          <a:p>
            <a:pPr indent="-381000" lvl="0" marL="457200" rtl="0">
              <a:spcBef>
                <a:spcPts val="0"/>
              </a:spcBef>
              <a:buSzPct val="100000"/>
            </a:pPr>
            <a:r>
              <a:rPr lang="en" sz="2400"/>
              <a:t>or even complete specific systems like </a:t>
            </a:r>
            <a:r>
              <a:rPr lang="en" sz="2400" u="sng">
                <a:solidFill>
                  <a:schemeClr val="hlink"/>
                </a:solidFill>
                <a:hlinkClick r:id="rId4"/>
              </a:rPr>
              <a:t>wordpress.com</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How to edit HTML, CSS and JS</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Or just use a IDE you are comfortable with, it will most likely support HTML, CSS and JavaScript editing!</a:t>
            </a:r>
          </a:p>
        </p:txBody>
      </p:sp>
      <p:pic>
        <p:nvPicPr>
          <p:cNvPr id="194" name="Shape 194"/>
          <p:cNvPicPr preferRelativeResize="0"/>
          <p:nvPr/>
        </p:nvPicPr>
        <p:blipFill>
          <a:blip r:embed="rId3">
            <a:alphaModFix/>
          </a:blip>
          <a:stretch>
            <a:fillRect/>
          </a:stretch>
        </p:blipFill>
        <p:spPr>
          <a:xfrm>
            <a:off x="1985800" y="2162200"/>
            <a:ext cx="4656301" cy="30575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Learning JavaScript</a:t>
            </a:r>
          </a:p>
        </p:txBody>
      </p:sp>
      <p:sp>
        <p:nvSpPr>
          <p:cNvPr id="200" name="Shape 200"/>
          <p:cNvSpPr txBox="1"/>
          <p:nvPr>
            <p:ph idx="1" type="body"/>
          </p:nvPr>
        </p:nvSpPr>
        <p:spPr>
          <a:xfrm>
            <a:off x="457200" y="1200150"/>
            <a:ext cx="8328899" cy="3725699"/>
          </a:xfrm>
          <a:prstGeom prst="rect">
            <a:avLst/>
          </a:prstGeom>
        </p:spPr>
        <p:txBody>
          <a:bodyPr anchorCtr="0" anchor="t" bIns="91425" lIns="91425" rIns="91425" tIns="91425">
            <a:noAutofit/>
          </a:bodyPr>
          <a:lstStyle/>
          <a:p>
            <a:pPr lvl="0" rtl="0">
              <a:spcBef>
                <a:spcPts val="0"/>
              </a:spcBef>
              <a:buNone/>
            </a:pPr>
            <a:r>
              <a:rPr lang="en"/>
              <a:t>Mostly by just using it</a:t>
            </a:r>
          </a:p>
          <a:p>
            <a:pPr indent="-228600" lvl="0" marL="457200" rtl="0">
              <a:spcBef>
                <a:spcPts val="0"/>
              </a:spcBef>
            </a:pPr>
            <a:r>
              <a:rPr lang="en"/>
              <a:t>you create a website, you will run into issues</a:t>
            </a:r>
          </a:p>
          <a:p>
            <a:pPr indent="-228600" lvl="0" marL="457200" rtl="0">
              <a:spcBef>
                <a:spcPts val="0"/>
              </a:spcBef>
            </a:pPr>
            <a:r>
              <a:rPr lang="en"/>
              <a:t>Free online book to learn JavaScript: </a:t>
            </a:r>
            <a:r>
              <a:rPr lang="en" u="sng">
                <a:solidFill>
                  <a:schemeClr val="hlink"/>
                </a:solidFill>
                <a:hlinkClick r:id="rId3"/>
              </a:rPr>
              <a:t>http://eloquentjavascript.net/</a:t>
            </a:r>
          </a:p>
          <a:p>
            <a:pPr indent="-228600" lvl="0" marL="457200" rtl="0">
              <a:spcBef>
                <a:spcPts val="0"/>
              </a:spcBef>
            </a:pPr>
            <a:r>
              <a:rPr lang="en"/>
              <a:t>If you know C# or Java, the syntax is easy</a:t>
            </a:r>
          </a:p>
          <a:p>
            <a:pPr indent="-228600" lvl="0" marL="457200">
              <a:spcBef>
                <a:spcPts val="0"/>
              </a:spcBef>
            </a:pPr>
            <a:r>
              <a:rPr lang="en"/>
              <a:t>However: Beware of automatic ; adding in JS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Frameworks</a:t>
            </a:r>
          </a:p>
        </p:txBody>
      </p:sp>
      <p:sp>
        <p:nvSpPr>
          <p:cNvPr id="206" name="Shape 2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Too many choices to list for server side code</a:t>
            </a:r>
          </a:p>
          <a:p>
            <a:pPr indent="-381000" lvl="0" marL="457200" rtl="0">
              <a:spcBef>
                <a:spcPts val="0"/>
              </a:spcBef>
              <a:buSzPct val="100000"/>
            </a:pPr>
            <a:r>
              <a:rPr lang="en" sz="2400"/>
              <a:t>Use JavaScript too (like on client side) &lt;- Todays topic</a:t>
            </a:r>
          </a:p>
          <a:p>
            <a:pPr indent="-381000" lvl="0" marL="457200" rtl="0">
              <a:spcBef>
                <a:spcPts val="0"/>
              </a:spcBef>
              <a:buSzPct val="100000"/>
            </a:pPr>
            <a:r>
              <a:rPr lang="en" sz="2400"/>
              <a:t>PHP (very popular in the past 20 years, e.g. facebook)</a:t>
            </a:r>
          </a:p>
          <a:p>
            <a:pPr indent="-381000" lvl="0" marL="457200" rtl="0">
              <a:spcBef>
                <a:spcPts val="0"/>
              </a:spcBef>
              <a:buSzPct val="100000"/>
            </a:pPr>
            <a:r>
              <a:rPr lang="en" sz="2400"/>
              <a:t>Perl</a:t>
            </a:r>
          </a:p>
          <a:p>
            <a:pPr indent="-381000" lvl="0" marL="457200" rtl="0">
              <a:spcBef>
                <a:spcPts val="0"/>
              </a:spcBef>
              <a:buSzPct val="100000"/>
            </a:pPr>
            <a:r>
              <a:rPr lang="en" sz="2400"/>
              <a:t>ASP.NET (C# or VB.Net)</a:t>
            </a:r>
          </a:p>
          <a:p>
            <a:pPr indent="-381000" lvl="0" marL="457200" rtl="0">
              <a:spcBef>
                <a:spcPts val="0"/>
              </a:spcBef>
              <a:buSzPct val="100000"/>
            </a:pPr>
            <a:r>
              <a:rPr lang="en" sz="2400"/>
              <a:t>Many languages also have solutions</a:t>
            </a:r>
          </a:p>
          <a:p>
            <a:pPr indent="-381000" lvl="1" marL="914400" rtl="0">
              <a:spcBef>
                <a:spcPts val="0"/>
              </a:spcBef>
              <a:buSzPct val="100000"/>
            </a:pPr>
            <a:r>
              <a:rPr lang="en"/>
              <a:t>Java, Scala and other languages on top of JVM</a:t>
            </a:r>
          </a:p>
          <a:p>
            <a:pPr indent="-228600" lvl="1" marL="914400" rtl="0">
              <a:spcBef>
                <a:spcPts val="0"/>
              </a:spcBef>
            </a:pPr>
            <a:r>
              <a:rPr lang="en"/>
              <a:t>C, C++, Lisp, D, Cobol, who wants to use that?</a:t>
            </a:r>
          </a:p>
          <a:p>
            <a:pPr indent="-342900" lvl="0" marL="457200">
              <a:spcBef>
                <a:spcPts val="0"/>
              </a:spcBef>
              <a:buSzPct val="100000"/>
            </a:pPr>
            <a:r>
              <a:rPr lang="en" sz="1800"/>
              <a:t>Obsolete: ActiveX, Java Applets, Flash, Silverlight, Unity3D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lang="en"/>
              <a:t>Node.js</a:t>
            </a:r>
          </a:p>
        </p:txBody>
      </p:sp>
      <p:sp>
        <p:nvSpPr>
          <p:cNvPr id="212" name="Shape 21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Node.js® is a JavaScript runtime built on Chrome's V8 JavaScript engine. Node.js uses an event-driven, non-blocking I/O model that makes it lightweight and efficient. Node.js' package ecosystem, npm, is the largest ecosystem of open source libraries in the world.</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Installing Node.js</a:t>
            </a:r>
          </a:p>
        </p:txBody>
      </p:sp>
      <p:sp>
        <p:nvSpPr>
          <p:cNvPr id="218" name="Shape 218"/>
          <p:cNvSpPr txBox="1"/>
          <p:nvPr>
            <p:ph idx="1" type="body"/>
          </p:nvPr>
        </p:nvSpPr>
        <p:spPr>
          <a:xfrm>
            <a:off x="457200" y="1200150"/>
            <a:ext cx="8482199" cy="3725699"/>
          </a:xfrm>
          <a:prstGeom prst="rect">
            <a:avLst/>
          </a:prstGeom>
        </p:spPr>
        <p:txBody>
          <a:bodyPr anchorCtr="0" anchor="t" bIns="91425" lIns="91425" rIns="91425" tIns="91425">
            <a:noAutofit/>
          </a:bodyPr>
          <a:lstStyle/>
          <a:p>
            <a:pPr lvl="0" rtl="0">
              <a:spcBef>
                <a:spcPts val="0"/>
              </a:spcBef>
              <a:buNone/>
            </a:pPr>
            <a:r>
              <a:rPr lang="en"/>
              <a:t>First install Node.js (via NPM)</a:t>
            </a:r>
          </a:p>
          <a:p>
            <a:pPr indent="-228600" lvl="0" marL="457200" rtl="0">
              <a:spcBef>
                <a:spcPts val="0"/>
              </a:spcBef>
            </a:pPr>
            <a:r>
              <a:rPr lang="en"/>
              <a:t>Simpliest way: </a:t>
            </a:r>
            <a:r>
              <a:rPr lang="en" u="sng">
                <a:solidFill>
                  <a:schemeClr val="hlink"/>
                </a:solidFill>
                <a:hlinkClick r:id="rId3"/>
              </a:rPr>
              <a:t>https://nodejs.org/en/download</a:t>
            </a:r>
          </a:p>
          <a:p>
            <a:pPr indent="-228600" lvl="0" marL="457200" rtl="0">
              <a:spcBef>
                <a:spcPts val="0"/>
              </a:spcBef>
            </a:pPr>
            <a:r>
              <a:rPr lang="en"/>
              <a:t>NPM is the package manager and very useful: </a:t>
            </a:r>
            <a:r>
              <a:rPr lang="en" u="sng">
                <a:solidFill>
                  <a:schemeClr val="hlink"/>
                </a:solidFill>
                <a:hlinkClick r:id="rId4"/>
              </a:rPr>
              <a:t>https://www.npmjs.com/</a:t>
            </a:r>
          </a:p>
          <a:p>
            <a:pPr indent="-228600" lvl="0" marL="457200" rtl="0">
              <a:spcBef>
                <a:spcPts val="0"/>
              </a:spcBef>
            </a:pPr>
            <a:r>
              <a:rPr lang="en"/>
              <a:t>Once installed, try it in the command line:</a:t>
            </a:r>
          </a:p>
          <a:p>
            <a:pPr indent="-228600" lvl="1" marL="914400" rtl="0">
              <a:spcBef>
                <a:spcPts val="0"/>
              </a:spcBef>
            </a:pPr>
            <a:r>
              <a:rPr lang="en"/>
              <a:t>node</a:t>
            </a:r>
          </a:p>
          <a:p>
            <a:pPr indent="-228600" lvl="1" marL="914400" rtl="0">
              <a:spcBef>
                <a:spcPts val="0"/>
              </a:spcBef>
            </a:pPr>
            <a:r>
              <a:rPr lang="en"/>
              <a:t>console.log(“Hi Games Academy”);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Using MongoDB with Node.js</a:t>
            </a:r>
          </a:p>
        </p:txBody>
      </p:sp>
      <p:sp>
        <p:nvSpPr>
          <p:cNvPr id="224" name="Shape 224"/>
          <p:cNvSpPr txBox="1"/>
          <p:nvPr>
            <p:ph idx="1" type="body"/>
          </p:nvPr>
        </p:nvSpPr>
        <p:spPr>
          <a:xfrm>
            <a:off x="457200" y="1200150"/>
            <a:ext cx="8482199" cy="3725699"/>
          </a:xfrm>
          <a:prstGeom prst="rect">
            <a:avLst/>
          </a:prstGeom>
        </p:spPr>
        <p:txBody>
          <a:bodyPr anchorCtr="0" anchor="t" bIns="91425" lIns="91425" rIns="91425" tIns="91425">
            <a:noAutofit/>
          </a:bodyPr>
          <a:lstStyle/>
          <a:p>
            <a:pPr indent="0" lvl="0" marL="457200" rtl="0">
              <a:lnSpc>
                <a:spcPct val="150000"/>
              </a:lnSpc>
              <a:spcBef>
                <a:spcPts val="1800"/>
              </a:spcBef>
              <a:spcAft>
                <a:spcPts val="1800"/>
              </a:spcAft>
              <a:buNone/>
            </a:pPr>
            <a:r>
              <a:rPr b="1" lang="en" sz="1050">
                <a:solidFill>
                  <a:srgbClr val="007020"/>
                </a:solidFill>
                <a:highlight>
                  <a:srgbClr val="F5F6F7"/>
                </a:highlight>
                <a:latin typeface="Verdana"/>
                <a:ea typeface="Verdana"/>
                <a:cs typeface="Verdana"/>
                <a:sym typeface="Verdana"/>
              </a:rPr>
              <a:t>var</a:t>
            </a:r>
            <a:r>
              <a:rPr lang="en" sz="1050">
                <a:solidFill>
                  <a:srgbClr val="222222"/>
                </a:solidFill>
                <a:highlight>
                  <a:srgbClr val="F5F6F7"/>
                </a:highlight>
                <a:latin typeface="Verdana"/>
                <a:ea typeface="Verdana"/>
                <a:cs typeface="Verdana"/>
                <a:sym typeface="Verdana"/>
              </a:rPr>
              <a:t> MongoClient </a:t>
            </a:r>
            <a:r>
              <a:rPr lang="en" sz="1050">
                <a:solidFill>
                  <a:srgbClr val="666666"/>
                </a:solidFill>
                <a:highlight>
                  <a:srgbClr val="F5F6F7"/>
                </a:highlight>
                <a:latin typeface="Verdana"/>
                <a:ea typeface="Verdana"/>
                <a:cs typeface="Verdana"/>
                <a:sym typeface="Verdana"/>
              </a:rPr>
              <a:t>=</a:t>
            </a:r>
            <a:r>
              <a:rPr lang="en" sz="1050">
                <a:solidFill>
                  <a:srgbClr val="222222"/>
                </a:solidFill>
                <a:highlight>
                  <a:srgbClr val="F5F6F7"/>
                </a:highlight>
                <a:latin typeface="Verdana"/>
                <a:ea typeface="Verdana"/>
                <a:cs typeface="Verdana"/>
                <a:sym typeface="Verdana"/>
              </a:rPr>
              <a:t> require(</a:t>
            </a:r>
            <a:r>
              <a:rPr lang="en" sz="1050">
                <a:solidFill>
                  <a:srgbClr val="4070A0"/>
                </a:solidFill>
                <a:highlight>
                  <a:srgbClr val="F5F6F7"/>
                </a:highlight>
                <a:latin typeface="Verdana"/>
                <a:ea typeface="Verdana"/>
                <a:cs typeface="Verdana"/>
                <a:sym typeface="Verdana"/>
              </a:rPr>
              <a:t>'mongodb'</a:t>
            </a:r>
            <a:r>
              <a:rPr lang="en" sz="1050">
                <a:solidFill>
                  <a:srgbClr val="222222"/>
                </a:solidFill>
                <a:highlight>
                  <a:srgbClr val="F5F6F7"/>
                </a:highlight>
                <a:latin typeface="Verdana"/>
                <a:ea typeface="Verdana"/>
                <a:cs typeface="Verdana"/>
                <a:sym typeface="Verdana"/>
              </a:rPr>
              <a:t>).MongoClient;</a:t>
            </a:r>
            <a:br>
              <a:rPr lang="en" sz="1050">
                <a:solidFill>
                  <a:srgbClr val="222222"/>
                </a:solidFill>
                <a:highlight>
                  <a:srgbClr val="F5F6F7"/>
                </a:highlight>
                <a:latin typeface="Verdana"/>
                <a:ea typeface="Verdana"/>
                <a:cs typeface="Verdana"/>
                <a:sym typeface="Verdana"/>
              </a:rPr>
            </a:br>
            <a:r>
              <a:rPr b="1" lang="en" sz="1050">
                <a:solidFill>
                  <a:srgbClr val="007020"/>
                </a:solidFill>
                <a:highlight>
                  <a:srgbClr val="F5F6F7"/>
                </a:highlight>
                <a:latin typeface="Verdana"/>
                <a:ea typeface="Verdana"/>
                <a:cs typeface="Verdana"/>
                <a:sym typeface="Verdana"/>
              </a:rPr>
              <a:t>var</a:t>
            </a:r>
            <a:r>
              <a:rPr lang="en" sz="1050">
                <a:solidFill>
                  <a:srgbClr val="222222"/>
                </a:solidFill>
                <a:highlight>
                  <a:srgbClr val="F5F6F7"/>
                </a:highlight>
                <a:latin typeface="Verdana"/>
                <a:ea typeface="Verdana"/>
                <a:cs typeface="Verdana"/>
                <a:sym typeface="Verdana"/>
              </a:rPr>
              <a:t> assert </a:t>
            </a:r>
            <a:r>
              <a:rPr lang="en" sz="1050">
                <a:solidFill>
                  <a:srgbClr val="666666"/>
                </a:solidFill>
                <a:highlight>
                  <a:srgbClr val="F5F6F7"/>
                </a:highlight>
                <a:latin typeface="Verdana"/>
                <a:ea typeface="Verdana"/>
                <a:cs typeface="Verdana"/>
                <a:sym typeface="Verdana"/>
              </a:rPr>
              <a:t>=</a:t>
            </a:r>
            <a:r>
              <a:rPr lang="en" sz="1050">
                <a:solidFill>
                  <a:srgbClr val="222222"/>
                </a:solidFill>
                <a:highlight>
                  <a:srgbClr val="F5F6F7"/>
                </a:highlight>
                <a:latin typeface="Verdana"/>
                <a:ea typeface="Verdana"/>
                <a:cs typeface="Verdana"/>
                <a:sym typeface="Verdana"/>
              </a:rPr>
              <a:t> require(</a:t>
            </a:r>
            <a:r>
              <a:rPr lang="en" sz="1050">
                <a:solidFill>
                  <a:srgbClr val="4070A0"/>
                </a:solidFill>
                <a:highlight>
                  <a:srgbClr val="F5F6F7"/>
                </a:highlight>
                <a:latin typeface="Verdana"/>
                <a:ea typeface="Verdana"/>
                <a:cs typeface="Verdana"/>
                <a:sym typeface="Verdana"/>
              </a:rPr>
              <a:t>'assert'</a:t>
            </a:r>
            <a:r>
              <a:rPr lang="en" sz="1050">
                <a:solidFill>
                  <a:srgbClr val="222222"/>
                </a:solidFill>
                <a:highlight>
                  <a:srgbClr val="F5F6F7"/>
                </a:highlight>
                <a:latin typeface="Verdana"/>
                <a:ea typeface="Verdana"/>
                <a:cs typeface="Verdana"/>
                <a:sym typeface="Verdana"/>
              </a:rPr>
              <a:t>);</a:t>
            </a:r>
          </a:p>
          <a:p>
            <a:pPr indent="0" lvl="0" marL="457200" rtl="0">
              <a:lnSpc>
                <a:spcPct val="150000"/>
              </a:lnSpc>
              <a:spcBef>
                <a:spcPts val="1800"/>
              </a:spcBef>
              <a:spcAft>
                <a:spcPts val="1800"/>
              </a:spcAft>
              <a:buNone/>
            </a:pPr>
            <a:r>
              <a:rPr lang="en" sz="1050">
                <a:solidFill>
                  <a:srgbClr val="222222"/>
                </a:solidFill>
                <a:highlight>
                  <a:srgbClr val="F5F6F7"/>
                </a:highlight>
                <a:latin typeface="Verdana"/>
                <a:ea typeface="Verdana"/>
                <a:cs typeface="Verdana"/>
                <a:sym typeface="Verdana"/>
              </a:rPr>
              <a:t>// See DatabaseCourse for connection details</a:t>
            </a:r>
            <a:br>
              <a:rPr lang="en" sz="1050">
                <a:solidFill>
                  <a:srgbClr val="222222"/>
                </a:solidFill>
                <a:highlight>
                  <a:srgbClr val="F5F6F7"/>
                </a:highlight>
                <a:latin typeface="Verdana"/>
                <a:ea typeface="Verdana"/>
                <a:cs typeface="Verdana"/>
                <a:sym typeface="Verdana"/>
              </a:rPr>
            </a:br>
            <a:r>
              <a:rPr b="1" lang="en" sz="1050">
                <a:solidFill>
                  <a:srgbClr val="007020"/>
                </a:solidFill>
                <a:highlight>
                  <a:srgbClr val="F5F6F7"/>
                </a:highlight>
                <a:latin typeface="Verdana"/>
                <a:ea typeface="Verdana"/>
                <a:cs typeface="Verdana"/>
                <a:sym typeface="Verdana"/>
              </a:rPr>
              <a:t>var</a:t>
            </a:r>
            <a:r>
              <a:rPr lang="en" sz="1050">
                <a:solidFill>
                  <a:srgbClr val="222222"/>
                </a:solidFill>
                <a:highlight>
                  <a:srgbClr val="F5F6F7"/>
                </a:highlight>
                <a:latin typeface="Verdana"/>
                <a:ea typeface="Verdana"/>
                <a:cs typeface="Verdana"/>
                <a:sym typeface="Verdana"/>
              </a:rPr>
              <a:t> url </a:t>
            </a:r>
            <a:r>
              <a:rPr lang="en" sz="1050">
                <a:solidFill>
                  <a:srgbClr val="666666"/>
                </a:solidFill>
                <a:highlight>
                  <a:srgbClr val="F5F6F7"/>
                </a:highlight>
                <a:latin typeface="Verdana"/>
                <a:ea typeface="Verdana"/>
                <a:cs typeface="Verdana"/>
                <a:sym typeface="Verdana"/>
              </a:rPr>
              <a:t>=</a:t>
            </a:r>
            <a:r>
              <a:rPr lang="en" sz="1050">
                <a:solidFill>
                  <a:srgbClr val="222222"/>
                </a:solidFill>
                <a:highlight>
                  <a:srgbClr val="F5F6F7"/>
                </a:highlight>
                <a:latin typeface="Verdana"/>
                <a:ea typeface="Verdana"/>
                <a:cs typeface="Verdana"/>
                <a:sym typeface="Verdana"/>
              </a:rPr>
              <a:t> </a:t>
            </a:r>
            <a:r>
              <a:rPr lang="en" sz="1050">
                <a:solidFill>
                  <a:srgbClr val="4070A0"/>
                </a:solidFill>
                <a:highlight>
                  <a:srgbClr val="F5F6F7"/>
                </a:highlight>
                <a:latin typeface="Verdana"/>
                <a:ea typeface="Verdana"/>
                <a:cs typeface="Verdana"/>
                <a:sym typeface="Verdana"/>
              </a:rPr>
              <a:t>'mongodb://localhost:27017/Pong'</a:t>
            </a:r>
            <a:r>
              <a:rPr lang="en" sz="1050">
                <a:solidFill>
                  <a:srgbClr val="222222"/>
                </a:solidFill>
                <a:highlight>
                  <a:srgbClr val="F5F6F7"/>
                </a:highlight>
                <a:latin typeface="Verdana"/>
                <a:ea typeface="Verdana"/>
                <a:cs typeface="Verdana"/>
                <a:sym typeface="Verdana"/>
              </a:rPr>
              <a:t>;</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MongoClient.connect(url, </a:t>
            </a:r>
            <a:r>
              <a:rPr b="1" lang="en" sz="1050">
                <a:solidFill>
                  <a:srgbClr val="007020"/>
                </a:solidFill>
                <a:highlight>
                  <a:srgbClr val="F5F6F7"/>
                </a:highlight>
                <a:latin typeface="Verdana"/>
                <a:ea typeface="Verdana"/>
                <a:cs typeface="Verdana"/>
                <a:sym typeface="Verdana"/>
              </a:rPr>
              <a:t>function</a:t>
            </a:r>
            <a:r>
              <a:rPr lang="en" sz="1050">
                <a:solidFill>
                  <a:srgbClr val="222222"/>
                </a:solidFill>
                <a:highlight>
                  <a:srgbClr val="F5F6F7"/>
                </a:highlight>
                <a:latin typeface="Verdana"/>
                <a:ea typeface="Verdana"/>
                <a:cs typeface="Verdana"/>
                <a:sym typeface="Verdana"/>
              </a:rPr>
              <a:t>(err, db) {</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  assert.equal(</a:t>
            </a:r>
            <a:r>
              <a:rPr b="1" lang="en" sz="1050">
                <a:solidFill>
                  <a:srgbClr val="007020"/>
                </a:solidFill>
                <a:highlight>
                  <a:srgbClr val="F5F6F7"/>
                </a:highlight>
                <a:latin typeface="Verdana"/>
                <a:ea typeface="Verdana"/>
                <a:cs typeface="Verdana"/>
                <a:sym typeface="Verdana"/>
              </a:rPr>
              <a:t>null</a:t>
            </a:r>
            <a:r>
              <a:rPr lang="en" sz="1050">
                <a:solidFill>
                  <a:srgbClr val="222222"/>
                </a:solidFill>
                <a:highlight>
                  <a:srgbClr val="F5F6F7"/>
                </a:highlight>
                <a:latin typeface="Verdana"/>
                <a:ea typeface="Verdana"/>
                <a:cs typeface="Verdana"/>
                <a:sym typeface="Verdana"/>
              </a:rPr>
              <a:t>, err);</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  console.log(</a:t>
            </a:r>
            <a:r>
              <a:rPr lang="en" sz="1050">
                <a:solidFill>
                  <a:srgbClr val="4070A0"/>
                </a:solidFill>
                <a:highlight>
                  <a:srgbClr val="F5F6F7"/>
                </a:highlight>
                <a:latin typeface="Verdana"/>
                <a:ea typeface="Verdana"/>
                <a:cs typeface="Verdana"/>
                <a:sym typeface="Verdana"/>
              </a:rPr>
              <a:t>"Connected correctly to server."</a:t>
            </a:r>
            <a:r>
              <a:rPr lang="en" sz="1050">
                <a:solidFill>
                  <a:srgbClr val="222222"/>
                </a:solidFill>
                <a:highlight>
                  <a:srgbClr val="F5F6F7"/>
                </a:highlight>
                <a:latin typeface="Verdana"/>
                <a:ea typeface="Verdana"/>
                <a:cs typeface="Verdana"/>
                <a:sym typeface="Verdana"/>
              </a:rPr>
              <a:t>);</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  db.close();</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63" name="Shape 63"/>
          <p:cNvSpPr txBox="1"/>
          <p:nvPr>
            <p:ph idx="1" type="body"/>
          </p:nvPr>
        </p:nvSpPr>
        <p:spPr>
          <a:xfrm>
            <a:off x="457200" y="1200150"/>
            <a:ext cx="8031299" cy="3725699"/>
          </a:xfrm>
          <a:prstGeom prst="rect">
            <a:avLst/>
          </a:prstGeom>
        </p:spPr>
        <p:txBody>
          <a:bodyPr anchorCtr="0" anchor="t" bIns="91425" lIns="91425" rIns="91425" tIns="91425">
            <a:noAutofit/>
          </a:bodyPr>
          <a:lstStyle/>
          <a:p>
            <a:pPr lvl="0" rtl="0">
              <a:spcBef>
                <a:spcPts val="0"/>
              </a:spcBef>
              <a:buNone/>
            </a:pPr>
            <a:r>
              <a:rPr lang="en" sz="2400"/>
              <a:t>We will use the example game Pong with PongServer from the </a:t>
            </a:r>
            <a:r>
              <a:rPr lang="en" sz="2400" u="sng">
                <a:solidFill>
                  <a:schemeClr val="hlink"/>
                </a:solidFill>
                <a:hlinkClick r:id="rId3"/>
              </a:rPr>
              <a:t>NetworkingCourse</a:t>
            </a:r>
            <a:r>
              <a:rPr lang="en" sz="2400"/>
              <a:t> and </a:t>
            </a:r>
            <a:r>
              <a:rPr lang="en" sz="2400" u="sng">
                <a:solidFill>
                  <a:schemeClr val="hlink"/>
                </a:solidFill>
                <a:hlinkClick r:id="rId4"/>
              </a:rPr>
              <a:t>DatabaseCourse</a:t>
            </a:r>
            <a:r>
              <a:rPr lang="en" sz="2400"/>
              <a:t> and build a website for it. The PongServer allows multiplayer gameplay and features player accounts, high-scores and statistics support for each game session is added.</a:t>
            </a:r>
          </a:p>
          <a:p>
            <a:pPr lvl="0" rtl="0">
              <a:spcBef>
                <a:spcPts val="0"/>
              </a:spcBef>
              <a:buNone/>
            </a:pPr>
            <a:r>
              <a:t/>
            </a:r>
            <a:endParaRPr sz="2400"/>
          </a:p>
          <a:p>
            <a:pPr lvl="0" rtl="0">
              <a:spcBef>
                <a:spcPts val="0"/>
              </a:spcBef>
              <a:buNone/>
            </a:pPr>
            <a:r>
              <a:rPr lang="en" sz="2400"/>
              <a:t>This data is saved on the server-side and used for analysis and presenting the data (e.g. high-scores) in game and on a website for the game we will build.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 a website</a:t>
            </a:r>
          </a:p>
        </p:txBody>
      </p:sp>
      <p:sp>
        <p:nvSpPr>
          <p:cNvPr id="230" name="Shape 2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Simple website to show</a:t>
            </a:r>
          </a:p>
          <a:p>
            <a:pPr indent="-228600" lvl="0" marL="457200" rtl="0">
              <a:spcBef>
                <a:spcPts val="0"/>
              </a:spcBef>
            </a:pPr>
            <a:r>
              <a:rPr lang="en"/>
              <a:t>high scores and</a:t>
            </a:r>
          </a:p>
          <a:p>
            <a:pPr indent="-228600" lvl="0" marL="457200" rtl="0">
              <a:spcBef>
                <a:spcPts val="0"/>
              </a:spcBef>
            </a:pPr>
            <a:r>
              <a:rPr lang="en"/>
              <a:t>game statistics</a:t>
            </a:r>
          </a:p>
          <a:p>
            <a:pPr lvl="0" rtl="0">
              <a:spcBef>
                <a:spcPts val="0"/>
              </a:spcBef>
              <a:buNone/>
            </a:pPr>
            <a:r>
              <a:t/>
            </a:r>
            <a:endParaRPr/>
          </a:p>
          <a:p>
            <a:pPr lvl="0" rtl="0">
              <a:spcBef>
                <a:spcPts val="0"/>
              </a:spcBef>
              <a:buNone/>
            </a:pPr>
            <a:r>
              <a:rPr lang="en"/>
              <a:t>Using the MongoDB database and the existing </a:t>
            </a:r>
            <a:r>
              <a:rPr lang="en" u="sng">
                <a:solidFill>
                  <a:schemeClr val="hlink"/>
                </a:solidFill>
                <a:hlinkClick r:id="rId3"/>
              </a:rPr>
              <a:t>PongServer data</a:t>
            </a:r>
            <a:r>
              <a:rPr lang="en"/>
              <a:t>. Access is done via </a:t>
            </a:r>
            <a:r>
              <a:rPr lang="en" u="sng">
                <a:solidFill>
                  <a:schemeClr val="hlink"/>
                </a:solidFill>
                <a:hlinkClick r:id="rId4"/>
              </a:rPr>
              <a:t>Node.js</a:t>
            </a:r>
          </a:p>
          <a:p>
            <a:pPr indent="-228600" lvl="0" marL="457200" rtl="0">
              <a:spcBef>
                <a:spcPts val="0"/>
              </a:spcBef>
            </a:pPr>
            <a:r>
              <a:rPr lang="en"/>
              <a:t>Day 2 and Day 3 will look at other ways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Questions?</a:t>
            </a:r>
          </a:p>
        </p:txBody>
      </p:sp>
      <p:sp>
        <p:nvSpPr>
          <p:cNvPr id="236" name="Shape 2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All code and these slides are available at:</a:t>
            </a:r>
          </a:p>
          <a:p>
            <a:pPr lvl="0" rtl="0" algn="ctr">
              <a:spcBef>
                <a:spcPts val="0"/>
              </a:spcBef>
              <a:buNone/>
            </a:pPr>
            <a:r>
              <a:rPr lang="en" sz="2400" u="sng">
                <a:solidFill>
                  <a:schemeClr val="hlink"/>
                </a:solidFill>
                <a:hlinkClick r:id="rId3"/>
              </a:rPr>
              <a:t>https://github.com/BenjaminNitschke/WebCourse</a:t>
            </a:r>
          </a:p>
          <a:p>
            <a:pPr lvl="0" algn="ctr">
              <a:spcBef>
                <a:spcPts val="0"/>
              </a:spcBef>
              <a:buNone/>
            </a:pPr>
            <a:r>
              <a:t/>
            </a:r>
            <a:endParaRPr sz="24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Day 2: Recap of Day 1</a:t>
            </a:r>
          </a:p>
        </p:txBody>
      </p:sp>
      <p:sp>
        <p:nvSpPr>
          <p:cNvPr id="242" name="Shape 242"/>
          <p:cNvSpPr txBox="1"/>
          <p:nvPr>
            <p:ph idx="1" type="body"/>
          </p:nvPr>
        </p:nvSpPr>
        <p:spPr>
          <a:xfrm>
            <a:off x="457200" y="1152250"/>
            <a:ext cx="8229600" cy="3905099"/>
          </a:xfrm>
          <a:prstGeom prst="rect">
            <a:avLst/>
          </a:prstGeom>
        </p:spPr>
        <p:txBody>
          <a:bodyPr anchorCtr="0" anchor="t" bIns="91425" lIns="91425" rIns="91425" tIns="91425">
            <a:noAutofit/>
          </a:bodyPr>
          <a:lstStyle/>
          <a:p>
            <a:pPr lvl="0" rtl="0">
              <a:spcBef>
                <a:spcPts val="0"/>
              </a:spcBef>
              <a:buNone/>
            </a:pPr>
            <a:r>
              <a:rPr lang="en"/>
              <a:t>What we did so far</a:t>
            </a:r>
          </a:p>
          <a:p>
            <a:pPr indent="-228600" lvl="0" marL="457200" rtl="0">
              <a:spcBef>
                <a:spcPts val="0"/>
              </a:spcBef>
            </a:pPr>
            <a:r>
              <a:rPr lang="en"/>
              <a:t>HTML5 &amp; CSS Refresher</a:t>
            </a:r>
          </a:p>
          <a:p>
            <a:pPr indent="-228600" lvl="0" marL="457200" rtl="0">
              <a:spcBef>
                <a:spcPts val="0"/>
              </a:spcBef>
            </a:pPr>
            <a:r>
              <a:rPr lang="en"/>
              <a:t>JavaScript client side: Input, Maps, etc.</a:t>
            </a:r>
          </a:p>
          <a:p>
            <a:pPr indent="-228600" lvl="0" marL="457200" rtl="0">
              <a:spcBef>
                <a:spcPts val="0"/>
              </a:spcBef>
            </a:pPr>
            <a:r>
              <a:rPr lang="en"/>
              <a:t>Overview of Frameworks &amp; JS Tools</a:t>
            </a:r>
          </a:p>
          <a:p>
            <a:pPr indent="-228600" lvl="0" marL="457200" rtl="0">
              <a:spcBef>
                <a:spcPts val="0"/>
              </a:spcBef>
            </a:pPr>
            <a:r>
              <a:rPr lang="en"/>
              <a:t>JavaScript on the server via Node.js</a:t>
            </a:r>
          </a:p>
          <a:p>
            <a:pPr indent="-228600" lvl="0" marL="457200" rtl="0">
              <a:spcBef>
                <a:spcPts val="0"/>
              </a:spcBef>
            </a:pPr>
            <a:r>
              <a:rPr lang="en"/>
              <a:t>NPM Package Management</a:t>
            </a:r>
          </a:p>
          <a:p>
            <a:pPr indent="-228600" lvl="0" marL="457200" rtl="0">
              <a:spcBef>
                <a:spcPts val="0"/>
              </a:spcBef>
            </a:pPr>
            <a:r>
              <a:rPr lang="en"/>
              <a:t>Live Coding a Node.js webserver</a:t>
            </a:r>
          </a:p>
          <a:p>
            <a:pPr indent="-228600" lvl="0" marL="457200" rtl="0">
              <a:spcBef>
                <a:spcPts val="0"/>
              </a:spcBef>
            </a:pPr>
            <a:r>
              <a:rPr lang="en"/>
              <a:t>MongoDB Database support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Day 2: ASP.Net Forms</a:t>
            </a:r>
          </a:p>
        </p:txBody>
      </p:sp>
      <p:pic>
        <p:nvPicPr>
          <p:cNvPr id="248" name="Shape 248"/>
          <p:cNvPicPr preferRelativeResize="0"/>
          <p:nvPr/>
        </p:nvPicPr>
        <p:blipFill>
          <a:blip r:embed="rId3">
            <a:alphaModFix/>
          </a:blip>
          <a:stretch>
            <a:fillRect/>
          </a:stretch>
        </p:blipFill>
        <p:spPr>
          <a:xfrm>
            <a:off x="2072961" y="1731150"/>
            <a:ext cx="5162588" cy="3389974"/>
          </a:xfrm>
          <a:prstGeom prst="rect">
            <a:avLst/>
          </a:prstGeom>
          <a:noFill/>
          <a:ln>
            <a:noFill/>
          </a:ln>
        </p:spPr>
      </p:pic>
      <p:sp>
        <p:nvSpPr>
          <p:cNvPr id="249" name="Shape 249"/>
          <p:cNvSpPr txBox="1"/>
          <p:nvPr/>
        </p:nvSpPr>
        <p:spPr>
          <a:xfrm>
            <a:off x="606925" y="1216650"/>
            <a:ext cx="8318100" cy="5144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en" sz="1800">
                <a:solidFill>
                  <a:schemeClr val="dk1"/>
                </a:solidFill>
              </a:rPr>
              <a:t>Walkthrough:</a:t>
            </a:r>
            <a:r>
              <a:rPr lang="en" sz="1100">
                <a:solidFill>
                  <a:schemeClr val="dk1"/>
                </a:solidFill>
              </a:rPr>
              <a:t> </a:t>
            </a:r>
            <a:r>
              <a:rPr lang="en" sz="1800" u="sng">
                <a:solidFill>
                  <a:schemeClr val="hlink"/>
                </a:solidFill>
                <a:hlinkClick r:id="rId4"/>
              </a:rPr>
              <a:t>https://msdn.microsoft.com/en-us/library/9z74w20y(v=vs.110).aspx</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Create ASP.Net Forms webpage</a:t>
            </a:r>
          </a:p>
        </p:txBody>
      </p:sp>
      <p:sp>
        <p:nvSpPr>
          <p:cNvPr id="255" name="Shape 255"/>
          <p:cNvSpPr txBox="1"/>
          <p:nvPr>
            <p:ph idx="1" type="body"/>
          </p:nvPr>
        </p:nvSpPr>
        <p:spPr>
          <a:xfrm>
            <a:off x="457200" y="1200150"/>
            <a:ext cx="8507999" cy="3725699"/>
          </a:xfrm>
          <a:prstGeom prst="rect">
            <a:avLst/>
          </a:prstGeom>
        </p:spPr>
        <p:txBody>
          <a:bodyPr anchorCtr="0" anchor="t" bIns="91425" lIns="91425" rIns="91425" tIns="91425">
            <a:noAutofit/>
          </a:bodyPr>
          <a:lstStyle/>
          <a:p>
            <a:pPr lvl="0" rtl="0">
              <a:spcBef>
                <a:spcPts val="0"/>
              </a:spcBef>
              <a:buNone/>
            </a:pPr>
            <a:r>
              <a:rPr lang="en"/>
              <a:t>Based on what we just learned re-create yesterdays Pong Highscores website in ASP.Net</a:t>
            </a:r>
          </a:p>
          <a:p>
            <a:pPr indent="-228600" lvl="0" marL="457200" rtl="0">
              <a:spcBef>
                <a:spcPts val="0"/>
              </a:spcBef>
            </a:pPr>
            <a:r>
              <a:rPr lang="en"/>
              <a:t>Import the HtmlWebsite css and html</a:t>
            </a:r>
          </a:p>
          <a:p>
            <a:pPr indent="-228600" lvl="1" marL="914400" rtl="0">
              <a:spcBef>
                <a:spcPts val="0"/>
              </a:spcBef>
            </a:pPr>
            <a:r>
              <a:rPr lang="en" u="sng">
                <a:solidFill>
                  <a:schemeClr val="hlink"/>
                </a:solidFill>
                <a:hlinkClick r:id="rId3"/>
              </a:rPr>
              <a:t>https://github.com/BenjaminNitschke/WebCourse</a:t>
            </a:r>
          </a:p>
          <a:p>
            <a:pPr indent="-228600" lvl="0" marL="457200" rtl="0">
              <a:spcBef>
                <a:spcPts val="0"/>
              </a:spcBef>
            </a:pPr>
            <a:r>
              <a:rPr lang="en"/>
              <a:t>Get the menu working (Highscores, About)</a:t>
            </a:r>
          </a:p>
          <a:p>
            <a:pPr indent="-228600" lvl="0" marL="457200" rtl="0">
              <a:spcBef>
                <a:spcPts val="0"/>
              </a:spcBef>
            </a:pPr>
            <a:r>
              <a:rPr lang="en"/>
              <a:t>Optional: Get Highscores from a file or db</a:t>
            </a:r>
          </a:p>
          <a:p>
            <a:pPr lvl="0" rtl="0">
              <a:spcBef>
                <a:spcPts val="0"/>
              </a:spcBef>
              <a:buNone/>
            </a:pPr>
            <a:r>
              <a:t/>
            </a:r>
            <a:endParaRPr sz="1000"/>
          </a:p>
          <a:p>
            <a:pPr lvl="0">
              <a:spcBef>
                <a:spcPts val="0"/>
              </a:spcBef>
              <a:buNone/>
            </a:pPr>
            <a:r>
              <a:rPr lang="en"/>
              <a:t>Time: 45 Minutes, feel free to pair or ask for help</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From the DatabaseCourse</a:t>
            </a:r>
          </a:p>
        </p:txBody>
      </p:sp>
      <p:sp>
        <p:nvSpPr>
          <p:cNvPr id="261" name="Shape 26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&lt;!DOCTYPE html&gt;&lt;</a:t>
            </a:r>
            <a:r>
              <a:rPr lang="en" sz="900">
                <a:solidFill>
                  <a:srgbClr val="63A35C"/>
                </a:solidFill>
                <a:highlight>
                  <a:srgbClr val="FFFFFF"/>
                </a:highlight>
                <a:latin typeface="Consolas"/>
                <a:ea typeface="Consolas"/>
                <a:cs typeface="Consolas"/>
                <a:sym typeface="Consolas"/>
              </a:rPr>
              <a:t>html</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xmlns</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"http://www.w3.org/1999/xhtml"</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a:t>
            </a:r>
            <a:r>
              <a:rPr lang="en" sz="900">
                <a:solidFill>
                  <a:srgbClr val="63A35C"/>
                </a:solidFill>
                <a:highlight>
                  <a:srgbClr val="FFFFFF"/>
                </a:highlight>
                <a:latin typeface="Consolas"/>
                <a:ea typeface="Consolas"/>
                <a:cs typeface="Consolas"/>
                <a:sym typeface="Consolas"/>
              </a:rPr>
              <a:t>head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title</a:t>
            </a:r>
            <a:r>
              <a:rPr lang="en" sz="900">
                <a:solidFill>
                  <a:srgbClr val="333333"/>
                </a:solidFill>
                <a:highlight>
                  <a:srgbClr val="FFFFFF"/>
                </a:highlight>
                <a:latin typeface="Consolas"/>
                <a:ea typeface="Consolas"/>
                <a:cs typeface="Consolas"/>
                <a:sym typeface="Consolas"/>
              </a:rPr>
              <a:t>&gt;Pong High Scores&lt;/</a:t>
            </a:r>
            <a:r>
              <a:rPr lang="en" sz="900">
                <a:solidFill>
                  <a:srgbClr val="63A35C"/>
                </a:solidFill>
                <a:highlight>
                  <a:srgbClr val="FFFFFF"/>
                </a:highlight>
                <a:latin typeface="Consolas"/>
                <a:ea typeface="Consolas"/>
                <a:cs typeface="Consolas"/>
                <a:sym typeface="Consolas"/>
              </a:rPr>
              <a:t>title</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head</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a:t>
            </a:r>
            <a:r>
              <a:rPr lang="en" sz="900">
                <a:solidFill>
                  <a:srgbClr val="63A35C"/>
                </a:solidFill>
                <a:highlight>
                  <a:srgbClr val="FFFFFF"/>
                </a:highlight>
                <a:latin typeface="Consolas"/>
                <a:ea typeface="Consolas"/>
                <a:cs typeface="Consolas"/>
                <a:sym typeface="Consolas"/>
              </a:rPr>
              <a:t>body</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form</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"form1"</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div</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h2</a:t>
            </a:r>
            <a:r>
              <a:rPr lang="en" sz="900">
                <a:solidFill>
                  <a:srgbClr val="333333"/>
                </a:solidFill>
                <a:highlight>
                  <a:srgbClr val="FFFFFF"/>
                </a:highlight>
                <a:latin typeface="Consolas"/>
                <a:ea typeface="Consolas"/>
                <a:cs typeface="Consolas"/>
                <a:sym typeface="Consolas"/>
              </a:rPr>
              <a:t>&gt;Pong High Scores&lt;/</a:t>
            </a:r>
            <a:r>
              <a:rPr lang="en" sz="900">
                <a:solidFill>
                  <a:srgbClr val="63A35C"/>
                </a:solidFill>
                <a:highlight>
                  <a:srgbClr val="FFFFFF"/>
                </a:highlight>
                <a:latin typeface="Consolas"/>
                <a:ea typeface="Consolas"/>
                <a:cs typeface="Consolas"/>
                <a:sym typeface="Consolas"/>
              </a:rPr>
              <a:t>h2</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div</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asp:SqlDataSource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"SqlHighScoreDataSource"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ConnectionString</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"&lt;%$ ConnectionStrings:PongConnectionString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SelectCommand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"SELECT Username, [Score], [PositionInRanking] FROM [HighScore] JOIN Player On Player.Id = PlayerId ORDER BY [PositionInRanking]"</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asp:SqlDataSource</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asp:GridView</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"GridView1"</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AutoGenerateColumns</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"False"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DataSourceID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"SqlHighScoreDataSource"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AllowPaging</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"True"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AllowSorting</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"True"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Height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"161px"</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Width</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"834px"</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Columns</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asp:BoundField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DataField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"PositionInRanking"</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HeaderText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"Global Rank"</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SortExpression</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"PositionInRanking"</a:t>
            </a:r>
            <a:r>
              <a:rPr lang="en" sz="900">
                <a:solidFill>
                  <a:srgbClr val="333333"/>
                </a:solidFill>
                <a:highlight>
                  <a:srgbClr val="FFFFFF"/>
                </a:highlight>
                <a:latin typeface="Consolas"/>
                <a:ea typeface="Consolas"/>
                <a:cs typeface="Consolas"/>
                <a:sym typeface="Consolas"/>
              </a:rPr>
              <a:t>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asp:BoundField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DataField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"Username"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HeaderText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"Player"</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SortExpression</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"Username"</a:t>
            </a:r>
            <a:r>
              <a:rPr lang="en" sz="900">
                <a:solidFill>
                  <a:srgbClr val="333333"/>
                </a:solidFill>
                <a:highlight>
                  <a:srgbClr val="FFFFFF"/>
                </a:highlight>
                <a:latin typeface="Consolas"/>
                <a:ea typeface="Consolas"/>
                <a:cs typeface="Consolas"/>
                <a:sym typeface="Consolas"/>
              </a:rPr>
              <a:t>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asp:BoundField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DataField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"Score"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HeaderText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"Score"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SortExpression</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"Score"</a:t>
            </a:r>
            <a:r>
              <a:rPr lang="en" sz="900">
                <a:solidFill>
                  <a:srgbClr val="333333"/>
                </a:solidFill>
                <a:highlight>
                  <a:srgbClr val="FFFFFF"/>
                </a:highlight>
                <a:latin typeface="Consolas"/>
                <a:ea typeface="Consolas"/>
                <a:cs typeface="Consolas"/>
                <a:sym typeface="Consolas"/>
              </a:rPr>
              <a:t>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Columns</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a:t>
            </a:r>
            <a:r>
              <a:rPr lang="en" sz="900">
                <a:solidFill>
                  <a:srgbClr val="63A35C"/>
                </a:solidFill>
                <a:highlight>
                  <a:srgbClr val="FFFFFF"/>
                </a:highlight>
                <a:latin typeface="Consolas"/>
                <a:ea typeface="Consolas"/>
                <a:cs typeface="Consolas"/>
                <a:sym typeface="Consolas"/>
              </a:rPr>
              <a:t>asp:GridView</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form</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body</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html</a:t>
            </a:r>
            <a:r>
              <a:rPr lang="en" sz="900">
                <a:solidFill>
                  <a:srgbClr val="333333"/>
                </a:solidFill>
                <a:highlight>
                  <a:srgbClr val="FFFFFF"/>
                </a:highlight>
                <a:latin typeface="Consolas"/>
                <a:ea typeface="Consolas"/>
                <a:cs typeface="Consolas"/>
                <a:sym typeface="Consolas"/>
              </a:rPr>
              <a:t>&gt;</a:t>
            </a:r>
          </a:p>
          <a:p>
            <a:pPr lvl="0" rtl="0">
              <a:spcBef>
                <a:spcPts val="0"/>
              </a:spcBef>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ASP.NET MVC</a:t>
            </a:r>
          </a:p>
        </p:txBody>
      </p:sp>
      <p:sp>
        <p:nvSpPr>
          <p:cNvPr id="267" name="Shape 267"/>
          <p:cNvSpPr txBox="1"/>
          <p:nvPr>
            <p:ph idx="1" type="body"/>
          </p:nvPr>
        </p:nvSpPr>
        <p:spPr>
          <a:xfrm>
            <a:off x="457200" y="1200150"/>
            <a:ext cx="6115500" cy="3725699"/>
          </a:xfrm>
          <a:prstGeom prst="rect">
            <a:avLst/>
          </a:prstGeom>
        </p:spPr>
        <p:txBody>
          <a:bodyPr anchorCtr="0" anchor="t" bIns="91425" lIns="91425" rIns="91425" tIns="91425">
            <a:noAutofit/>
          </a:bodyPr>
          <a:lstStyle/>
          <a:p>
            <a:pPr lvl="0" rtl="0">
              <a:spcBef>
                <a:spcPts val="0"/>
              </a:spcBef>
              <a:buNone/>
            </a:pPr>
            <a:r>
              <a:rPr lang="en" sz="1800"/>
              <a:t>MVC is one of three ASP.NET programming models.</a:t>
            </a:r>
          </a:p>
          <a:p>
            <a:pPr lvl="0" rtl="0">
              <a:spcBef>
                <a:spcPts val="0"/>
              </a:spcBef>
              <a:buNone/>
            </a:pPr>
            <a:r>
              <a:t/>
            </a:r>
            <a:endParaRPr sz="1800"/>
          </a:p>
          <a:p>
            <a:pPr lvl="0" rtl="0">
              <a:spcBef>
                <a:spcPts val="0"/>
              </a:spcBef>
              <a:buNone/>
            </a:pPr>
            <a:r>
              <a:rPr lang="en" sz="1800"/>
              <a:t>MVC is a framework for building web applications using a MVC (Model View Controller) design:</a:t>
            </a:r>
          </a:p>
          <a:p>
            <a:pPr lvl="0" rtl="0">
              <a:spcBef>
                <a:spcPts val="0"/>
              </a:spcBef>
              <a:buNone/>
            </a:pPr>
            <a:r>
              <a:t/>
            </a:r>
            <a:endParaRPr sz="1800"/>
          </a:p>
          <a:p>
            <a:pPr indent="-342900" lvl="0" marL="457200" rtl="0">
              <a:spcBef>
                <a:spcPts val="0"/>
              </a:spcBef>
              <a:buSzPct val="100000"/>
            </a:pPr>
            <a:r>
              <a:rPr lang="en" sz="1800"/>
              <a:t>The Model represents the application core (for instance a list of database records).</a:t>
            </a:r>
          </a:p>
          <a:p>
            <a:pPr indent="-342900" lvl="0" marL="457200" rtl="0">
              <a:spcBef>
                <a:spcPts val="0"/>
              </a:spcBef>
              <a:buSzPct val="100000"/>
            </a:pPr>
            <a:r>
              <a:rPr lang="en" sz="1800"/>
              <a:t>The View displays the data (the database records).</a:t>
            </a:r>
          </a:p>
          <a:p>
            <a:pPr indent="-342900" lvl="0" marL="457200" rtl="0">
              <a:spcBef>
                <a:spcPts val="0"/>
              </a:spcBef>
              <a:buSzPct val="100000"/>
            </a:pPr>
            <a:r>
              <a:rPr lang="en" sz="1800"/>
              <a:t>The Controller handles the input (to the database records).</a:t>
            </a:r>
          </a:p>
          <a:p>
            <a:pPr indent="-342900" lvl="0" marL="457200" rtl="0">
              <a:spcBef>
                <a:spcPts val="0"/>
              </a:spcBef>
              <a:buSzPct val="100000"/>
            </a:pPr>
            <a:r>
              <a:rPr lang="en" sz="1800"/>
              <a:t>The MVC model also provides full control over HTML, CSS, and JavaScript.</a:t>
            </a:r>
          </a:p>
        </p:txBody>
      </p:sp>
      <p:pic>
        <p:nvPicPr>
          <p:cNvPr id="268" name="Shape 268"/>
          <p:cNvPicPr preferRelativeResize="0"/>
          <p:nvPr/>
        </p:nvPicPr>
        <p:blipFill>
          <a:blip r:embed="rId3">
            <a:alphaModFix/>
          </a:blip>
          <a:stretch>
            <a:fillRect/>
          </a:stretch>
        </p:blipFill>
        <p:spPr>
          <a:xfrm>
            <a:off x="6479197" y="1725725"/>
            <a:ext cx="2514174" cy="241420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ASP.NET MVC</a:t>
            </a:r>
          </a:p>
        </p:txBody>
      </p:sp>
      <p:sp>
        <p:nvSpPr>
          <p:cNvPr id="274" name="Shape 274"/>
          <p:cNvSpPr txBox="1"/>
          <p:nvPr>
            <p:ph idx="1" type="body"/>
          </p:nvPr>
        </p:nvSpPr>
        <p:spPr>
          <a:xfrm>
            <a:off x="457200" y="1200150"/>
            <a:ext cx="5835599" cy="3725699"/>
          </a:xfrm>
          <a:prstGeom prst="rect">
            <a:avLst/>
          </a:prstGeom>
        </p:spPr>
        <p:txBody>
          <a:bodyPr anchorCtr="0" anchor="t" bIns="91425" lIns="91425" rIns="91425" tIns="91425">
            <a:noAutofit/>
          </a:bodyPr>
          <a:lstStyle/>
          <a:p>
            <a:pPr lvl="0" rtl="0">
              <a:spcBef>
                <a:spcPts val="0"/>
              </a:spcBef>
              <a:buNone/>
            </a:pPr>
            <a:r>
              <a:rPr lang="en"/>
              <a:t>Like before, let’s go through a walkthrough to create a simple MVC 6 ASP.NET website (using VS 2015):</a:t>
            </a:r>
          </a:p>
          <a:p>
            <a:pPr lvl="0" rtl="0">
              <a:spcBef>
                <a:spcPts val="0"/>
              </a:spcBef>
              <a:buNone/>
            </a:pPr>
            <a:r>
              <a:rPr lang="en" u="sng">
                <a:solidFill>
                  <a:schemeClr val="hlink"/>
                </a:solidFill>
                <a:hlinkClick r:id="rId3"/>
              </a:rPr>
              <a:t>http://docs.asp.net/projects/mvc/en/latest/getting-started/first-mvc-app/start-mvc.html</a:t>
            </a:r>
          </a:p>
          <a:p>
            <a:pPr lvl="0" rtl="0">
              <a:spcBef>
                <a:spcPts val="0"/>
              </a:spcBef>
              <a:buNone/>
            </a:pPr>
            <a:r>
              <a:t/>
            </a:r>
            <a:endParaRPr/>
          </a:p>
        </p:txBody>
      </p:sp>
      <p:pic>
        <p:nvPicPr>
          <p:cNvPr id="275" name="Shape 275"/>
          <p:cNvPicPr preferRelativeResize="0"/>
          <p:nvPr/>
        </p:nvPicPr>
        <p:blipFill>
          <a:blip r:embed="rId4">
            <a:alphaModFix/>
          </a:blip>
          <a:stretch>
            <a:fillRect/>
          </a:stretch>
        </p:blipFill>
        <p:spPr>
          <a:xfrm>
            <a:off x="6479197" y="1725725"/>
            <a:ext cx="2514174" cy="2414200"/>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 a MVC ASP.Net website</a:t>
            </a:r>
          </a:p>
        </p:txBody>
      </p:sp>
      <p:sp>
        <p:nvSpPr>
          <p:cNvPr id="281" name="Shape 281"/>
          <p:cNvSpPr txBox="1"/>
          <p:nvPr>
            <p:ph idx="1" type="body"/>
          </p:nvPr>
        </p:nvSpPr>
        <p:spPr>
          <a:xfrm>
            <a:off x="457200" y="1200150"/>
            <a:ext cx="8307000" cy="3725699"/>
          </a:xfrm>
          <a:prstGeom prst="rect">
            <a:avLst/>
          </a:prstGeom>
        </p:spPr>
        <p:txBody>
          <a:bodyPr anchorCtr="0" anchor="t" bIns="91425" lIns="91425" rIns="91425" tIns="91425">
            <a:noAutofit/>
          </a:bodyPr>
          <a:lstStyle/>
          <a:p>
            <a:pPr lvl="0" rtl="0">
              <a:spcBef>
                <a:spcPts val="0"/>
              </a:spcBef>
              <a:buNone/>
            </a:pPr>
            <a:r>
              <a:rPr lang="en"/>
              <a:t>Let’s do it all over again:</a:t>
            </a:r>
          </a:p>
          <a:p>
            <a:pPr indent="-228600" lvl="0" marL="457200" rtl="0">
              <a:spcBef>
                <a:spcPts val="0"/>
              </a:spcBef>
            </a:pPr>
            <a:r>
              <a:rPr lang="en"/>
              <a:t>Menu with high scores and about</a:t>
            </a:r>
          </a:p>
          <a:p>
            <a:pPr indent="-228600" lvl="0" marL="457200" rtl="0">
              <a:spcBef>
                <a:spcPts val="0"/>
              </a:spcBef>
            </a:pPr>
            <a:r>
              <a:rPr lang="en"/>
              <a:t>Database access (Model)</a:t>
            </a:r>
          </a:p>
          <a:p>
            <a:pPr indent="-228600" lvl="0" marL="457200" rtl="0">
              <a:spcBef>
                <a:spcPts val="0"/>
              </a:spcBef>
            </a:pPr>
            <a:r>
              <a:rPr lang="en"/>
              <a:t>Controller to process logic (pass through)</a:t>
            </a:r>
          </a:p>
          <a:p>
            <a:pPr indent="-228600" lvl="0" marL="457200" rtl="0">
              <a:spcBef>
                <a:spcPts val="0"/>
              </a:spcBef>
            </a:pPr>
            <a:r>
              <a:rPr lang="en"/>
              <a:t>Views to show data in a pretty format</a:t>
            </a:r>
          </a:p>
          <a:p>
            <a:pPr lvl="0" rtl="0">
              <a:spcBef>
                <a:spcPts val="0"/>
              </a:spcBef>
              <a:buNone/>
            </a:pPr>
            <a:r>
              <a:t/>
            </a:r>
            <a:endParaRPr sz="1000"/>
          </a:p>
          <a:p>
            <a:pPr lvl="0" rtl="0">
              <a:spcBef>
                <a:spcPts val="0"/>
              </a:spcBef>
              <a:buNone/>
            </a:pPr>
            <a:r>
              <a:rPr lang="en"/>
              <a:t>Like yesterday we will utilize templates and existing technology (routes, error handling, etc.)</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Questions?</a:t>
            </a:r>
          </a:p>
        </p:txBody>
      </p:sp>
      <p:sp>
        <p:nvSpPr>
          <p:cNvPr id="287" name="Shape 2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All code and these slides are available at:</a:t>
            </a:r>
          </a:p>
          <a:p>
            <a:pPr lvl="0" rtl="0" algn="ctr">
              <a:spcBef>
                <a:spcPts val="0"/>
              </a:spcBef>
              <a:buNone/>
            </a:pPr>
            <a:r>
              <a:rPr lang="en" sz="2400" u="sng">
                <a:solidFill>
                  <a:schemeClr val="hlink"/>
                </a:solidFill>
                <a:hlinkClick r:id="rId3"/>
              </a:rPr>
              <a:t>https://github.com/BenjaminNitschke/WebCourse</a:t>
            </a:r>
          </a:p>
          <a:p>
            <a:pPr lvl="0" rtl="0" algn="ctr">
              <a:spcBef>
                <a:spcPts val="0"/>
              </a:spcBef>
              <a:buNone/>
            </a:pPr>
            <a:r>
              <a:t/>
            </a:r>
            <a:endParaRPr sz="2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Example WebGL Game</a:t>
            </a: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id="70" name="Shape 70"/>
          <p:cNvPicPr preferRelativeResize="0"/>
          <p:nvPr/>
        </p:nvPicPr>
        <p:blipFill>
          <a:blip r:embed="rId3">
            <a:alphaModFix/>
          </a:blip>
          <a:stretch>
            <a:fillRect/>
          </a:stretch>
        </p:blipFill>
        <p:spPr>
          <a:xfrm>
            <a:off x="1297775" y="1163350"/>
            <a:ext cx="6357645" cy="3980150"/>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Day 3: TypeScript</a:t>
            </a:r>
          </a:p>
        </p:txBody>
      </p:sp>
      <p:pic>
        <p:nvPicPr>
          <p:cNvPr id="293" name="Shape 293"/>
          <p:cNvPicPr preferRelativeResize="0"/>
          <p:nvPr/>
        </p:nvPicPr>
        <p:blipFill>
          <a:blip r:embed="rId3">
            <a:alphaModFix/>
          </a:blip>
          <a:stretch>
            <a:fillRect/>
          </a:stretch>
        </p:blipFill>
        <p:spPr>
          <a:xfrm>
            <a:off x="1714475" y="1200150"/>
            <a:ext cx="5652549" cy="3931449"/>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Day 3: TypeScript</a:t>
            </a:r>
          </a:p>
        </p:txBody>
      </p:sp>
      <p:sp>
        <p:nvSpPr>
          <p:cNvPr id="299" name="Shape 29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TypeScript is a language for application-scale JavaScript development. TypeScript is a typed superset of JavaScript that compiles to plain JavaScript. Any browser. Any host. Any OS. Open Source.</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Day 3: TypeScript</a:t>
            </a:r>
          </a:p>
        </p:txBody>
      </p:sp>
      <p:sp>
        <p:nvSpPr>
          <p:cNvPr id="305" name="Shape 305"/>
          <p:cNvSpPr txBox="1"/>
          <p:nvPr/>
        </p:nvSpPr>
        <p:spPr>
          <a:xfrm>
            <a:off x="570375" y="1283325"/>
            <a:ext cx="8280600" cy="3676800"/>
          </a:xfrm>
          <a:prstGeom prst="rect">
            <a:avLst/>
          </a:prstGeom>
          <a:noFill/>
          <a:ln>
            <a:noFill/>
          </a:ln>
        </p:spPr>
        <p:txBody>
          <a:bodyPr anchorCtr="0" anchor="t" bIns="91425" lIns="91425" rIns="91425" tIns="91425">
            <a:noAutofit/>
          </a:bodyPr>
          <a:lstStyle/>
          <a:p>
            <a:pPr lvl="0" rtl="0">
              <a:spcBef>
                <a:spcPts val="0"/>
              </a:spcBef>
              <a:buNone/>
            </a:pPr>
            <a:r>
              <a:rPr lang="en" sz="2400"/>
              <a:t>TypeScript is:</a:t>
            </a:r>
          </a:p>
          <a:p>
            <a:pPr indent="-381000" lvl="0" marL="457200" rtl="0">
              <a:spcBef>
                <a:spcPts val="0"/>
              </a:spcBef>
              <a:buSzPct val="100000"/>
              <a:buChar char="●"/>
            </a:pPr>
            <a:r>
              <a:rPr lang="en" sz="2400"/>
              <a:t>JavaScript with optional typing.</a:t>
            </a:r>
          </a:p>
          <a:p>
            <a:pPr indent="-381000" lvl="0" marL="457200" rtl="0">
              <a:spcBef>
                <a:spcPts val="0"/>
              </a:spcBef>
              <a:buSzPct val="100000"/>
              <a:buChar char="●"/>
            </a:pPr>
            <a:r>
              <a:rPr lang="en" sz="2400"/>
              <a:t>TypeScript is a compiled language, not interpreted</a:t>
            </a:r>
          </a:p>
          <a:p>
            <a:pPr indent="-381000" lvl="0" marL="457200" rtl="0">
              <a:spcBef>
                <a:spcPts val="0"/>
              </a:spcBef>
              <a:buSzPct val="100000"/>
              <a:buChar char="●"/>
            </a:pPr>
            <a:r>
              <a:rPr lang="en" sz="2400"/>
              <a:t>100% backwards compatible with JavaScript</a:t>
            </a:r>
          </a:p>
          <a:p>
            <a:pPr indent="-381000" lvl="1" marL="914400" rtl="0">
              <a:spcBef>
                <a:spcPts val="0"/>
              </a:spcBef>
              <a:buSzPct val="100000"/>
              <a:buChar char="○"/>
            </a:pPr>
            <a:r>
              <a:rPr lang="en" sz="2400"/>
              <a:t>just copy+paste some JS code, it works</a:t>
            </a:r>
          </a:p>
          <a:p>
            <a:pPr indent="-381000" lvl="0" marL="457200" rtl="0">
              <a:spcBef>
                <a:spcPts val="0"/>
              </a:spcBef>
              <a:buSzPct val="100000"/>
              <a:buChar char="●"/>
            </a:pPr>
            <a:r>
              <a:rPr lang="en" sz="2400"/>
              <a:t>All the extra language features only exist at compile time</a:t>
            </a:r>
          </a:p>
          <a:p>
            <a:pPr indent="-381000" lvl="1" marL="914400" rtl="0">
              <a:spcBef>
                <a:spcPts val="0"/>
              </a:spcBef>
              <a:buSzPct val="100000"/>
              <a:buChar char="○"/>
            </a:pPr>
            <a:r>
              <a:rPr lang="en" sz="2400"/>
              <a:t>TypeScript simply outputs plain JavaScript</a:t>
            </a:r>
          </a:p>
          <a:p>
            <a:pPr indent="-381000" lvl="0" marL="457200" rtl="0">
              <a:spcBef>
                <a:spcPts val="0"/>
              </a:spcBef>
              <a:buSzPct val="100000"/>
              <a:buChar char="●"/>
            </a:pPr>
            <a:r>
              <a:rPr lang="en" sz="2400"/>
              <a:t>Pretty easy to learn and get started</a:t>
            </a:r>
          </a:p>
          <a:p>
            <a:pPr indent="-381000" lvl="1" marL="914400" rtl="0">
              <a:spcBef>
                <a:spcPts val="0"/>
              </a:spcBef>
              <a:buSzPct val="100000"/>
              <a:buChar char="○"/>
            </a:pPr>
            <a:r>
              <a:rPr lang="en" sz="2400"/>
              <a:t>Integrated into VS2015 or test via PlayGround</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Day 3: TypeScript</a:t>
            </a:r>
          </a:p>
        </p:txBody>
      </p:sp>
      <p:sp>
        <p:nvSpPr>
          <p:cNvPr id="311" name="Shape 311"/>
          <p:cNvSpPr txBox="1"/>
          <p:nvPr/>
        </p:nvSpPr>
        <p:spPr>
          <a:xfrm>
            <a:off x="570375" y="1283325"/>
            <a:ext cx="8311200" cy="3676800"/>
          </a:xfrm>
          <a:prstGeom prst="rect">
            <a:avLst/>
          </a:prstGeom>
          <a:noFill/>
          <a:ln>
            <a:noFill/>
          </a:ln>
        </p:spPr>
        <p:txBody>
          <a:bodyPr anchorCtr="0" anchor="t" bIns="91425" lIns="91425" rIns="91425" tIns="91425">
            <a:noAutofit/>
          </a:bodyPr>
          <a:lstStyle/>
          <a:p>
            <a:pPr lvl="0" rtl="0">
              <a:spcBef>
                <a:spcPts val="0"/>
              </a:spcBef>
              <a:buNone/>
            </a:pPr>
            <a:r>
              <a:rPr lang="en" sz="2400"/>
              <a:t>Tons of good resources right from the source:</a:t>
            </a:r>
          </a:p>
          <a:p>
            <a:pPr indent="-381000" lvl="0" marL="457200" rtl="0">
              <a:spcBef>
                <a:spcPts val="0"/>
              </a:spcBef>
              <a:buSzPct val="100000"/>
              <a:buChar char="●"/>
            </a:pPr>
            <a:r>
              <a:rPr lang="en" sz="2400" u="sng">
                <a:solidFill>
                  <a:schemeClr val="hlink"/>
                </a:solidFill>
                <a:hlinkClick r:id="rId3"/>
              </a:rPr>
              <a:t>http://www.typescriptlang.org/Tutorial</a:t>
            </a:r>
          </a:p>
          <a:p>
            <a:pPr indent="-381000" lvl="0" marL="457200" rtl="0">
              <a:spcBef>
                <a:spcPts val="0"/>
              </a:spcBef>
              <a:buSzPct val="100000"/>
              <a:buChar char="●"/>
            </a:pPr>
            <a:r>
              <a:rPr lang="en" sz="2400" u="sng">
                <a:solidFill>
                  <a:schemeClr val="hlink"/>
                </a:solidFill>
                <a:hlinkClick r:id="rId4"/>
              </a:rPr>
              <a:t>http://www.typescriptlang.org/Playground/#tut=ex1</a:t>
            </a:r>
          </a:p>
          <a:p>
            <a:pPr indent="-381000" lvl="0" marL="457200" rtl="0">
              <a:spcBef>
                <a:spcPts val="0"/>
              </a:spcBef>
              <a:buSzPct val="100000"/>
              <a:buChar char="●"/>
            </a:pPr>
            <a:r>
              <a:rPr lang="en" sz="2400" u="sng">
                <a:solidFill>
                  <a:schemeClr val="hlink"/>
                </a:solidFill>
                <a:hlinkClick r:id="rId5"/>
              </a:rPr>
              <a:t>http://www.typescriptlang.org/Samples#TodoMVC</a:t>
            </a:r>
          </a:p>
          <a:p>
            <a:pPr indent="-381000" lvl="0" marL="457200" rtl="0">
              <a:spcBef>
                <a:spcPts val="0"/>
              </a:spcBef>
              <a:buSzPct val="100000"/>
              <a:buChar char="●"/>
            </a:pPr>
            <a:r>
              <a:rPr lang="en" sz="2400" u="sng">
                <a:solidFill>
                  <a:schemeClr val="hlink"/>
                </a:solidFill>
                <a:hlinkClick r:id="rId6"/>
              </a:rPr>
              <a:t>http://www.typescriptlang.org/Handbook</a:t>
            </a:r>
          </a:p>
          <a:p>
            <a:pPr indent="-381000" lvl="0" marL="457200" rtl="0">
              <a:spcBef>
                <a:spcPts val="0"/>
              </a:spcBef>
              <a:buSzPct val="100000"/>
              <a:buChar char="●"/>
            </a:pPr>
            <a:r>
              <a:rPr lang="en" sz="2400" u="sng">
                <a:solidFill>
                  <a:schemeClr val="hlink"/>
                </a:solidFill>
                <a:hlinkClick r:id="rId7"/>
              </a:rPr>
              <a:t>https://github.com/Microsoft/TypeScript/blob/master/doc/spec.md</a:t>
            </a:r>
          </a:p>
          <a:p>
            <a:pPr indent="-381000" lvl="0" marL="457200" rtl="0">
              <a:spcBef>
                <a:spcPts val="0"/>
              </a:spcBef>
              <a:buSzPct val="100000"/>
              <a:buChar char="●"/>
            </a:pPr>
            <a:r>
              <a:rPr lang="en" sz="2400" u="sng">
                <a:solidFill>
                  <a:schemeClr val="hlink"/>
                </a:solidFill>
                <a:hlinkClick r:id="rId8"/>
              </a:rPr>
              <a:t>https://angular.io/docs/ts/latest/quickstart.html</a:t>
            </a:r>
          </a:p>
          <a:p>
            <a:pPr indent="-381000" lvl="0" marL="457200" rtl="0">
              <a:spcBef>
                <a:spcPts val="0"/>
              </a:spcBef>
              <a:buSzPct val="100000"/>
              <a:buChar char="●"/>
            </a:pPr>
            <a:r>
              <a:rPr lang="en" sz="2400" u="sng">
                <a:solidFill>
                  <a:schemeClr val="hlink"/>
                </a:solidFill>
                <a:hlinkClick r:id="rId9"/>
              </a:rPr>
              <a:t>http://blog.teamtreehouse.com/getting-started-typescript</a:t>
            </a:r>
          </a:p>
          <a:p>
            <a:pPr lvl="0" rtl="0">
              <a:spcBef>
                <a:spcPts val="0"/>
              </a:spcBef>
              <a:buNone/>
            </a:pPr>
            <a:r>
              <a:t/>
            </a:r>
            <a:endParaRPr sz="240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AngularJS</a:t>
            </a:r>
          </a:p>
        </p:txBody>
      </p:sp>
      <p:sp>
        <p:nvSpPr>
          <p:cNvPr id="317" name="Shape 317"/>
          <p:cNvSpPr txBox="1"/>
          <p:nvPr>
            <p:ph idx="1" type="body"/>
          </p:nvPr>
        </p:nvSpPr>
        <p:spPr>
          <a:xfrm>
            <a:off x="457200" y="1200150"/>
            <a:ext cx="8546399" cy="3725699"/>
          </a:xfrm>
          <a:prstGeom prst="rect">
            <a:avLst/>
          </a:prstGeom>
        </p:spPr>
        <p:txBody>
          <a:bodyPr anchorCtr="0" anchor="t" bIns="91425" lIns="91425" rIns="91425" tIns="91425">
            <a:noAutofit/>
          </a:bodyPr>
          <a:lstStyle/>
          <a:p>
            <a:pPr indent="-228600" lvl="0" marL="457200" rtl="0">
              <a:spcBef>
                <a:spcPts val="0"/>
              </a:spcBef>
            </a:pPr>
            <a:r>
              <a:rPr lang="en"/>
              <a:t>One framework. Mobile and desktop.</a:t>
            </a:r>
          </a:p>
          <a:p>
            <a:pPr indent="-228600" lvl="0" marL="457200" rtl="0">
              <a:spcBef>
                <a:spcPts val="0"/>
              </a:spcBef>
            </a:pPr>
            <a:r>
              <a:rPr lang="en"/>
              <a:t>Fast &amp; good for mobile: Angular computes updates based on changes to data, not DOM</a:t>
            </a:r>
          </a:p>
          <a:p>
            <a:pPr indent="-228600" lvl="0" marL="457200" rtl="0">
              <a:spcBef>
                <a:spcPts val="0"/>
              </a:spcBef>
            </a:pPr>
            <a:r>
              <a:rPr lang="en"/>
              <a:t>Flexible: Supports several languages including plain JavaScript, TypeScript, and Dart</a:t>
            </a:r>
          </a:p>
          <a:p>
            <a:pPr lvl="0" rtl="0">
              <a:spcBef>
                <a:spcPts val="0"/>
              </a:spcBef>
              <a:buNone/>
            </a:pPr>
            <a:r>
              <a:rPr lang="en" sz="2400" u="sng">
                <a:solidFill>
                  <a:schemeClr val="hlink"/>
                </a:solidFill>
                <a:hlinkClick r:id="rId3"/>
              </a:rPr>
              <a:t>https://angular.io/docs/ts/latest/quickstart.html</a:t>
            </a:r>
          </a:p>
          <a:p>
            <a:pPr lvl="0" rtl="0">
              <a:spcBef>
                <a:spcPts val="0"/>
              </a:spcBef>
              <a:buNone/>
            </a:pPr>
            <a:r>
              <a:rPr lang="en" sz="2400" u="sng">
                <a:solidFill>
                  <a:schemeClr val="hlink"/>
                </a:solidFill>
                <a:hlinkClick r:id="rId4"/>
              </a:rPr>
              <a:t>https://angular.io/docs/ts/latest/tutorial/toh-pt1.html</a:t>
            </a:r>
          </a:p>
          <a:p>
            <a:pPr lvl="0">
              <a:spcBef>
                <a:spcPts val="0"/>
              </a:spcBef>
              <a:buNone/>
            </a:pPr>
            <a:r>
              <a:t/>
            </a: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 a TypeScript website</a:t>
            </a:r>
          </a:p>
        </p:txBody>
      </p:sp>
      <p:sp>
        <p:nvSpPr>
          <p:cNvPr id="323" name="Shape 323"/>
          <p:cNvSpPr txBox="1"/>
          <p:nvPr>
            <p:ph idx="1" type="body"/>
          </p:nvPr>
        </p:nvSpPr>
        <p:spPr>
          <a:xfrm>
            <a:off x="457200" y="1200150"/>
            <a:ext cx="8444699" cy="3725699"/>
          </a:xfrm>
          <a:prstGeom prst="rect">
            <a:avLst/>
          </a:prstGeom>
        </p:spPr>
        <p:txBody>
          <a:bodyPr anchorCtr="0" anchor="t" bIns="91425" lIns="91425" rIns="91425" tIns="91425">
            <a:noAutofit/>
          </a:bodyPr>
          <a:lstStyle/>
          <a:p>
            <a:pPr lvl="0" rtl="0">
              <a:spcBef>
                <a:spcPts val="0"/>
              </a:spcBef>
              <a:buNone/>
            </a:pPr>
            <a:r>
              <a:rPr lang="en"/>
              <a:t>Let’s do it all over again:</a:t>
            </a:r>
          </a:p>
          <a:p>
            <a:pPr indent="-228600" lvl="0" marL="457200" rtl="0">
              <a:spcBef>
                <a:spcPts val="0"/>
              </a:spcBef>
            </a:pPr>
            <a:r>
              <a:rPr lang="en"/>
              <a:t>Using AngularJS and TypeScript</a:t>
            </a:r>
          </a:p>
          <a:p>
            <a:pPr indent="-228600" lvl="0" marL="457200" rtl="0">
              <a:spcBef>
                <a:spcPts val="0"/>
              </a:spcBef>
            </a:pPr>
            <a:r>
              <a:rPr lang="en"/>
              <a:t>Menu with high scores and about</a:t>
            </a:r>
          </a:p>
          <a:p>
            <a:pPr indent="-228600" lvl="0" marL="457200" rtl="0">
              <a:spcBef>
                <a:spcPts val="0"/>
              </a:spcBef>
            </a:pPr>
            <a:r>
              <a:rPr lang="en"/>
              <a:t>Database access (Model)</a:t>
            </a:r>
          </a:p>
          <a:p>
            <a:pPr indent="-228600" lvl="0" marL="457200" rtl="0">
              <a:spcBef>
                <a:spcPts val="0"/>
              </a:spcBef>
            </a:pPr>
            <a:r>
              <a:rPr lang="en"/>
              <a:t>Controller to process logic (pass through)</a:t>
            </a:r>
          </a:p>
          <a:p>
            <a:pPr indent="-228600" lvl="0" marL="457200" rtl="0">
              <a:spcBef>
                <a:spcPts val="0"/>
              </a:spcBef>
            </a:pPr>
            <a:r>
              <a:rPr lang="en"/>
              <a:t>Views to show data in a pretty format</a:t>
            </a:r>
          </a:p>
          <a:p>
            <a:pPr indent="-228600" lvl="0" marL="457200" rtl="0">
              <a:spcBef>
                <a:spcPts val="0"/>
              </a:spcBef>
            </a:pPr>
            <a:r>
              <a:rPr lang="en"/>
              <a:t>with the same html and css from the last days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Node.js TypeScript Web Server</a:t>
            </a:r>
          </a:p>
        </p:txBody>
      </p:sp>
      <p:sp>
        <p:nvSpPr>
          <p:cNvPr id="329" name="Shape 32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Steps to compile &amp; build</a:t>
            </a:r>
          </a:p>
          <a:p>
            <a:pPr indent="-228600" lvl="0" marL="457200" rtl="0">
              <a:spcBef>
                <a:spcPts val="0"/>
              </a:spcBef>
            </a:pPr>
            <a:r>
              <a:rPr lang="en"/>
              <a:t>In VS: Edit app.ts file</a:t>
            </a:r>
          </a:p>
          <a:p>
            <a:pPr indent="-228600" lvl="0" marL="457200" rtl="0">
              <a:spcBef>
                <a:spcPts val="0"/>
              </a:spcBef>
            </a:pPr>
            <a:r>
              <a:rPr lang="en"/>
              <a:t>In VS: Build -&gt; app.js</a:t>
            </a:r>
          </a:p>
          <a:p>
            <a:pPr indent="-228600" lvl="1" marL="914400" rtl="0">
              <a:spcBef>
                <a:spcPts val="0"/>
              </a:spcBef>
            </a:pPr>
            <a:r>
              <a:rPr lang="en"/>
              <a:t>Cmd: stop server (Ctrl+C, Ctrl+C)</a:t>
            </a:r>
          </a:p>
          <a:p>
            <a:pPr indent="-228600" lvl="1" marL="914400" rtl="0">
              <a:spcBef>
                <a:spcPts val="0"/>
              </a:spcBef>
            </a:pPr>
            <a:r>
              <a:rPr lang="en"/>
              <a:t>Cmd: npm server</a:t>
            </a:r>
          </a:p>
          <a:p>
            <a:pPr indent="-381000" lvl="1" marL="914400" marR="0" rtl="0" algn="l">
              <a:lnSpc>
                <a:spcPct val="100000"/>
              </a:lnSpc>
              <a:spcBef>
                <a:spcPts val="480"/>
              </a:spcBef>
              <a:spcAft>
                <a:spcPts val="0"/>
              </a:spcAft>
              <a:buClr>
                <a:schemeClr val="dk1"/>
              </a:buClr>
              <a:buSzPct val="100000"/>
              <a:buFont typeface="Arial"/>
            </a:pPr>
            <a:r>
              <a:rPr lang="en"/>
              <a:t>Browser: F5 to refresh page</a:t>
            </a:r>
          </a:p>
          <a:p>
            <a:pPr lvl="0" marR="0" rtl="0" algn="l">
              <a:lnSpc>
                <a:spcPct val="100000"/>
              </a:lnSpc>
              <a:spcBef>
                <a:spcPts val="480"/>
              </a:spcBef>
              <a:spcAft>
                <a:spcPts val="0"/>
              </a:spcAft>
              <a:buNone/>
            </a:pPr>
            <a:r>
              <a:t/>
            </a:r>
            <a:endParaRPr/>
          </a:p>
          <a:p>
            <a:pPr lvl="0" marR="0" rtl="0" algn="l">
              <a:lnSpc>
                <a:spcPct val="100000"/>
              </a:lnSpc>
              <a:spcBef>
                <a:spcPts val="480"/>
              </a:spcBef>
              <a:spcAft>
                <a:spcPts val="0"/>
              </a:spcAft>
              <a:buNone/>
            </a:pPr>
            <a:r>
              <a:rPr lang="en"/>
              <a:t>A bit annoying to create a better build system ..</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Other Web Topics of interest</a:t>
            </a:r>
          </a:p>
        </p:txBody>
      </p:sp>
      <p:sp>
        <p:nvSpPr>
          <p:cNvPr id="335" name="Shape 33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Let’s talk about</a:t>
            </a:r>
          </a:p>
          <a:p>
            <a:pPr indent="-228600" lvl="0" marL="457200" rtl="0">
              <a:spcBef>
                <a:spcPts val="0"/>
              </a:spcBef>
            </a:pPr>
            <a:r>
              <a:rPr lang="en"/>
              <a:t>Content Management Systems (CMS)</a:t>
            </a:r>
          </a:p>
          <a:p>
            <a:pPr indent="-228600" lvl="1" marL="914400" rtl="0">
              <a:spcBef>
                <a:spcPts val="0"/>
              </a:spcBef>
            </a:pPr>
            <a:r>
              <a:rPr lang="en"/>
              <a:t>Examples: Sitefinity, Joomla, Wordpress</a:t>
            </a:r>
          </a:p>
          <a:p>
            <a:pPr indent="-228600" lvl="0" marL="457200" rtl="0">
              <a:spcBef>
                <a:spcPts val="0"/>
              </a:spcBef>
            </a:pPr>
            <a:r>
              <a:rPr lang="en"/>
              <a:t>Integration examples</a:t>
            </a:r>
          </a:p>
          <a:p>
            <a:pPr indent="-228600" lvl="1" marL="914400" rtl="0">
              <a:spcBef>
                <a:spcPts val="0"/>
              </a:spcBef>
            </a:pPr>
            <a:r>
              <a:rPr lang="en"/>
              <a:t>YouTube, Wordpress</a:t>
            </a:r>
          </a:p>
          <a:p>
            <a:pPr indent="-228600" lvl="0" marL="457200" rtl="0">
              <a:spcBef>
                <a:spcPts val="0"/>
              </a:spcBef>
            </a:pPr>
            <a:r>
              <a:rPr lang="en"/>
              <a:t>Analytics</a:t>
            </a:r>
          </a:p>
          <a:p>
            <a:pPr indent="-228600" lvl="1" marL="914400" rtl="0">
              <a:spcBef>
                <a:spcPts val="0"/>
              </a:spcBef>
            </a:pPr>
            <a:r>
              <a:rPr lang="en"/>
              <a:t>Google Analytics</a:t>
            </a:r>
          </a:p>
          <a:p>
            <a:pPr indent="-228600" lvl="0" marL="457200">
              <a:spcBef>
                <a:spcPts val="0"/>
              </a:spcBef>
            </a:pPr>
            <a:r>
              <a:rPr lang="en"/>
              <a:t>Anything else you want to know?</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Questions?</a:t>
            </a:r>
          </a:p>
        </p:txBody>
      </p:sp>
      <p:sp>
        <p:nvSpPr>
          <p:cNvPr id="341" name="Shape 3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All code and these slides are available at:</a:t>
            </a:r>
          </a:p>
          <a:p>
            <a:pPr lvl="0" rtl="0" algn="ctr">
              <a:spcBef>
                <a:spcPts val="0"/>
              </a:spcBef>
              <a:buNone/>
            </a:pPr>
            <a:r>
              <a:rPr lang="en" sz="2400" u="sng">
                <a:solidFill>
                  <a:schemeClr val="hlink"/>
                </a:solidFill>
                <a:hlinkClick r:id="rId3"/>
              </a:rPr>
              <a:t>https://github.com/BenjaminNitschke/WebCourse</a:t>
            </a:r>
          </a:p>
          <a:p>
            <a:pPr lvl="0" rtl="0" algn="ctr">
              <a:spcBef>
                <a:spcPts val="0"/>
              </a:spcBef>
              <a:buNone/>
            </a:pPr>
            <a:r>
              <a:t/>
            </a:r>
            <a:endParaRPr sz="2400"/>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Web Books</a:t>
            </a:r>
          </a:p>
        </p:txBody>
      </p:sp>
      <p:sp>
        <p:nvSpPr>
          <p:cNvPr id="347" name="Shape 3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The JavaScript Pocket Guide</a:t>
            </a:r>
          </a:p>
          <a:p>
            <a:pPr indent="-342900" lvl="1" marL="914400" rtl="0">
              <a:spcBef>
                <a:spcPts val="0"/>
              </a:spcBef>
              <a:buSzPct val="100000"/>
            </a:pPr>
            <a:r>
              <a:rPr lang="en" sz="1800" u="sng">
                <a:solidFill>
                  <a:schemeClr val="hlink"/>
                </a:solidFill>
                <a:hlinkClick r:id="rId3"/>
              </a:rPr>
              <a:t>http://www.amazon.com/dp/0321700953/</a:t>
            </a:r>
            <a:r>
              <a:rPr lang="en" sz="1800"/>
              <a:t> (by Lenny Burdette)</a:t>
            </a:r>
          </a:p>
          <a:p>
            <a:pPr indent="-228600" lvl="0" marL="457200" rtl="0">
              <a:spcBef>
                <a:spcPts val="0"/>
              </a:spcBef>
            </a:pPr>
            <a:r>
              <a:rPr lang="en"/>
              <a:t>CSS Pocket Reference 4th Edition</a:t>
            </a:r>
          </a:p>
          <a:p>
            <a:pPr indent="-342900" lvl="1" marL="914400" rtl="0">
              <a:spcBef>
                <a:spcPts val="0"/>
              </a:spcBef>
              <a:buSzPct val="100000"/>
            </a:pPr>
            <a:r>
              <a:rPr lang="en" sz="1800" u="sng">
                <a:solidFill>
                  <a:schemeClr val="hlink"/>
                </a:solidFill>
                <a:hlinkClick r:id="rId4"/>
              </a:rPr>
              <a:t>http://www.amazon.com/dp/1449399037</a:t>
            </a:r>
            <a:r>
              <a:rPr lang="en" sz="1800"/>
              <a:t> by Eric A. Meyer</a:t>
            </a:r>
          </a:p>
          <a:p>
            <a:pPr indent="-228600" lvl="0" marL="457200" rtl="0">
              <a:spcBef>
                <a:spcPts val="0"/>
              </a:spcBef>
            </a:pPr>
            <a:r>
              <a:rPr lang="en" u="sng">
                <a:solidFill>
                  <a:schemeClr val="hlink"/>
                </a:solidFill>
                <a:hlinkClick r:id="rId5"/>
              </a:rPr>
              <a:t>http://www.asp.net/mvc/books</a:t>
            </a:r>
          </a:p>
          <a:p>
            <a:pPr indent="-228600" lvl="1" marL="914400" rtl="0">
              <a:spcBef>
                <a:spcPts val="0"/>
              </a:spcBef>
            </a:pPr>
            <a:r>
              <a:rPr lang="en"/>
              <a:t>Best one: </a:t>
            </a:r>
            <a:r>
              <a:rPr lang="en" u="sng">
                <a:solidFill>
                  <a:schemeClr val="hlink"/>
                </a:solidFill>
                <a:hlinkClick r:id="rId6"/>
              </a:rPr>
              <a:t>Professional ASP.NET MVC 4</a:t>
            </a:r>
            <a:r>
              <a:rPr lang="en"/>
              <a:t> (by Jon Galloway, Phil Haack, Brad Wilson, K. Scott Allen)</a:t>
            </a:r>
          </a:p>
          <a:p>
            <a:pPr indent="-228600" lvl="0" marL="457200" rtl="0">
              <a:spcBef>
                <a:spcPts val="0"/>
              </a:spcBef>
            </a:pPr>
            <a:r>
              <a:rPr lang="en" u="sng">
                <a:solidFill>
                  <a:schemeClr val="hlink"/>
                </a:solidFill>
                <a:hlinkClick r:id="rId7"/>
              </a:rPr>
              <a:t>https://github.com/basarat/typescript-book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Quotes</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“Writing old school HTML code was never very much fun but now it's getting downright tedious for most people.” - Mike Davidson</a:t>
            </a:r>
          </a:p>
          <a:p>
            <a:pPr indent="-381000" lvl="0" marL="457200" rtl="0">
              <a:spcBef>
                <a:spcPts val="0"/>
              </a:spcBef>
              <a:buSzPct val="100000"/>
            </a:pPr>
            <a:r>
              <a:rPr lang="en" sz="2400"/>
              <a:t>“If you think math is hard, try web design.” ―Trish Parr</a:t>
            </a:r>
          </a:p>
          <a:p>
            <a:pPr indent="-381000" lvl="0" marL="457200" rtl="0">
              <a:spcBef>
                <a:spcPts val="0"/>
              </a:spcBef>
              <a:buSzPct val="100000"/>
            </a:pPr>
            <a:r>
              <a:rPr lang="en" sz="2400"/>
              <a:t>“Great web design without functionality is like a sports car with no engine.” ― Paul Cookson</a:t>
            </a:r>
          </a:p>
          <a:p>
            <a:pPr indent="-381000" lvl="0" marL="457200" rtl="0">
              <a:spcBef>
                <a:spcPts val="0"/>
              </a:spcBef>
              <a:buSzPct val="100000"/>
            </a:pPr>
            <a:r>
              <a:rPr lang="en" sz="2400"/>
              <a:t>“Facebook is so ubiquitous now that it's like another manifestation of the web itself.” - Max Levchin</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Web Development Links</a:t>
            </a:r>
          </a:p>
        </p:txBody>
      </p:sp>
      <p:sp>
        <p:nvSpPr>
          <p:cNvPr id="353" name="Shape 353"/>
          <p:cNvSpPr txBox="1"/>
          <p:nvPr>
            <p:ph idx="1" type="body"/>
          </p:nvPr>
        </p:nvSpPr>
        <p:spPr>
          <a:xfrm>
            <a:off x="336950" y="1200150"/>
            <a:ext cx="8807099"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u="sng">
                <a:solidFill>
                  <a:schemeClr val="hlink"/>
                </a:solidFill>
                <a:hlinkClick r:id="rId3"/>
              </a:rPr>
              <a:t>https://developer.mozilla.org/en-US/docs/Web/HTML</a:t>
            </a:r>
          </a:p>
          <a:p>
            <a:pPr indent="-381000" lvl="0" marL="457200" rtl="0">
              <a:spcBef>
                <a:spcPts val="0"/>
              </a:spcBef>
              <a:buSzPct val="100000"/>
            </a:pPr>
            <a:r>
              <a:rPr lang="en" sz="2400" u="sng">
                <a:solidFill>
                  <a:schemeClr val="hlink"/>
                </a:solidFill>
                <a:hlinkClick r:id="rId4"/>
              </a:rPr>
              <a:t>http://www.w3schools.com/html/tryit.asp?filename=tryhtml_default</a:t>
            </a:r>
          </a:p>
          <a:p>
            <a:pPr indent="-381000" lvl="0" marL="457200" rtl="0">
              <a:spcBef>
                <a:spcPts val="0"/>
              </a:spcBef>
              <a:buSzPct val="100000"/>
            </a:pPr>
            <a:r>
              <a:rPr lang="en" sz="2400" u="sng">
                <a:solidFill>
                  <a:schemeClr val="hlink"/>
                </a:solidFill>
                <a:hlinkClick r:id="rId5"/>
              </a:rPr>
              <a:t>https://en.wikipedia.org/wiki/List_of_HTML_editors</a:t>
            </a:r>
          </a:p>
          <a:p>
            <a:pPr indent="-381000" lvl="0" marL="457200" rtl="0">
              <a:spcBef>
                <a:spcPts val="0"/>
              </a:spcBef>
              <a:buSzPct val="100000"/>
            </a:pPr>
            <a:r>
              <a:rPr lang="en" sz="2400" u="sng">
                <a:solidFill>
                  <a:schemeClr val="hlink"/>
                </a:solidFill>
                <a:hlinkClick r:id="rId6"/>
              </a:rPr>
              <a:t>https://nodejs.org/en/</a:t>
            </a:r>
          </a:p>
          <a:p>
            <a:pPr indent="-381000" lvl="0" marL="457200" rtl="0">
              <a:spcBef>
                <a:spcPts val="0"/>
              </a:spcBef>
              <a:buSzPct val="100000"/>
            </a:pPr>
            <a:r>
              <a:rPr lang="en" sz="2400" u="sng">
                <a:solidFill>
                  <a:schemeClr val="hlink"/>
                </a:solidFill>
                <a:hlinkClick r:id="rId7"/>
              </a:rPr>
              <a:t>https://docs.mongodb.org/ecosystem/drivers/node-js/</a:t>
            </a:r>
          </a:p>
          <a:p>
            <a:pPr indent="-381000" lvl="0" marL="457200" rtl="0">
              <a:spcBef>
                <a:spcPts val="0"/>
              </a:spcBef>
              <a:buSzPct val="100000"/>
            </a:pPr>
            <a:r>
              <a:rPr lang="en" sz="2400" u="sng">
                <a:solidFill>
                  <a:schemeClr val="hlink"/>
                </a:solidFill>
                <a:hlinkClick r:id="rId8"/>
              </a:rPr>
              <a:t>http://www.asp.net/</a:t>
            </a:r>
          </a:p>
          <a:p>
            <a:pPr indent="-381000" lvl="0" marL="457200" rtl="0">
              <a:spcBef>
                <a:spcPts val="0"/>
              </a:spcBef>
              <a:buSzPct val="100000"/>
            </a:pPr>
            <a:r>
              <a:rPr lang="en" sz="2400" u="sng">
                <a:solidFill>
                  <a:schemeClr val="hlink"/>
                </a:solidFill>
                <a:hlinkClick r:id="rId9"/>
              </a:rPr>
              <a:t>http://www.w3schools.com/aspnet/mvc_intro.asp</a:t>
            </a:r>
          </a:p>
          <a:p>
            <a:pPr indent="-381000" lvl="0" marL="457200" rtl="0">
              <a:spcBef>
                <a:spcPts val="0"/>
              </a:spcBef>
              <a:buSzPct val="100000"/>
            </a:pPr>
            <a:r>
              <a:rPr lang="en" sz="2400" u="sng">
                <a:solidFill>
                  <a:schemeClr val="hlink"/>
                </a:solidFill>
                <a:hlinkClick r:id="rId10"/>
              </a:rPr>
              <a:t>http://www.typescriptlang.org/</a:t>
            </a:r>
          </a:p>
          <a:p>
            <a:pPr lvl="0" rtl="0">
              <a:spcBef>
                <a:spcPts val="0"/>
              </a:spcBef>
              <a:buNone/>
            </a:pPr>
            <a:r>
              <a:t/>
            </a:r>
            <a:endParaRPr sz="2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Comics</a:t>
            </a:r>
          </a:p>
        </p:txBody>
      </p:sp>
      <p:pic>
        <p:nvPicPr>
          <p:cNvPr id="82" name="Shape 82"/>
          <p:cNvPicPr preferRelativeResize="0"/>
          <p:nvPr/>
        </p:nvPicPr>
        <p:blipFill>
          <a:blip r:embed="rId3">
            <a:alphaModFix/>
          </a:blip>
          <a:stretch>
            <a:fillRect/>
          </a:stretch>
        </p:blipFill>
        <p:spPr>
          <a:xfrm>
            <a:off x="996099" y="1153225"/>
            <a:ext cx="7134596" cy="39902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Comics</a:t>
            </a:r>
          </a:p>
        </p:txBody>
      </p:sp>
      <p:pic>
        <p:nvPicPr>
          <p:cNvPr id="88" name="Shape 88"/>
          <p:cNvPicPr preferRelativeResize="0"/>
          <p:nvPr/>
        </p:nvPicPr>
        <p:blipFill>
          <a:blip r:embed="rId3">
            <a:alphaModFix/>
          </a:blip>
          <a:stretch>
            <a:fillRect/>
          </a:stretch>
        </p:blipFill>
        <p:spPr>
          <a:xfrm>
            <a:off x="-12787" y="1617975"/>
            <a:ext cx="9169574" cy="29579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Comics</a:t>
            </a:r>
          </a:p>
        </p:txBody>
      </p:sp>
      <p:pic>
        <p:nvPicPr>
          <p:cNvPr id="94" name="Shape 94"/>
          <p:cNvPicPr preferRelativeResize="0"/>
          <p:nvPr/>
        </p:nvPicPr>
        <p:blipFill>
          <a:blip r:embed="rId3">
            <a:alphaModFix/>
          </a:blip>
          <a:stretch>
            <a:fillRect/>
          </a:stretch>
        </p:blipFill>
        <p:spPr>
          <a:xfrm>
            <a:off x="380075" y="1431850"/>
            <a:ext cx="8556799" cy="26739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Testing your knowledge</a:t>
            </a:r>
          </a:p>
        </p:txBody>
      </p:sp>
      <p:sp>
        <p:nvSpPr>
          <p:cNvPr id="100" name="Shape 100"/>
          <p:cNvSpPr txBox="1"/>
          <p:nvPr>
            <p:ph idx="1" type="body"/>
          </p:nvPr>
        </p:nvSpPr>
        <p:spPr>
          <a:xfrm>
            <a:off x="457200" y="1200150"/>
            <a:ext cx="8686800" cy="3725699"/>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What does HTML stand for?</a:t>
            </a:r>
          </a:p>
          <a:p>
            <a:pPr indent="-381000" lvl="0" marL="457200" rtl="0">
              <a:spcBef>
                <a:spcPts val="0"/>
              </a:spcBef>
              <a:buSzPct val="100000"/>
              <a:buAutoNum type="arabicPeriod"/>
            </a:pPr>
            <a:r>
              <a:rPr lang="en" sz="2400"/>
              <a:t>Describe a way to position any HTML element.</a:t>
            </a:r>
          </a:p>
          <a:p>
            <a:pPr indent="-381000" lvl="0" marL="457200" rtl="0">
              <a:spcBef>
                <a:spcPts val="0"/>
              </a:spcBef>
              <a:buSzPct val="100000"/>
              <a:buAutoNum type="arabicPeriod"/>
            </a:pPr>
            <a:r>
              <a:rPr lang="en" sz="2400"/>
              <a:t>How to change text color and size?</a:t>
            </a:r>
          </a:p>
          <a:p>
            <a:pPr indent="-381000" lvl="0" marL="457200" rtl="0">
              <a:spcBef>
                <a:spcPts val="0"/>
              </a:spcBef>
              <a:buSzPct val="100000"/>
              <a:buAutoNum type="arabicPeriod"/>
            </a:pPr>
            <a:r>
              <a:rPr lang="en" sz="2400"/>
              <a:t>How are css or js files referenced in HTML?</a:t>
            </a:r>
          </a:p>
          <a:p>
            <a:pPr indent="-381000" lvl="0" marL="457200" rtl="0">
              <a:spcBef>
                <a:spcPts val="0"/>
              </a:spcBef>
              <a:buSzPct val="100000"/>
              <a:buAutoNum type="arabicPeriod"/>
            </a:pPr>
            <a:r>
              <a:rPr lang="en" sz="2400"/>
              <a:t>What is the first tag used for HTML5?</a:t>
            </a:r>
          </a:p>
          <a:p>
            <a:pPr indent="-381000" lvl="0" marL="457200" rtl="0">
              <a:spcBef>
                <a:spcPts val="0"/>
              </a:spcBef>
              <a:buSzPct val="100000"/>
              <a:buAutoNum type="arabicPeriod"/>
            </a:pPr>
            <a:r>
              <a:rPr lang="en" sz="2400"/>
              <a:t>How to ask for text input on a website?</a:t>
            </a:r>
          </a:p>
          <a:p>
            <a:pPr indent="-381000" lvl="0" marL="457200" rtl="0">
              <a:spcBef>
                <a:spcPts val="0"/>
              </a:spcBef>
              <a:buSzPct val="100000"/>
              <a:buAutoNum type="arabicPeriod"/>
            </a:pPr>
            <a:r>
              <a:rPr lang="en" sz="2400"/>
              <a:t>How to play a video or music file on a website?</a:t>
            </a:r>
          </a:p>
          <a:p>
            <a:pPr lvl="0" rtl="0">
              <a:spcBef>
                <a:spcPts val="0"/>
              </a:spcBef>
              <a:buNone/>
            </a:pPr>
            <a:r>
              <a:rPr lang="en" sz="2400"/>
              <a:t>Write on paper or use </a:t>
            </a:r>
            <a:r>
              <a:rPr b="1" lang="en" sz="2400"/>
              <a:t>//fs2/pub$/Web/&lt;YourName&gt;</a:t>
            </a:r>
          </a:p>
          <a:p>
            <a:pPr lvl="0" rtl="0">
              <a:spcBef>
                <a:spcPts val="0"/>
              </a:spcBef>
              <a:buNone/>
            </a:pPr>
            <a:r>
              <a:rPr lang="en" sz="2400"/>
              <a:t>Time: 3 minutes, don’t talk or cheat with google</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