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3"/>
  </p:notesMasterIdLst>
  <p:handoutMasterIdLst>
    <p:handoutMasterId r:id="rId14"/>
  </p:handoutMasterIdLst>
  <p:sldIdLst>
    <p:sldId id="257" r:id="rId5"/>
    <p:sldId id="268" r:id="rId6"/>
    <p:sldId id="269" r:id="rId7"/>
    <p:sldId id="270" r:id="rId8"/>
    <p:sldId id="272" r:id="rId9"/>
    <p:sldId id="271" r:id="rId10"/>
    <p:sldId id="273" r:id="rId11"/>
    <p:sldId id="274"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95" autoAdjust="0"/>
  </p:normalViewPr>
  <p:slideViewPr>
    <p:cSldViewPr>
      <p:cViewPr varScale="1">
        <p:scale>
          <a:sx n="82" d="100"/>
          <a:sy n="82" d="100"/>
        </p:scale>
        <p:origin x="648" y="62"/>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16/06/2024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16/06/2024</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10851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249509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115792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53591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42E67D-14C0-4ED9-A218-9C14494A6A84}" type="datetime1">
              <a:rPr lang="es-ES" noProof="0" smtClean="0"/>
              <a:pPr/>
              <a:t>16/06/2024</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03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A1DB83-C382-4684-8887-65A03EA4FFF0}" type="datetime1">
              <a:rPr lang="es-ES" noProof="0" smtClean="0"/>
              <a:pPr/>
              <a:t>16/06/2024</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5222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0E81D3-9B82-44CA-B1F9-FCEFDC87935B}" type="datetime1">
              <a:rPr lang="es-ES" noProof="0" smtClean="0"/>
              <a:pPr/>
              <a:t>16/06/2024</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4913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C83AD5-F5AF-4BDC-901E-85A05CCFFAAA}" type="datetime1">
              <a:rPr lang="es-ES" noProof="0" smtClean="0"/>
              <a:pPr/>
              <a:t>16/06/2024</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411484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1D35CA-82F5-4AD4-B9EC-66E805B73542}" type="datetime1">
              <a:rPr lang="es-ES" noProof="0" smtClean="0"/>
              <a:pPr/>
              <a:t>16/06/2024</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3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34CCE92-710B-4678-B1B1-EFCAA5CDF075}" type="datetime1">
              <a:rPr lang="es-ES" noProof="0" smtClean="0"/>
              <a:pPr/>
              <a:t>16/06/2024</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19747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6994" y="2582334"/>
            <a:ext cx="4936474"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6301" y="2582334"/>
            <a:ext cx="4936474"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3FB0F2C-25D9-4D7E-B43A-29A2E16C960D}" type="datetime1">
              <a:rPr lang="es-ES" noProof="0" smtClean="0"/>
              <a:pPr/>
              <a:t>16/06/2024</a:t>
            </a:fld>
            <a:endParaRPr lang="es-ES" noProof="0"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89350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34687D-B11B-47A5-95F6-B79DA932A6DF}" type="datetime1">
              <a:rPr lang="es-ES" noProof="0" smtClean="0"/>
              <a:pPr/>
              <a:t>16/06/2024</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99439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C656DE-1E46-4450-9484-A739B4FADFBC}" type="datetime1">
              <a:rPr lang="es-ES" noProof="0" smtClean="0"/>
              <a:pPr/>
              <a:t>16/06/2024</a:t>
            </a:fld>
            <a:endParaRPr lang="es-ES"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endParaRPr lang="es-ES" noProof="0" dirty="0"/>
          </a:p>
        </p:txBody>
      </p:sp>
      <p:sp>
        <p:nvSpPr>
          <p:cNvPr id="9" name="Slide Number Placeholder 8"/>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69789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35C83AD5-F5AF-4BDC-901E-85A05CCFFAAA}" type="datetime1">
              <a:rPr lang="es-ES" noProof="0" smtClean="0"/>
              <a:pPr/>
              <a:t>16/06/2024</a:t>
            </a:fld>
            <a:endParaRPr lang="es-ES" noProof="0"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endParaRPr lang="es-E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63595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C83AD5-F5AF-4BDC-901E-85A05CCFFAAA}" type="datetime1">
              <a:rPr lang="es-ES" noProof="0" smtClean="0"/>
              <a:pPr/>
              <a:t>16/06/2024</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11356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35C83AD5-F5AF-4BDC-901E-85A05CCFFAAA}" type="datetime1">
              <a:rPr lang="es-ES" noProof="0" smtClean="0"/>
              <a:pPr/>
              <a:t>16/06/2024</a:t>
            </a:fld>
            <a:endParaRPr lang="es-ES" noProof="0"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endParaRPr lang="es-E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s-ES" smtClean="0"/>
              <a:pPr/>
              <a:t>‹Nº›</a:t>
            </a:fld>
            <a:endParaRPr lang="es-E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2975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5176" y="2004813"/>
            <a:ext cx="8735325" cy="2000251"/>
          </a:xfrm>
        </p:spPr>
        <p:txBody>
          <a:bodyPr rtlCol="0">
            <a:normAutofit/>
          </a:bodyPr>
          <a:lstStyle/>
          <a:p>
            <a:pPr algn="ctr" rtl="0"/>
            <a:r>
              <a:rPr lang="es-ES" sz="13800" dirty="0"/>
              <a:t>BRIDGE</a:t>
            </a:r>
          </a:p>
        </p:txBody>
      </p:sp>
      <p:sp>
        <p:nvSpPr>
          <p:cNvPr id="5" name="Subtítulo 4"/>
          <p:cNvSpPr>
            <a:spLocks noGrp="1"/>
          </p:cNvSpPr>
          <p:nvPr>
            <p:ph type="subTitle" idx="1"/>
          </p:nvPr>
        </p:nvSpPr>
        <p:spPr>
          <a:xfrm>
            <a:off x="1625176" y="3980656"/>
            <a:ext cx="8735325" cy="1752600"/>
          </a:xfrm>
        </p:spPr>
        <p:txBody>
          <a:bodyPr rtlCol="0"/>
          <a:lstStyle/>
          <a:p>
            <a:pPr algn="ctr" rtl="0"/>
            <a:r>
              <a:rPr lang="es-ES" dirty="0"/>
              <a:t>Patrón de diseño estructural</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a:t>Propósito</a:t>
            </a:r>
          </a:p>
        </p:txBody>
      </p:sp>
      <p:sp>
        <p:nvSpPr>
          <p:cNvPr id="14" name="Marcador de posición de contenido 13"/>
          <p:cNvSpPr>
            <a:spLocks noGrp="1"/>
          </p:cNvSpPr>
          <p:nvPr>
            <p:ph idx="1"/>
          </p:nvPr>
        </p:nvSpPr>
        <p:spPr/>
        <p:txBody>
          <a:bodyPr rtlCol="0"/>
          <a:lstStyle/>
          <a:p>
            <a:pPr algn="just" rtl="0"/>
            <a:r>
              <a:rPr lang="es-ES" dirty="0"/>
              <a:t>El patrón de diseño </a:t>
            </a:r>
            <a:r>
              <a:rPr lang="es-ES" b="1" dirty="0"/>
              <a:t>Bridge</a:t>
            </a:r>
            <a:r>
              <a:rPr lang="es-ES" dirty="0"/>
              <a:t> (Puente) es un patrón estructural que tiene como objetivo separar la abstracción de su implementación, permitiendo que ambas varíen de manera independiente. Este patrón es útil cuando se necesita evitar una explosión combinatoria de clases derivadas debido a la multiplicación de funcionalidades.</a:t>
            </a:r>
          </a:p>
        </p:txBody>
      </p:sp>
      <p:pic>
        <p:nvPicPr>
          <p:cNvPr id="4098" name="Picture 2" descr="Bridge">
            <a:extLst>
              <a:ext uri="{FF2B5EF4-FFF2-40B4-BE49-F238E27FC236}">
                <a16:creationId xmlns:a16="http://schemas.microsoft.com/office/drawing/2014/main" id="{BA7FB17F-6199-4CAC-AAD0-B285804B7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12" y="3234709"/>
            <a:ext cx="4272136" cy="2670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a:t>Problema</a:t>
            </a:r>
          </a:p>
        </p:txBody>
      </p:sp>
      <p:sp>
        <p:nvSpPr>
          <p:cNvPr id="4" name="Marcador de posición de contenido 13">
            <a:extLst>
              <a:ext uri="{FF2B5EF4-FFF2-40B4-BE49-F238E27FC236}">
                <a16:creationId xmlns:a16="http://schemas.microsoft.com/office/drawing/2014/main" id="{7B283754-7EB2-4696-A8AB-1C4483D18214}"/>
              </a:ext>
            </a:extLst>
          </p:cNvPr>
          <p:cNvSpPr>
            <a:spLocks noGrp="1"/>
          </p:cNvSpPr>
          <p:nvPr>
            <p:ph idx="1"/>
          </p:nvPr>
        </p:nvSpPr>
        <p:spPr>
          <a:xfrm>
            <a:off x="5917206" y="1916832"/>
            <a:ext cx="5235569" cy="4462272"/>
          </a:xfrm>
        </p:spPr>
        <p:txBody>
          <a:bodyPr rtlCol="0">
            <a:normAutofit/>
          </a:bodyPr>
          <a:lstStyle/>
          <a:p>
            <a:pPr algn="just" rtl="0"/>
            <a:r>
              <a:rPr lang="es-ES" sz="2400" dirty="0"/>
              <a:t>Digamos que tienes una clase geométrica Forma con un par de subclases: Circulo y Cuadrado, Deseas extender esta jerarquía de clase para que incorpore colores, por lo que planeas crear las subclases de forma Rojo y Azul Sin embargo, como ya tienes dos subclases, tienes que crear cuatro combinaciones de clase, como Circulo Azul y Cuadrado Rojo</a:t>
            </a:r>
          </a:p>
        </p:txBody>
      </p:sp>
      <p:pic>
        <p:nvPicPr>
          <p:cNvPr id="1026" name="Picture 2" descr="Bridge">
            <a:extLst>
              <a:ext uri="{FF2B5EF4-FFF2-40B4-BE49-F238E27FC236}">
                <a16:creationId xmlns:a16="http://schemas.microsoft.com/office/drawing/2014/main" id="{02191CBA-E885-405D-9519-890341F54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884" y="1916832"/>
            <a:ext cx="3744416" cy="359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1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a:t>Solución</a:t>
            </a:r>
          </a:p>
        </p:txBody>
      </p:sp>
      <p:sp>
        <p:nvSpPr>
          <p:cNvPr id="4" name="Marcador de posición de contenido 13">
            <a:extLst>
              <a:ext uri="{FF2B5EF4-FFF2-40B4-BE49-F238E27FC236}">
                <a16:creationId xmlns:a16="http://schemas.microsoft.com/office/drawing/2014/main" id="{6EF7518D-DD72-40C8-969A-1EEA99B44620}"/>
              </a:ext>
            </a:extLst>
          </p:cNvPr>
          <p:cNvSpPr>
            <a:spLocks noGrp="1"/>
          </p:cNvSpPr>
          <p:nvPr>
            <p:ph idx="1"/>
          </p:nvPr>
        </p:nvSpPr>
        <p:spPr>
          <a:xfrm>
            <a:off x="975822" y="1916832"/>
            <a:ext cx="5375397" cy="4462272"/>
          </a:xfrm>
        </p:spPr>
        <p:txBody>
          <a:bodyPr rtlCol="0">
            <a:normAutofit/>
          </a:bodyPr>
          <a:lstStyle/>
          <a:p>
            <a:pPr algn="just" rtl="0"/>
            <a:r>
              <a:rPr lang="es-ES" dirty="0"/>
              <a:t>Con esta solución, podemos extraer el código relacionado con el color y colocarlo dentro de su propia clase, con dos subclases: Rojo y Azul La clase Forma obtiene entonces un campo de referencia que apunta a uno de los objetos de color. Ahora la forma puede delegar cualquier trabajo relacionado con el color al objeto de color vinculado. Esa referencia actuará como un puente entre las clases Forma y color. En adelante, añadir nuevos colores no exigirá cambiar la </a:t>
            </a:r>
            <a:r>
              <a:rPr lang="es-ES" dirty="0" err="1"/>
              <a:t>jerarquia</a:t>
            </a:r>
            <a:r>
              <a:rPr lang="es-ES" dirty="0"/>
              <a:t> de forma y viceversa.</a:t>
            </a:r>
          </a:p>
        </p:txBody>
      </p:sp>
      <p:pic>
        <p:nvPicPr>
          <p:cNvPr id="2050" name="Picture 2" descr="Solución sugerida por el patrón Bridge">
            <a:extLst>
              <a:ext uri="{FF2B5EF4-FFF2-40B4-BE49-F238E27FC236}">
                <a16:creationId xmlns:a16="http://schemas.microsoft.com/office/drawing/2014/main" id="{B460953B-A8D3-459F-85FB-1BE25A5B1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391" y="1916832"/>
            <a:ext cx="5375397"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21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a:t>Diagrama de Clases</a:t>
            </a:r>
          </a:p>
        </p:txBody>
      </p:sp>
      <p:pic>
        <p:nvPicPr>
          <p:cNvPr id="4098" name="Picture 2" descr="Ejemplo de estructura del patrón Bridge">
            <a:extLst>
              <a:ext uri="{FF2B5EF4-FFF2-40B4-BE49-F238E27FC236}">
                <a16:creationId xmlns:a16="http://schemas.microsoft.com/office/drawing/2014/main" id="{DD18B612-7101-491C-94A5-48B6A48A6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60" y="16288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8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a:t>Beneficios</a:t>
            </a:r>
          </a:p>
        </p:txBody>
      </p:sp>
      <p:sp>
        <p:nvSpPr>
          <p:cNvPr id="14" name="Marcador de posición de contenido 13"/>
          <p:cNvSpPr>
            <a:spLocks noGrp="1"/>
          </p:cNvSpPr>
          <p:nvPr>
            <p:ph idx="1"/>
          </p:nvPr>
        </p:nvSpPr>
        <p:spPr/>
        <p:txBody>
          <a:bodyPr rtlCol="0"/>
          <a:lstStyle/>
          <a:p>
            <a:pPr algn="just" rtl="0"/>
            <a:r>
              <a:rPr lang="es-ES" b="1" dirty="0"/>
              <a:t>Separación de Clases</a:t>
            </a:r>
            <a:r>
              <a:rPr lang="es-ES" dirty="0"/>
              <a:t>: Las abstracciones y sus implementaciones pueden evolucionar de manera independiente.</a:t>
            </a:r>
          </a:p>
          <a:p>
            <a:pPr algn="just" rtl="0"/>
            <a:r>
              <a:rPr lang="es-ES" b="1" dirty="0"/>
              <a:t>Flexibilidad</a:t>
            </a:r>
            <a:r>
              <a:rPr lang="es-ES" dirty="0"/>
              <a:t>: Se puede cambiar la implementación en tiempo de ejecución.</a:t>
            </a:r>
          </a:p>
          <a:p>
            <a:pPr algn="just" rtl="0"/>
            <a:r>
              <a:rPr lang="es-ES" b="1" dirty="0"/>
              <a:t>Extensibilidad</a:t>
            </a:r>
            <a:r>
              <a:rPr lang="es-ES" dirty="0"/>
              <a:t>: Facilita la extensión de clases mediante la creación de nuevas abstracciones o implementaciones sin modificar las existentes.</a:t>
            </a:r>
          </a:p>
        </p:txBody>
      </p:sp>
      <p:pic>
        <p:nvPicPr>
          <p:cNvPr id="5122" name="Picture 2" descr="Requisitos y Beneficios tributarios por promoción de energía renovable.  Concepto 20438 de 2017. – Accounter">
            <a:extLst>
              <a:ext uri="{FF2B5EF4-FFF2-40B4-BE49-F238E27FC236}">
                <a16:creationId xmlns:a16="http://schemas.microsoft.com/office/drawing/2014/main" id="{A06229A3-2D27-4BED-9E81-F268C6A225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2902" y="3831501"/>
            <a:ext cx="2183020" cy="214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70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08B77-2A96-4CAC-B6C2-F16E05D5475C}"/>
              </a:ext>
            </a:extLst>
          </p:cNvPr>
          <p:cNvSpPr>
            <a:spLocks noGrp="1"/>
          </p:cNvSpPr>
          <p:nvPr>
            <p:ph type="title"/>
          </p:nvPr>
        </p:nvSpPr>
        <p:spPr/>
        <p:txBody>
          <a:bodyPr/>
          <a:lstStyle/>
          <a:p>
            <a:pPr algn="ctr"/>
            <a:r>
              <a:rPr lang="es-BO" dirty="0"/>
              <a:t>Desventajas</a:t>
            </a:r>
          </a:p>
        </p:txBody>
      </p:sp>
      <p:sp>
        <p:nvSpPr>
          <p:cNvPr id="11" name="Rectangle 6">
            <a:extLst>
              <a:ext uri="{FF2B5EF4-FFF2-40B4-BE49-F238E27FC236}">
                <a16:creationId xmlns:a16="http://schemas.microsoft.com/office/drawing/2014/main" id="{88F610A5-D5A8-40DF-9833-EE54727A8CDA}"/>
              </a:ext>
            </a:extLst>
          </p:cNvPr>
          <p:cNvSpPr>
            <a:spLocks noGrp="1" noChangeArrowheads="1"/>
          </p:cNvSpPr>
          <p:nvPr>
            <p:ph idx="1"/>
          </p:nvPr>
        </p:nvSpPr>
        <p:spPr bwMode="auto">
          <a:xfrm>
            <a:off x="1341884" y="1844824"/>
            <a:ext cx="977175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s-BO" altLang="es-BO" sz="2000" dirty="0"/>
              <a:t>Complejidad adicional: La implementación del patrón Bridge puede añadir complejidad al sistema al introducir más clases e interfaces. Esto puede dificultar la comprensión y el mantenimiento del código, especialmente para desarrolladores nuevos en el proyecto.</a:t>
            </a:r>
          </a:p>
          <a:p>
            <a:pPr marL="0" marR="0" lvl="0" indent="0" algn="just" defTabSz="914400" rtl="0" eaLnBrk="0" fontAlgn="base" latinLnBrk="0" hangingPunct="0">
              <a:lnSpc>
                <a:spcPct val="100000"/>
              </a:lnSpc>
              <a:spcBef>
                <a:spcPct val="0"/>
              </a:spcBef>
              <a:spcAft>
                <a:spcPct val="0"/>
              </a:spcAft>
              <a:buClrTx/>
              <a:buSzTx/>
              <a:buNone/>
              <a:tabLst/>
            </a:pPr>
            <a:endParaRPr lang="es-BO" altLang="es-BO" sz="2000" dirty="0"/>
          </a:p>
          <a:p>
            <a:pPr marL="0" marR="0" lvl="0" indent="0" algn="just" defTabSz="914400" rtl="0" eaLnBrk="0" fontAlgn="base" latinLnBrk="0" hangingPunct="0">
              <a:lnSpc>
                <a:spcPct val="100000"/>
              </a:lnSpc>
              <a:spcBef>
                <a:spcPct val="0"/>
              </a:spcBef>
              <a:spcAft>
                <a:spcPct val="0"/>
              </a:spcAft>
              <a:buClrTx/>
              <a:buSzTx/>
              <a:buFontTx/>
              <a:buChar char="•"/>
              <a:tabLst/>
            </a:pPr>
            <a:r>
              <a:rPr lang="es-BO" altLang="es-BO" sz="2000" dirty="0"/>
              <a:t>Mayor esfuerzo inicial: Diseñar e implementar el patrón Bridge requiere un esfuerzo adicional en la fase inicial del desarrollo, ya que implica una planificación cuidadosa para separar las abstracciones de sus implementaciones. Esto puede retrasar el inicio de la funcionalidad principal.</a:t>
            </a:r>
          </a:p>
          <a:p>
            <a:pPr marL="0" marR="0" lvl="0" indent="0" algn="just" defTabSz="914400" rtl="0" eaLnBrk="0" fontAlgn="base" latinLnBrk="0" hangingPunct="0">
              <a:lnSpc>
                <a:spcPct val="100000"/>
              </a:lnSpc>
              <a:spcBef>
                <a:spcPct val="0"/>
              </a:spcBef>
              <a:spcAft>
                <a:spcPct val="0"/>
              </a:spcAft>
              <a:buClrTx/>
              <a:buSzTx/>
              <a:buNone/>
              <a:tabLst/>
            </a:pPr>
            <a:endParaRPr lang="es-BO" altLang="es-BO" sz="2000" dirty="0"/>
          </a:p>
          <a:p>
            <a:pPr marL="0" marR="0" lvl="0" indent="0" algn="just" defTabSz="914400" rtl="0" eaLnBrk="0" fontAlgn="base" latinLnBrk="0" hangingPunct="0">
              <a:lnSpc>
                <a:spcPct val="100000"/>
              </a:lnSpc>
              <a:spcBef>
                <a:spcPct val="0"/>
              </a:spcBef>
              <a:spcAft>
                <a:spcPct val="0"/>
              </a:spcAft>
              <a:buClrTx/>
              <a:buSzTx/>
              <a:buFontTx/>
              <a:buChar char="•"/>
              <a:tabLst/>
            </a:pPr>
            <a:r>
              <a:rPr lang="es-BO" altLang="es-BO" sz="2000" dirty="0"/>
              <a:t>Sobrecarga de rendimiento: La delegación de tareas entre objetos de abstracción e implementación puede introducir una leve sobrecarga de rendimiento. Aunque generalmente insignificante, en sistemas con restricciones de rendimiento muy estrictas, esta sobrecarga podría ser un factor a considerar.</a:t>
            </a:r>
          </a:p>
        </p:txBody>
      </p:sp>
    </p:spTree>
    <p:extLst>
      <p:ext uri="{BB962C8B-B14F-4D97-AF65-F5344CB8AC3E}">
        <p14:creationId xmlns:p14="http://schemas.microsoft.com/office/powerpoint/2010/main" val="133443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7582B-E018-43D4-9232-69D771DC6BD5}"/>
              </a:ext>
            </a:extLst>
          </p:cNvPr>
          <p:cNvSpPr>
            <a:spLocks noGrp="1"/>
          </p:cNvSpPr>
          <p:nvPr>
            <p:ph type="title"/>
          </p:nvPr>
        </p:nvSpPr>
        <p:spPr/>
        <p:txBody>
          <a:bodyPr/>
          <a:lstStyle/>
          <a:p>
            <a:pPr algn="ctr"/>
            <a:r>
              <a:rPr lang="es-BO" dirty="0"/>
              <a:t>Ejemplo </a:t>
            </a:r>
            <a:r>
              <a:rPr lang="es-BO" dirty="0" err="1"/>
              <a:t>Unreal</a:t>
            </a:r>
            <a:endParaRPr lang="es-BO" dirty="0"/>
          </a:p>
        </p:txBody>
      </p:sp>
      <p:pic>
        <p:nvPicPr>
          <p:cNvPr id="4" name="Imagen 3">
            <a:extLst>
              <a:ext uri="{FF2B5EF4-FFF2-40B4-BE49-F238E27FC236}">
                <a16:creationId xmlns:a16="http://schemas.microsoft.com/office/drawing/2014/main" id="{2F20C7A3-B753-4B1F-92DA-A4F5F13BC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758" y="1916832"/>
            <a:ext cx="6317307" cy="3976187"/>
          </a:xfrm>
          <a:prstGeom prst="rect">
            <a:avLst/>
          </a:prstGeom>
        </p:spPr>
      </p:pic>
    </p:spTree>
    <p:extLst>
      <p:ext uri="{BB962C8B-B14F-4D97-AF65-F5344CB8AC3E}">
        <p14:creationId xmlns:p14="http://schemas.microsoft.com/office/powerpoint/2010/main" val="352569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123</TotalTime>
  <Words>403</Words>
  <Application>Microsoft Office PowerPoint</Application>
  <PresentationFormat>Personalizado</PresentationFormat>
  <Paragraphs>26</Paragraphs>
  <Slides>8</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Retrospección</vt:lpstr>
      <vt:lpstr>BRIDGE</vt:lpstr>
      <vt:lpstr>Propósito</vt:lpstr>
      <vt:lpstr>Problema</vt:lpstr>
      <vt:lpstr>Solución</vt:lpstr>
      <vt:lpstr>Diagrama de Clases</vt:lpstr>
      <vt:lpstr>Beneficios</vt:lpstr>
      <vt:lpstr>Desventajas</vt:lpstr>
      <vt:lpstr>Ejemplo Unreal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dc:title>
  <dc:creator>franciso pereira suarez</dc:creator>
  <cp:lastModifiedBy>franciso pereira suarez</cp:lastModifiedBy>
  <cp:revision>5</cp:revision>
  <dcterms:created xsi:type="dcterms:W3CDTF">2024-06-10T01:32:06Z</dcterms:created>
  <dcterms:modified xsi:type="dcterms:W3CDTF">2024-06-17T04:08:26Z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