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73" r:id="rId6"/>
    <p:sldId id="269" r:id="rId7"/>
    <p:sldId id="260" r:id="rId8"/>
    <p:sldId id="270" r:id="rId9"/>
    <p:sldId id="263" r:id="rId10"/>
    <p:sldId id="468" r:id="rId11"/>
    <p:sldId id="274" r:id="rId12"/>
    <p:sldId id="265" r:id="rId13"/>
    <p:sldId id="311" r:id="rId14"/>
    <p:sldId id="268" r:id="rId15"/>
    <p:sldId id="261" r:id="rId16"/>
    <p:sldId id="262" r:id="rId17"/>
    <p:sldId id="266" r:id="rId18"/>
    <p:sldId id="267" r:id="rId19"/>
    <p:sldId id="275" r:id="rId20"/>
    <p:sldId id="312" r:id="rId21"/>
    <p:sldId id="283" r:id="rId22"/>
    <p:sldId id="469" r:id="rId23"/>
    <p:sldId id="284" r:id="rId24"/>
    <p:sldId id="278" r:id="rId25"/>
    <p:sldId id="463" r:id="rId26"/>
    <p:sldId id="300" r:id="rId27"/>
    <p:sldId id="299" r:id="rId28"/>
    <p:sldId id="464" r:id="rId29"/>
    <p:sldId id="301" r:id="rId30"/>
    <p:sldId id="465" r:id="rId31"/>
    <p:sldId id="302" r:id="rId32"/>
    <p:sldId id="466" r:id="rId33"/>
    <p:sldId id="467" r:id="rId34"/>
    <p:sldId id="303" r:id="rId35"/>
    <p:sldId id="304" r:id="rId36"/>
    <p:sldId id="286" r:id="rId37"/>
    <p:sldId id="305" r:id="rId38"/>
    <p:sldId id="272" r:id="rId39"/>
    <p:sldId id="293" r:id="rId40"/>
    <p:sldId id="470" r:id="rId41"/>
    <p:sldId id="309" r:id="rId42"/>
    <p:sldId id="310" r:id="rId43"/>
    <p:sldId id="294" r:id="rId44"/>
    <p:sldId id="295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8"/>
    <p:restoredTop sz="96208"/>
  </p:normalViewPr>
  <p:slideViewPr>
    <p:cSldViewPr snapToGrid="0" snapToObjects="1">
      <p:cViewPr varScale="1">
        <p:scale>
          <a:sx n="120" d="100"/>
          <a:sy n="120" d="100"/>
        </p:scale>
        <p:origin x="10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E7739-1BC1-BC48-BD86-98371FB2425D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D3321-0867-B54F-BD36-CB200300D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8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Calibri" pitchFamily="34" charset="0"/>
              </a:rPr>
              <a:t>Applications ranging from NLP, facial</a:t>
            </a:r>
            <a:r>
              <a:rPr lang="en-US" baseline="0" dirty="0">
                <a:latin typeface="Calibri" pitchFamily="34" charset="0"/>
              </a:rPr>
              <a:t> recognition, audio processing/classification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07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>
                <a:solidFill>
                  <a:srgbClr val="8A8A8A"/>
                </a:solidFill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1EF1F30A-7993-064C-95DE-DE163C6C4959}" type="datetimeFigureOut">
              <a:rPr lang="en-US" smtClean="0"/>
              <a:pPr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EF2EDB3F-CF97-974B-9750-615C8AF1F9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7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F30A-7993-064C-95DE-DE163C6C4959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DB3F-CF97-974B-9750-615C8AF1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2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F30A-7993-064C-95DE-DE163C6C4959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DB3F-CF97-974B-9750-615C8AF1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8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1EF1F30A-7993-064C-95DE-DE163C6C4959}" type="datetimeFigureOut">
              <a:rPr lang="en-US" smtClean="0"/>
              <a:pPr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EF2EDB3F-CF97-974B-9750-615C8AF1F9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5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Helvetica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1EF1F30A-7993-064C-95DE-DE163C6C4959}" type="datetimeFigureOut">
              <a:rPr lang="en-US" smtClean="0"/>
              <a:pPr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EF2EDB3F-CF97-974B-9750-615C8AF1F9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6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1EF1F30A-7993-064C-95DE-DE163C6C4959}" type="datetimeFigureOut">
              <a:rPr lang="en-US" smtClean="0"/>
              <a:pPr/>
              <a:t>3/22/21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EF2EDB3F-CF97-974B-9750-615C8AF1F9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8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F30A-7993-064C-95DE-DE163C6C4959}" type="datetimeFigureOut">
              <a:rPr lang="en-US" smtClean="0"/>
              <a:t>3/22/21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DB3F-CF97-974B-9750-615C8AF1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7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F30A-7993-064C-95DE-DE163C6C4959}" type="datetimeFigureOut">
              <a:rPr lang="en-US" smtClean="0"/>
              <a:t>3/22/21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DB3F-CF97-974B-9750-615C8AF1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8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F30A-7993-064C-95DE-DE163C6C4959}" type="datetimeFigureOut">
              <a:rPr lang="en-US" smtClean="0"/>
              <a:t>3/22/21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DB3F-CF97-974B-9750-615C8AF1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3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F30A-7993-064C-95DE-DE163C6C4959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DB3F-CF97-974B-9750-615C8AF1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5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F30A-7993-064C-95DE-DE163C6C4959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DB3F-CF97-974B-9750-615C8AF1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2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1EF1F30A-7993-064C-95DE-DE163C6C4959}" type="datetimeFigureOut">
              <a:rPr lang="en-US" smtClean="0"/>
              <a:pPr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EF2EDB3F-CF97-974B-9750-615C8AF1F9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3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-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-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s.stanford.edu/~karpathy/svmjs/demo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s.stackexchange.com/questions/287425/why-do-you-need-to-scale-data-in-kn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classification/plot_classifier_comparison.html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ED86-CE24-FC48-9746-912BF17303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Machine Learning: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37BA4-6DC5-E540-9D69-DACCD00C3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/>
          </a:bodyPr>
          <a:lstStyle/>
          <a:p>
            <a:pPr lvl="0" defTabSz="4572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prstClr val="black">
                    <a:tint val="75000"/>
                  </a:prstClr>
                </a:solidFill>
                <a:latin typeface="Helvetica"/>
                <a:cs typeface="Helvetica"/>
              </a:rPr>
              <a:t>Dan </a:t>
            </a:r>
            <a:r>
              <a:rPr lang="en-US" sz="2800" dirty="0" err="1">
                <a:solidFill>
                  <a:prstClr val="black">
                    <a:tint val="75000"/>
                  </a:prstClr>
                </a:solidFill>
                <a:latin typeface="Helvetica"/>
                <a:cs typeface="Helvetica"/>
              </a:rPr>
              <a:t>Schrider</a:t>
            </a:r>
            <a:endParaRPr lang="en-US" sz="2800" dirty="0">
              <a:solidFill>
                <a:prstClr val="black">
                  <a:tint val="75000"/>
                </a:prst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9408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988F-3C91-DD49-BBEC-8941B597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algn="ctr"/>
            <a:r>
              <a:rPr lang="en-US" dirty="0"/>
              <a:t>Example loss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EBC193-8937-D147-9FD9-4C5373FEAE2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28167" y="1825625"/>
            <a:ext cx="8445011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Categorical data: classification error</a:t>
            </a:r>
          </a:p>
          <a:p>
            <a:pPr marL="0" indent="0">
              <a:buNone/>
            </a:pPr>
            <a:endParaRPr lang="en-US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Real-valued data: mean-squared error</a:t>
            </a:r>
          </a:p>
        </p:txBody>
      </p:sp>
    </p:spTree>
    <p:extLst>
      <p:ext uri="{BB962C8B-B14F-4D97-AF65-F5344CB8AC3E}">
        <p14:creationId xmlns:p14="http://schemas.microsoft.com/office/powerpoint/2010/main" val="399616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988F-3C91-DD49-BBEC-8941B597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machine learning?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62702-2BA2-A342-896F-CF3A8CED77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Tired: Logistic regression: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Wired: a bag of regressors!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62702-2BA2-A342-896F-CF3A8CED77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Empty Burlap Sack Stock Photo, Picture And Royalty Free Image. Image  38425496.">
            <a:extLst>
              <a:ext uri="{FF2B5EF4-FFF2-40B4-BE49-F238E27FC236}">
                <a16:creationId xmlns:a16="http://schemas.microsoft.com/office/drawing/2014/main" id="{0BCF80B9-D650-EA42-9990-5B2FEE2BE7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6" t="6235" r="7842" b="3679"/>
          <a:stretch/>
        </p:blipFill>
        <p:spPr bwMode="auto">
          <a:xfrm>
            <a:off x="4136761" y="4531803"/>
            <a:ext cx="2153507" cy="205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D23697-81CE-4D40-9A00-1D7139BE1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897160">
            <a:off x="5243878" y="4316344"/>
            <a:ext cx="1012313" cy="4309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404338-B0F0-BC4A-9D62-E1C1E76FE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877501">
            <a:off x="4984296" y="4316344"/>
            <a:ext cx="1012313" cy="4309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B69A01-2BD5-5141-8CF5-F741BA5A2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400836">
            <a:off x="4733790" y="4317577"/>
            <a:ext cx="1012313" cy="4309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946D7F-BA56-2D43-B3B4-FC5F8E8B6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549735">
            <a:off x="4526538" y="4251108"/>
            <a:ext cx="1012313" cy="4309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99089F9-5B07-2441-B71C-214A189AE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63650">
            <a:off x="4309451" y="4222747"/>
            <a:ext cx="1012313" cy="43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08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988F-3C91-DD49-BBEC-8941B597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62702-2BA2-A342-896F-CF3A8CED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for cases where mechanistic models are hard to come by</a:t>
            </a:r>
          </a:p>
          <a:p>
            <a:endParaRPr lang="en-US" dirty="0"/>
          </a:p>
          <a:p>
            <a:r>
              <a:rPr lang="en-US" dirty="0"/>
              <a:t>Supervised learning: good when lots of training data can be obtained</a:t>
            </a:r>
          </a:p>
          <a:p>
            <a:endParaRPr lang="en-US" dirty="0"/>
          </a:p>
          <a:p>
            <a:r>
              <a:rPr lang="en-US" dirty="0"/>
              <a:t>Good for high-dimensional data!</a:t>
            </a:r>
          </a:p>
        </p:txBody>
      </p:sp>
    </p:spTree>
    <p:extLst>
      <p:ext uri="{BB962C8B-B14F-4D97-AF65-F5344CB8AC3E}">
        <p14:creationId xmlns:p14="http://schemas.microsoft.com/office/powerpoint/2010/main" val="3933252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Iris</a:t>
            </a:r>
            <a:r>
              <a:rPr lang="en-US" dirty="0"/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0B72-C251-D844-B9C6-32005155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11225"/>
            <a:ext cx="9073662" cy="1765737"/>
          </a:xfrm>
        </p:spPr>
        <p:txBody>
          <a:bodyPr>
            <a:noAutofit/>
          </a:bodyPr>
          <a:lstStyle/>
          <a:p>
            <a:pPr>
              <a:spcAft>
                <a:spcPts val="1100"/>
              </a:spcAft>
            </a:pPr>
            <a:r>
              <a:rPr lang="en-US" sz="2200" dirty="0"/>
              <a:t>Goal: identify species</a:t>
            </a:r>
          </a:p>
          <a:p>
            <a:pPr>
              <a:spcAft>
                <a:spcPts val="1100"/>
              </a:spcAft>
            </a:pPr>
            <a:r>
              <a:rPr lang="en-US" sz="2200" dirty="0"/>
              <a:t>Multidimensional data (4 measures per flower)</a:t>
            </a:r>
          </a:p>
          <a:p>
            <a:pPr>
              <a:spcAft>
                <a:spcPts val="1100"/>
              </a:spcAft>
            </a:pPr>
            <a:r>
              <a:rPr lang="en-US" sz="2200" dirty="0"/>
              <a:t>Used by Fisher to illustrate a method for effective classification with multidimensional data</a:t>
            </a:r>
          </a:p>
          <a:p>
            <a:pPr marL="0" indent="0" algn="ctr">
              <a:spcAft>
                <a:spcPts val="1100"/>
              </a:spcAft>
              <a:buNone/>
            </a:pPr>
            <a:r>
              <a:rPr lang="en-US" sz="2200" dirty="0"/>
              <a:t>Should we use a mechanistic model of </a:t>
            </a:r>
            <a:r>
              <a:rPr lang="en-US" sz="2200" i="1" dirty="0"/>
              <a:t>Iris</a:t>
            </a:r>
            <a:r>
              <a:rPr lang="en-US" sz="2200" dirty="0"/>
              <a:t> development for this?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313508-EF90-F94A-86F4-7FE78D3F1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71" y="1236854"/>
            <a:ext cx="2081694" cy="277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01989A-6250-574B-AED8-39B64BF678AC}"/>
              </a:ext>
            </a:extLst>
          </p:cNvPr>
          <p:cNvSpPr txBox="1"/>
          <p:nvPr/>
        </p:nvSpPr>
        <p:spPr>
          <a:xfrm>
            <a:off x="301171" y="4041893"/>
            <a:ext cx="208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Iris </a:t>
            </a:r>
            <a:r>
              <a:rPr lang="en-US" i="1" dirty="0" err="1"/>
              <a:t>setosa</a:t>
            </a:r>
            <a:endParaRPr lang="en-US" i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EB3A2F-879F-5A48-9995-3D0714BF2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791" y="1575323"/>
            <a:ext cx="2794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9A8C53-F22F-C54E-9E7E-B3077591D46A}"/>
              </a:ext>
            </a:extLst>
          </p:cNvPr>
          <p:cNvSpPr txBox="1"/>
          <p:nvPr/>
        </p:nvSpPr>
        <p:spPr>
          <a:xfrm>
            <a:off x="2923791" y="3670105"/>
            <a:ext cx="279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Iris versicolor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200593F-2703-5E46-A515-5107121BE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829" y="1575323"/>
            <a:ext cx="27940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FDF4D8-838D-5742-9BD4-EAE6DEFF43F2}"/>
              </a:ext>
            </a:extLst>
          </p:cNvPr>
          <p:cNvSpPr txBox="1"/>
          <p:nvPr/>
        </p:nvSpPr>
        <p:spPr>
          <a:xfrm>
            <a:off x="6048829" y="3857227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Iris virginica</a:t>
            </a:r>
          </a:p>
        </p:txBody>
      </p:sp>
    </p:spTree>
    <p:extLst>
      <p:ext uri="{BB962C8B-B14F-4D97-AF65-F5344CB8AC3E}">
        <p14:creationId xmlns:p14="http://schemas.microsoft.com/office/powerpoint/2010/main" val="4155224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i="1" dirty="0"/>
              <a:t>Iris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0B72-C251-D844-B9C6-32005155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888336"/>
            <a:ext cx="7886700" cy="429306"/>
          </a:xfrm>
        </p:spPr>
        <p:txBody>
          <a:bodyPr/>
          <a:lstStyle/>
          <a:p>
            <a:pPr marL="0" indent="0" algn="ctr">
              <a:buNone/>
            </a:pPr>
            <a:r>
              <a:rPr lang="en-US" sz="2200" dirty="0"/>
              <a:t>This is a </a:t>
            </a:r>
            <a:r>
              <a:rPr lang="en-US" sz="2200" b="1" dirty="0"/>
              <a:t>classification</a:t>
            </a:r>
            <a:r>
              <a:rPr lang="en-US" sz="2200" dirty="0"/>
              <a:t> task (categorical response variable).</a:t>
            </a:r>
          </a:p>
        </p:txBody>
      </p:sp>
      <p:pic>
        <p:nvPicPr>
          <p:cNvPr id="3074" name="Picture 2" descr="The Iris flower dataset. | Download Table">
            <a:extLst>
              <a:ext uri="{FF2B5EF4-FFF2-40B4-BE49-F238E27FC236}">
                <a16:creationId xmlns:a16="http://schemas.microsoft.com/office/drawing/2014/main" id="{91F3677D-1DC1-DC4D-A3E5-53A0E6E94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50" y="3549582"/>
            <a:ext cx="51689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ris Classification Demo | SnapLogic">
            <a:extLst>
              <a:ext uri="{FF2B5EF4-FFF2-40B4-BE49-F238E27FC236}">
                <a16:creationId xmlns:a16="http://schemas.microsoft.com/office/drawing/2014/main" id="{FBA04FFF-6C0A-2A4E-8A87-4B47D0451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1066869"/>
            <a:ext cx="2298700" cy="224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93A52D-2BDB-EB45-9178-4582B8E5AE09}"/>
              </a:ext>
            </a:extLst>
          </p:cNvPr>
          <p:cNvSpPr/>
          <p:nvPr/>
        </p:nvSpPr>
        <p:spPr>
          <a:xfrm>
            <a:off x="1889090" y="3449051"/>
            <a:ext cx="4531808" cy="1815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C003FD-F1DB-7A48-A268-EEB25A89594A}"/>
              </a:ext>
            </a:extLst>
          </p:cNvPr>
          <p:cNvSpPr/>
          <p:nvPr/>
        </p:nvSpPr>
        <p:spPr>
          <a:xfrm>
            <a:off x="6469118" y="3449051"/>
            <a:ext cx="727180" cy="181596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29165-0897-0B47-97D9-8B2B184129C7}"/>
              </a:ext>
            </a:extLst>
          </p:cNvPr>
          <p:cNvSpPr txBox="1"/>
          <p:nvPr/>
        </p:nvSpPr>
        <p:spPr>
          <a:xfrm>
            <a:off x="4227034" y="5265014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66BDF-EF8E-2540-9884-53142A278C13}"/>
              </a:ext>
            </a:extLst>
          </p:cNvPr>
          <p:cNvSpPr txBox="1"/>
          <p:nvPr/>
        </p:nvSpPr>
        <p:spPr>
          <a:xfrm>
            <a:off x="6670644" y="5265014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134842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F2B8-7209-A344-9B2B-D6F891D0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Some more thoughts on high-dimensional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3DB0-6DD2-684B-BF02-39694603F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curse of dimensionality: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high-dimensional data sets may result in large, unwieldy models.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Consider ABC (using rejection sampling):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 algn="ctr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if we have 100 dimensions?</a:t>
            </a:r>
          </a:p>
        </p:txBody>
      </p:sp>
    </p:spTree>
    <p:extLst>
      <p:ext uri="{BB962C8B-B14F-4D97-AF65-F5344CB8AC3E}">
        <p14:creationId xmlns:p14="http://schemas.microsoft.com/office/powerpoint/2010/main" val="2703302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F2B8-7209-A344-9B2B-D6F891D0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High dimensionality: curse, or blessing?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3DB0-6DD2-684B-BF02-39694603F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400"/>
              </a:spcAft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Many weakly predictive features may together become highly predictive.</a:t>
            </a:r>
          </a:p>
          <a:p>
            <a:pPr marL="0" indent="0">
              <a:spcAft>
                <a:spcPts val="1400"/>
              </a:spcAft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One dimension: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9656A4-5354-084A-A5B7-7ECD16947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27266"/>
            <a:ext cx="51816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903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F2B8-7209-A344-9B2B-D6F891D0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Blessing of Dimensionality?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3DB0-6DD2-684B-BF02-39694603F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400"/>
              </a:spcAft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Many weakly predictive features may together become highly predictive.</a:t>
            </a:r>
          </a:p>
          <a:p>
            <a:pPr marL="0" indent="0">
              <a:spcAft>
                <a:spcPts val="1400"/>
              </a:spcAft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Two dimensions: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0F2D58-212B-4246-A0B5-94F5E7654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3429000"/>
            <a:ext cx="561340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809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8DAFF25-8A71-BE4B-8F79-C79BB4C51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3022600"/>
            <a:ext cx="65786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FDF2B8-7209-A344-9B2B-D6F891D0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Blessing of Dimensionality!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3DB0-6DD2-684B-BF02-39694603F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400"/>
              </a:spcAft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Many weakly predictive features may together become highly predictive.</a:t>
            </a:r>
          </a:p>
          <a:p>
            <a:pPr marL="0" indent="0">
              <a:spcAft>
                <a:spcPts val="1400"/>
              </a:spcAft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Three dimensions: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439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0B72-C251-D844-B9C6-32005155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45423"/>
            <a:ext cx="7886700" cy="2346597"/>
          </a:xfrm>
        </p:spPr>
        <p:txBody>
          <a:bodyPr>
            <a:normAutofit fontScale="92500"/>
          </a:bodyPr>
          <a:lstStyle/>
          <a:p>
            <a:r>
              <a:rPr lang="en-US" dirty="0"/>
              <a:t>Important to hold out some data for our test set.</a:t>
            </a:r>
          </a:p>
          <a:p>
            <a:r>
              <a:rPr lang="en-US" dirty="0"/>
              <a:t>Gives an </a:t>
            </a:r>
            <a:r>
              <a:rPr lang="en-US" b="1" dirty="0"/>
              <a:t>unbiased</a:t>
            </a:r>
            <a:r>
              <a:rPr lang="en-US" dirty="0"/>
              <a:t> estimate of accuracy.</a:t>
            </a:r>
          </a:p>
          <a:p>
            <a:r>
              <a:rPr lang="en-US" dirty="0"/>
              <a:t>You don’t want a classifier that effectively “memorizes” your training set (</a:t>
            </a:r>
            <a:r>
              <a:rPr lang="en-US" b="1" dirty="0"/>
              <a:t>won’t generalize</a:t>
            </a:r>
            <a:r>
              <a:rPr lang="en-US" dirty="0"/>
              <a:t>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8268188-B48B-A847-AFA5-348E18BA8D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7" t="5397" r="5093" b="38409"/>
          <a:stretch/>
        </p:blipFill>
        <p:spPr bwMode="auto">
          <a:xfrm>
            <a:off x="2202886" y="1825625"/>
            <a:ext cx="4738228" cy="18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35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F2B8-7209-A344-9B2B-D6F891D0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3DB0-6DD2-684B-BF02-39694603F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2800"/>
              </a:spcAft>
              <a:buAutoNum type="arabicParenR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Overview of key supervised machine learning concepts</a:t>
            </a:r>
          </a:p>
          <a:p>
            <a:pPr marL="514350" indent="-514350">
              <a:spcAft>
                <a:spcPts val="2800"/>
              </a:spcAft>
              <a:buAutoNum type="arabicParenR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few basic/old-school machine learning methods.</a:t>
            </a:r>
          </a:p>
          <a:p>
            <a:pPr marL="514350" indent="-514350">
              <a:spcAft>
                <a:spcPts val="2800"/>
              </a:spcAft>
              <a:buAutoNum type="arabicParenR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Deep Learning.</a:t>
            </a:r>
          </a:p>
          <a:p>
            <a:pPr marL="514350" indent="-514350">
              <a:buAutoNum type="arabicParenR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479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0B72-C251-D844-B9C6-32005155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/>
              <a:t>When training/test data are in short supply: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Why? Train on more data while still obtaining a precise assessment of accuracy (averaged across all </a:t>
            </a:r>
            <a:r>
              <a:rPr lang="en-US" i="1" dirty="0"/>
              <a:t>k</a:t>
            </a:r>
            <a:r>
              <a:rPr lang="en-US" dirty="0"/>
              <a:t> folds)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5662A7-D148-E54A-BF3C-DC0C357D93D5}"/>
              </a:ext>
            </a:extLst>
          </p:cNvPr>
          <p:cNvGrpSpPr/>
          <p:nvPr/>
        </p:nvGrpSpPr>
        <p:grpSpPr>
          <a:xfrm>
            <a:off x="1131416" y="2224792"/>
            <a:ext cx="6680200" cy="2990300"/>
            <a:chOff x="1131416" y="800196"/>
            <a:chExt cx="6680200" cy="2990300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3B3E4A48-3568-6C41-9228-F7650302D0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409"/>
            <a:stretch/>
          </p:blipFill>
          <p:spPr bwMode="auto">
            <a:xfrm>
              <a:off x="1131416" y="800196"/>
              <a:ext cx="6680200" cy="2049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04243B4-C32A-3A47-82AD-5876BBD277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722"/>
            <a:stretch/>
          </p:blipFill>
          <p:spPr bwMode="auto">
            <a:xfrm>
              <a:off x="1131416" y="2849563"/>
              <a:ext cx="6680200" cy="940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90826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-nearest neighbors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6C5C1-BDA1-B941-8936-0F2137988345}"/>
              </a:ext>
            </a:extLst>
          </p:cNvPr>
          <p:cNvSpPr txBox="1"/>
          <p:nvPr/>
        </p:nvSpPr>
        <p:spPr>
          <a:xfrm>
            <a:off x="0" y="1871327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Given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/>
              <a:t>, predicted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/>
              <a:t> is obtained by looking at the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dirty="0"/>
              <a:t> training points nearest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23AE6D-CA7C-554C-8BAC-AE40BC9F7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731" y="2429536"/>
            <a:ext cx="3792537" cy="3429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425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0B72-C251-D844-B9C6-32005155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44318"/>
            <a:ext cx="9144000" cy="106427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Primitive, hokey, but useful for illustrating some core principles of supervised 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6C5C1-BDA1-B941-8936-0F2137988345}"/>
              </a:ext>
            </a:extLst>
          </p:cNvPr>
          <p:cNvSpPr txBox="1"/>
          <p:nvPr/>
        </p:nvSpPr>
        <p:spPr>
          <a:xfrm>
            <a:off x="0" y="2594344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Given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/>
              <a:t>, predicted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/>
              <a:t> is obtained by looking at the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dirty="0"/>
              <a:t> training points nearest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CFD7A-2423-8247-85F0-A9015839A9DC}"/>
              </a:ext>
            </a:extLst>
          </p:cNvPr>
          <p:cNvSpPr txBox="1"/>
          <p:nvPr/>
        </p:nvSpPr>
        <p:spPr>
          <a:xfrm>
            <a:off x="3244066" y="3282555"/>
            <a:ext cx="3344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Classification: majority vote</a:t>
            </a:r>
          </a:p>
          <a:p>
            <a:pPr algn="ctr"/>
            <a:r>
              <a:rPr lang="en-US" sz="2200" dirty="0"/>
              <a:t>Regression: average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92285-0542-B14A-B406-E94185D66F18}"/>
              </a:ext>
            </a:extLst>
          </p:cNvPr>
          <p:cNvSpPr txBox="1"/>
          <p:nvPr/>
        </p:nvSpPr>
        <p:spPr>
          <a:xfrm>
            <a:off x="4324199" y="4360345"/>
            <a:ext cx="11844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That’s it!</a:t>
            </a:r>
          </a:p>
        </p:txBody>
      </p:sp>
    </p:spTree>
    <p:extLst>
      <p:ext uri="{BB962C8B-B14F-4D97-AF65-F5344CB8AC3E}">
        <p14:creationId xmlns:p14="http://schemas.microsoft.com/office/powerpoint/2010/main" val="2728402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-NN decision surfaces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10FCFBC-3412-0B40-8248-96CD1AEF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04" y="2985977"/>
            <a:ext cx="2311400" cy="1524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208B4B71-DF23-F244-951D-638ECBF1F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019" y="2039679"/>
            <a:ext cx="23241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011F35-E5C3-0D48-9C8A-43DD159B1932}"/>
              </a:ext>
            </a:extLst>
          </p:cNvPr>
          <p:cNvSpPr txBox="1"/>
          <p:nvPr/>
        </p:nvSpPr>
        <p:spPr>
          <a:xfrm>
            <a:off x="1066504" y="4509977"/>
            <a:ext cx="231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021D4-9527-C042-B90B-F16C6D56B63B}"/>
              </a:ext>
            </a:extLst>
          </p:cNvPr>
          <p:cNvSpPr txBox="1"/>
          <p:nvPr/>
        </p:nvSpPr>
        <p:spPr>
          <a:xfrm>
            <a:off x="4751720" y="3590261"/>
            <a:ext cx="231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1-NN decision surface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3502854D-A46C-9848-9B60-3F7DE4471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720" y="4376160"/>
            <a:ext cx="23241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165AF9-96E1-9E47-A7C2-5E84074F70F1}"/>
              </a:ext>
            </a:extLst>
          </p:cNvPr>
          <p:cNvSpPr txBox="1"/>
          <p:nvPr/>
        </p:nvSpPr>
        <p:spPr>
          <a:xfrm>
            <a:off x="4758070" y="5900160"/>
            <a:ext cx="231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5-NN decision surface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4F99F-70E4-544C-A45A-F50073D4FDB2}"/>
              </a:ext>
            </a:extLst>
          </p:cNvPr>
          <p:cNvSpPr txBox="1"/>
          <p:nvPr/>
        </p:nvSpPr>
        <p:spPr>
          <a:xfrm>
            <a:off x="0" y="6396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Note that these decision surfaces are non-linear</a:t>
            </a:r>
          </a:p>
        </p:txBody>
      </p:sp>
    </p:spTree>
    <p:extLst>
      <p:ext uri="{BB962C8B-B14F-4D97-AF65-F5344CB8AC3E}">
        <p14:creationId xmlns:p14="http://schemas.microsoft.com/office/powerpoint/2010/main" val="4218962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0B72-C251-D844-B9C6-32005155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6492874"/>
            <a:ext cx="7886700" cy="268878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sz="1800" dirty="0"/>
              <a:t>(Cortes and </a:t>
            </a:r>
            <a:r>
              <a:rPr lang="en-US" sz="1800" dirty="0" err="1"/>
              <a:t>Vapnik</a:t>
            </a:r>
            <a:r>
              <a:rPr lang="en-US" sz="1800" dirty="0"/>
              <a:t> 1995; </a:t>
            </a:r>
            <a:r>
              <a:rPr lang="en-US" sz="1800" dirty="0" err="1"/>
              <a:t>Vapnik</a:t>
            </a:r>
            <a:r>
              <a:rPr lang="en-US" sz="1800" dirty="0"/>
              <a:t> and </a:t>
            </a:r>
            <a:r>
              <a:rPr lang="en-US" sz="1800" dirty="0" err="1"/>
              <a:t>Chervonenkis</a:t>
            </a:r>
            <a:r>
              <a:rPr lang="en-US" sz="1800" dirty="0"/>
              <a:t> 1963)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293E6B8-D107-9644-A7C8-5F057B7594F6}"/>
              </a:ext>
            </a:extLst>
          </p:cNvPr>
          <p:cNvGrpSpPr/>
          <p:nvPr/>
        </p:nvGrpSpPr>
        <p:grpSpPr>
          <a:xfrm>
            <a:off x="1516284" y="900311"/>
            <a:ext cx="6370416" cy="5562600"/>
            <a:chOff x="1516284" y="900311"/>
            <a:chExt cx="6370416" cy="55626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C7A4C4-6F82-1549-83A3-6993B990C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5300" y="900311"/>
              <a:ext cx="6121400" cy="55626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F819BD-909B-4B43-A2D3-8E15FD3F8C71}"/>
                </a:ext>
              </a:extLst>
            </p:cNvPr>
            <p:cNvSpPr/>
            <p:nvPr/>
          </p:nvSpPr>
          <p:spPr>
            <a:xfrm>
              <a:off x="1516284" y="3194613"/>
              <a:ext cx="1111169" cy="10532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253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This one weird “Kernel Trick”</a:t>
            </a:r>
          </a:p>
        </p:txBody>
      </p:sp>
      <p:sp>
        <p:nvSpPr>
          <p:cNvPr id="2" name="AutoShape 2" descr="data:image/jpeg;base64,/9j/4AAQSkZJRgABAQAAAQABAAD/2wCEAAkGBhQSERUUExQVFRUVGBgYGBgWGBwaHRwcGBYdHxgZHRwYHycfGBsmGhwXIS8gIycpLCwsFx8xNTAsNSYrLSkBCQoKDgwOFw8PGikcHBwpKSkpKSkpKSkpKSkpLCkpKSwpKSkpKSwpKSkpKSksLCkpKSkpKSkpKSkpKSksLCwpLP/AABEIAJEBWgMBIgACEQEDEQH/xAAcAAABBQEBAQAAAAAAAAAAAAAGAAEEBQcCAwj/xABJEAACAgAEAgYFCQcDAgQHAQABAgMRAAQSIQUxBhMiQVFhMlJxgZEHFCMzQnKhsbIVYnOS0eHwNILBJKIWg5OzQ1NjZHTD0iX/xAAZAQADAQEBAAAAAAAAAAAAAAAAAQIDBAX/xAAhEQEBAAMAAgMBAAMAAAAAAAAAAQIREiExA0FRYQQFE//aAAwDAQACEQMRAD8A2a8eMmaVTRNH+vL8jj1OAzpwp1emkamNgzumqg21L4EkBb/eGPPFos+fJ634H+mG/aEfrfgcZTHxFpvmpU9V16yARoBpXqSFYkst3VnbY0PPDDheacACZgWkUoaX6pmgBJFbkdd/2HxGK0npq/7QT1vwP9ML9oJ634H+mMi+azsspWaXZVaIWv2su03aIX1V07faF8jif8wlQyfSzMRap2ttamUG684Sa/f8sGh2075+nrfnhv2lH6w/HGYQZSe42M8zJpBftVuwhZAK5DTLX+048eOSvEit10sZJUNqckBmRiAPAfRvue/ByOmqnicfrfgcN+1I/W/PGFjjOY1srTTbKaOsjfYA0Pfjyi41NQaTMTKGqqdyT4Ggf+MPil23r9qReuMcni8XrjGHZ3jrEJHDNMx+0zSSA8jt6XZF99d2OMrxmZZB1ssjI3hLIa9lN3bfHBzR23QcXi9Ye/HX7Tjq9Qr+mMOnzxckR5mYMBsCz/8A9Y4biWYCAiaXUzld5H58gP8ABg5PtuX7Xi9cY6HFI/WGMlyOTlrtzTA+Gtl8/tPZ9w8NsevEFIcE5kxKO7W4J27+sZfLl+ODQ7at+04/WGGHE4/WGMoXjUKROeunlVGAZlaVqLHsoSoAB7gNW+PWTjTROPophqkMQaSTSBJsdDankKtTCgR+WFqjpqX7Tj9YY4n41CgtpFG9bnvPd7cZXnuk84XNEJHqyhQSKZD6TSFKGmNRzFkk1RBwLdPs7K2aEMigvB6WgsVOpVbbUSdgefI4rmjp9ADiCEWGv2YXz1D3/hjKeGZqXMZZJYpFRW6xNHVF2DRQ6tu2NV+AG1nwxUzcVzPzXLzmRS06t2RDsmiUJZo2QQb7t6FG8LkdNoPEEH2h8Rjn9qx+sPiP64yxY8184ijTMwvHKkzJMqWCsKgm1DhlN7EHlXPnjngfEc1OpdWjpZIo9+tWzImot2ZCNIpuQNiiPDBzRtrScQQ8jfw/rhzn0/yv64ySLprJ82M7qpi6x4iVm5Mi6vtRH0hys7k1jx4l0kSHS00ciB1jf0y20gJU/Ryg1Q9XbC5o6bD+0U8fy/rhjxOPxxj44zl5gXjzLqNl3LAA/wDmKq3v694k5SFWWi5mI3VlYgkjxKFl+JrBqjpqrcXjHeccnjUfn/nv/wAvGI8e4bIU1QmSrGoatVC994yfHv8AA8sVkkAMjMWIRVUmmvlz5nfcDD52Xbfhx6LxPwwm49GPW+GMHyvEcuwYRxsXrstIb+zuavFe2WNlAwDD7NG/GuVXVbbnu78HA7r6JHHo/wB74Yccbj/e+GMA4ln4ygVo2V6ALKVAF957vDEGGE9Yo7TIVYrubIF/H2Yrgu6+jDx1PBtvLHP/AIgj8/gcfPXDHjQK0yFiSQoBqwtWTz9UfHvvGhrwWFpszlxCgjSSCMHSCT1wjshq3YEub/eGJuOj7rRF47GfHHL9IIhzNe04zvIdGUQISiExqkbbXZcZUlj4kGaWvClxzw3o5EFD9VGzBXdy6KdRBzKnYigLhjNe3CPqtEPSSL1l/mHfjk9J4huWWvvD/nGbZ7olGEIAALyRyBgASA+Ygj0+YAkc17MTc30dR42IRLlLMpIvS0ccxFX3aokPvbxwaHVaAOPKSAFZrutNkWFsiwOdf0xOyuY1qGAq/wDP8GMn4jKIc9Ch1NE/WxrGHZVVxmXiWSl79AWz3keONP4IfoE9n+c8KzSpdvfP/VSfcf8AScDHCJSMvFufq0/SME+f+qk+4/6TgV4Up6iL+Gn6Rjo+H7FGGAL5UFUwuHPZKJf/AKoweHAB8rKXln8NAv3P+OOfH2WXoJ8KzKBcg5lSoPnJl33p2UAaQTuQSf8AYcXGR6VLqjApmjKQ0pBJpsrragb0jq5jf7nmMZvDOqgiMt2juBsdV868Nxh54BE7tqDMRQCC7NixZoch5435jHeh3Fx+ONSRJGzBFVUVgSWiyUkRHgbkdAK53iZP0qjDuCQFRmm1HYdqSc6fM1Im3ngG4TwxpXBjGhka0BWydvw5/hg24Z0TMtHSZGqmayEsc7PK/IDE2SH5PFxdFQRa1b6NNTg9n6BIIy1nkGaN68QMVXH88c7Eqx1rkZZNPgIxMovw1dYnPxPhg3ToSao9SPLSx39uoX8MV+f6MvlvpEWMAekY7HstauvYcTuK8hnO9FDl4YnncF3QxKiIXJNEk32RsPHCy3QtJlQ9aquOzpPokDcbg2D6O1eOLfjvFuvMJC9pDax2SGY7L2DYJFtufHyxa5LoA/VHrJAshpgVHInmpHIgcsGy0FODdGZZIZmcRLpVrqgaWye0o2vSNu/fxxI4B0UUKyUHIAZy+lQpYmgCdtW1e7F3w+Zkd4ZQA9qdB5OVU0L71JCn2HyxC4HxUFWKvLAzjRNH1Ja2XYhSFIU2SL8CNhzwbp6Rf/Csavqr6RGUMvogDxpaJIauRXY3v3wcrxgyQtMnVZaJZWjd5LLK4jLDUkYXYkBQdTbkbYJJWeSSVwrLs9qNyB1XVopPrWFPldd2K3I/J0ZOutpDHNIZHjDaIy1kiwvpAWftj2YJRr8CM/FWfJLKcxozIOowEhUmjfUF0qgB1KQTTYtI84fnEz5fKOYJsuEUFBCEk7JLanosoZSbG9MeWD/g3ydRQeiET7g3/m9L4k4vcv0ahTuLHxJr9Nf84fUPllUvDM3Mc0dMcS5tonbVI8rI0RsMrKALLdxJxNn6IZrMH6XMO30om+jiVQZAqrrO7b0vgO/bGrxZNF9FQPd/zj2wuqfLLV+TmR2lLvmHM5ua5AgkrlqCooO++KjpL0R+aaGNorrIpd2d9kXsretiLHLlyONlzGbWNSzkKo5k/wCc/Ad+ADp275uNENRoZAQv2zpUm3P2Nr7Avnue7BMqVkVWU6E5dYImcQoWRWAaUg9pRuBqu9/DCPQzKVt1Y9rSAVz5kVz392CXh4CIvVqqCh6IA5DxG5+OPf5w3rG/bhbGg7lvk3R+3GI22rUkpar57hx+eO3+ThwewZEIIa0mYdpRSt9adwOW22LwHfUR2vWXst/MKPxseRxbZTjBUfSG09fkV8NYG1fvDbxAwbp6jOsz8lknVtHrnCSNrZQ+oFhyYjRufO8V/SLoNmZx25LK6VBaJQQqLpVbRuVVdJZoc6xtoOEcPqwcxgvD+EZrJQTwrGsgmX0hKY6dWBjkAkUC13FA73jw4m8UeXP/AEUkUqplkjKrpUMhYzyNKh7Qe652R4Vje5Mkjc1U+6vxGIGa6LQvyGk+K7fjzwdlyyIMHzE65bMEw5aAStLIRKhOhOypamW3LL6e2OOD5/5910TxodIUGTtaWLcgQfpBVHk/dg54v8mKOSyVfceTX5EENftfFLwvoe+UdhTXK+pi7f8A03F21EjU+9EnbFdQua64V0YjDaYlNKezqdue5ApBbEAg2QaBFnEV+icUmYFWj65FYWTTotk332V533jxxdfODGGouNR61WhI1owQIbVr1oVC+Nb7b7QeC58GXWpYRR6pJJHPaeQ771sO/nvVbADEbFijg6LvLPOk030agkki21MRW17cibw+byuXhcdUHkihUgCxqFntsSRTHwB+O+CrgXAnzh6x9SQEknuLkkbA+rXPHXGehxyyyyQn6KTsyxhbpCdyoPMDvGH0LFNx/wCT6OJIWQlkQ9oMNwrMGN14Hu92PLMceEeYnlRJ3MjxvpCbAwLFp9EndmRhfgR4Ysn4lLPCsEdMa00innVWduz4m/PBRF0RCpXWOWAFAaUWwOXZW/fhbLQHyPSBiUSRZELIpbUmzSIMsALugCMuxs7fSDEfO9Jxl2WI6hRCuzVuHErNVHf6TMEbbdjzwcS9HnA5MAAeWmTl3UwBojvDDlgf4vwQTAa7033EkHuoht0J89j4nD3D1VTJ0juMSSK+nUxGmhQjdJIgx3omSFQR4Md8cZvpPLpdUQgFD1DEjSdaTK5JvbSZT/6fniNxSHqMvKgGlCQqljy8uexq/bpxQxwPKkeosq0VOrYElm3o/ZIrnvt30MVPKdrufj0eYz8QrVpdNO4rU+YaV2H3dQHnV42bgX1CY+ecnIEzUSqqm5YyHqvtIe7a9vicfQnR76hf87sRmvBKz/1Un3H/AEnA5wj/AE8P8NP0jBHn/qpPuP8ApOBzhH+nh/hp+kY1+H7XRScA3yopeXf+H/yfDBzgL+UqTTAxq6jJrxonGE9ll6YzLkXjICxjZRTBd999zfOz34tooFMZjGjrWBOptyvft51vWImYlEkmoHq2b+Q7bnw5ECu7EngORZ5YmsaNdNXM6dgT+6SPw9+N6wHXQro2XUCRtRCr1rciQR2UBHKxRJ8Pbg5zuXdINOXCqwACjYAD37Yj9FYqyyNVGS3PvJr4LQxcVjGtpA7WfDAdgre57O4s7925FdwrBEUvatvPD1iCeLUSOpmNEi9G23nhGjx5LJxS6gsKS3V0A1+WJi8UiNASLuaFHvvlipzHWO7ECYciAYUPI8gxPljyhDgi1m539So3vY7eBF4QSOLLk566yRAV5OraSPIMO7yOIEfBsqD1hzAY7guQtmhyLqBZqufhiUofQp+l+0NJgSyaNMa5cx8MeaZdyQtzKGIs9Utb99DyFb3zwBLgbKR12kvxYeO4ral53tWJ37ZhonrEpee/LevcbxS/NpLodfsO+JN9O2x5b1t7cdhH2Gia9wajQXv3/nzwBcJxeI8pF/Hwvw8N8SYJg6hlNg8jiiymXY7FJao7lEHOqIqth4eZxOy2dZF0mGU6QTdDfe6oHnR/DDNaVhmxzl5tQuivkRRxRdNeNLl8s5c0CrFvuirG3rMVT/efDB7FDHSf5RYIZ6k6xgih00KCFDbCQjVuzc19VTfMjAjx/p7BOsawiUOGDgsuhSKN72efswD8Tz8mZZ5pRSltYjsjeQ0Wj13qXWvLkOQx5ogREmJUlmbsKdwNqruUHf4Y3mEjK5UXZn5R54VSNYQtE0zktq3O1CrHdi0yfyjMgZ8zl3UlVA0js2L56t1st3+GBLPTz5qHrFFdV2qAqlG2oGrsHz5d2Is3EY2hVNR7JB33O9dZqIAJG21b/nh6hbaonyg5IRhmzC3VkBXu/DTWKxflgyqv2Y5iPW0r3+RNkHwxQZHo3w3MQl/nAjkUeiZaBoeEigi/acVlcNi29M/7m/EbYjUPdbX0O6Uw5lR1LXGTpUEEGNqvqzf2SLK+wjuwV6cZF0eTIoTmMlMEQqBmYgx7IsaZgrbho3pvAgNyxq3D811iAmgwtXA7mU0w9l8vIjGdmmmPlIrCrD4WJVpwcMd+fL/PjjnO5frI2T1gR4fliqn4K5ZiCBZc+3UbHIX8ScLaMrZ6d5/o1FKNiYyTZ06SP5WBAvvqsRcv0KhBHWO8oXkjaQg/2IAD78WUmSkMnWWNqpd+5ga1eG3h348F4OxI1Ec723POyDqBvuA7qHK8G09X8WqKAKFUNvZh6xQ5vgswhlWFlEjDssduWnYkLYsA73tfLFlwfKtHEFYUbYhb1BQTsuo86wbPHK3LViUsQHIAX4DDlcdY8Zs2immZQedEgYe2jusQOI8PDAsBvRBHcw8CO/Elc9GSAHU3Vdob3y/DDw5lHPZYNyujfPlgJm3TDo8kwQ2RGe1Yonwo3dEHY+0XucArlI9tDmm+2dq0jfe7u2HuONj6R8OrLkGiNTAUKoMCa89wMY7xlWy5i0uSlWTzDFdRAPjY7j4Y1xrLJMPDQ3VTxggdYmoGyQdag9/I/wBOXIbZ0d+oX/O4YwX523WRMjsqSEXHe2z6fbVAUavzxvXR4fQgeBP5DE5qwTM/9VJ9x/0nA3wj/Tw/w0/SMEef+qk+4/6Tgc4R/p4f4afpGNfh+10U4DvlHjDQkMaBWifAEnBlgJ+U1voH+53e04xhZemeTcISJjG/bVxrBFgjsGiDflyx30WUyyRmNWKpqDKqk1qIptgaG2IWckaYRsrAFRpIJrldfhYrkcaJ0VkVMpEsLRAFfpCCAQ9ksQvfYoV540y8RlBP0XkBykIH2ECkHYgrtRHcfI+OLYDA7ksy0b6zqZSoEhoCiPRO9azWobb0RgiGMmkOMPhYWEqFhVhYROA3nPJpVmq6BNDvrFJB06yThiJhSDUxKONIsWTa+eBnM8dV+IsIZ5erCMZENhNWwtQ3OybsDAfnYX+fZqOGMspjZCqAb2oIJNgDteJBPtxUiLW5RyBlDKQVIBBHIg8iKx1jHMl0nMLRyTNLEICEKzMyMFWh1YCkISB9lotwNnu8dZn5cNLt1MZmugAeygA5NXpaje97YOaOo2HCrAn0O6TZzOHXLlUghA5lmLOe7QKArnv7MFgOFpW9nxkHy08UVh1JcLZ5G6YQAMVsctUkh98WNfxhPyhcPzOazcWmCabLi5CIxsS8shamqtWjQPdisJ5TlfDPY5VrW7MFQlUQP21LDUrCxWkNz9uI+aVtQZyGaQdYSCD6XjXI3e2LmLo1mtRLZbM1GCI6i1Uym1VtqI7icRM1wqXdnjlSR5DYMRVAGrcHu7R5eGOncZjfoBliYnkZRoI0AVsQN2ZvG/yxI4j0UgeZSFRNwdA5yD7Q0iii19qxiPwvP6iMvAdMUQAeQd58vP24J+FQoqlkGzWbJtm8yx3P5YxogU4r0a4VEzJK88EgsrerSw+yR2Wse/FflpeELE6spaTmrkSEnyrYD24MekeciiMbZjLpPBRD6lDMt8it7Xde68UmYzfDZSj5bIuwB7WmCx3bbmicEvg1PkODZLMavm+Y6mYDsxyEqHBBDKC3Ikbc+/G1dCM7riXtag0amzV6oz1UgNd9LHfmcYxxzinD+t7WReId60ENXsaDbWMaJ8lskCqFyzs8XWyUX5jrYg2kjuIMW/x78Gc8HjfLSsQeJcbiy9daWGrlpjd+RA+wprcgb+OJ2Knj6A9QfCaL/wB1MZNXs3HoeqWYMzI5CgqjsbJIoqF1A2CNwKx5Q9J4HaNVMhMmnR9FIAdakruVodlWPsGIE0YEWdTuBDivE/3THhxIaDC67Fcq5H+2Fq/M/HCqbdTa84pxuLLgGXXRBNrG77LV3oBrmOfjj2znEViTWweiVFKjM1sQANKgnnQ5YxbpB0lkKKBmtVmM0tmq8GbexiOnFJCPrZE521k7Xq5d4JF79+Mv+k8PPv8AsZ41j7bUOOxmFZl1srkBAEIZyTQAVgDvRPsF8sJ+OxiES1IV1aSFjZmDatOkqoJBDbfDxxnXRfiBbM5BFmeRdBYoa7J6gLyAoADsgWed3g4k2kzSD7aLIv3q0sfwj9+NJduz4vmnyzcWGY4xGkSy9tkfTpMaM5If0TSiwDjhBHmI1mVAdaWhkWjR5bMLHvxWcNGvJTQ8ur61B5DTrj+CMo/24IIUCqAOQAHuGw/LDaqDLZVzIUBy9xlSwEdEc6PKuWw9uLyOBVHZUKPADHYUWTQ35n2eeK7PcbjRCVdSwqgO1zIHv3wBX8dzyyjqlZQQ9WxuythqUbkA7FuVg+GMr41w2bJZiGI6JInYsWAseLAg8qFHw3wf8Z4eI1QkLIu51VROoE7n/c1VtfnzEOnWeRxDAGKodTlySxOrbfld6Kru8+7TFnVNG8bq8720gdFX2sRTe4fDG3dH/qj98/kuPnrMZ5VVIY2YgSKzkg8/fW34Y+hej5+jb75/SuFmeCZn/qpPuP8ApOBrhMg6iL+Gn6Rglz/1Un3H/ScDXCYx1EX8NP0jGvw/a6LDgI+VA1lnNX9Gfw1HBtgS+UQXlpP4b918gTy78YT2WXpkZzKghuqQA7btV9o3y3Pdg64HEyZc6AzxgkmRLdDqUUq0AezQtqq73xnTRxqaDuPGh4bnat9h4+Hlgs6OZQtFqWY9Xq06RYYXv37C99h3kDvxrl6ZYjyDMpJEIyextr3q6IPPnzA5eBxPTOBSvVktubDOxDXews9ncc/PESLLRQL1psxkDtksxUe27rzHsx7u0kmlY2sE8ypGkAXq1ADV3CvPfGTRewTh1DC6Pj3VsQfMEEY9cR8rBoRVBJ0irPMnvJ9pv4497wKK8U/SQQCPVPqUWAHTUGXw3Tf88W145dARRAIPjhB8+9KulkImAi+lkRtpja2P3gKLEHe9sW4gV8mucY5ecyu0bGVGjU72QwDdlrBAerFrgk6Y9E8sZmISNWWPXHHsqtV6iwG+xAs+BGAXpXLO0UcL3pRtPUqQQHY9nceltXPdbo78tvFZBXPTNmJ2NswvTGCxY6QaUWdzt3nnjWvk++T6HSjyQhioOt36xDrv0FXs2q+sdiScDXQboUHmnEp6tIGCOvYLlq7cfbDDT7N/A743LLRKqKEUKoA0qBpAHs7sGd+oMZ9vRFA2HIbCvDHWGGFjJo81zY60R3vQb4mh+R+GMV6S/KJmsrKMvDHGQscW5RmbtICdgfG+7GhQ8RZM3Ma1GaWKKLbYBC3WA+a9onxseOBXi3ygQ5PQrQOzt1m66fszOumzvsAMXinKhnK/KJxQcsqGBJP1Eg5nxBxD6R/KFnXhkjkgMAlVVLU67A7ga9txscW2Y+W0n6vKj/dIT+CjFLxH5Q8xmGBky0RTSVIMbOKPf2u/wxpJ/EbenC1McCQpszjU/wB5hZPlS/ngvymcFBAfRFfAYEOjc40tI3pG6Pl3/HYe7F7w6UKhdiFBND3kbDxJ5e/CsC4lyayBw25YCr5Ka5gcudHFBxviLwxvKUCaeQBAXUTz0irs92LnLSku4Yg0VrbkNPLFV0hzWWilvOpLJGQDFoHYDUQ2vcFm5EDlv34UNQ9Gun8UPWrmYTKJDZ2Vjyrm2/jWDz5Ms/BKWOXiMYGYW7ABNwTUTpJGw2xn8HSDhykk5ckgdkdWgBa9rs8vjjQuh/SBZ1ifLZZINcswVBXa6rLMdRoAc5AvvwZHGlZbNhy4HNW0n4Aj8Diu6TyaUjbSzVNEaUWT9IuwHecVvR7O9Zm5JVsRzxRlQRRLRookPsW1XzJ8sWvSEdmL+NF/7i4yaKjJZ0TZfOSUUYuylHFMmiqDDuJ1Fu8Uw3xzxvJyTLl44mCs8FAtuN4zfLyxJ4lHplzNf/EhUn2oyi/g/wCGPWI/TZL+D/8AqOFU5Y9TV+2cdL+Fnh7IW0TPNVMwoKEYFqUAAkkjc9wPjiGvGky6h4I9TgMGMm47Qraq7gALxd/Kw/X53LZdeYC35dbIAPwW/fhcQ+TICBanPWMrHSVFWq6iLuwOQvGFxu5p43yfBl3r4/WNefRboqz5iCWN0CPCkwVgTpA6okDSRvqZvwwfZ0/9Wa78u/4PHWB35OsxqGXU+lHlnjYeBV46+K6T7Dghzm+bf93Lt/3OlfljaPT+HDGY7x+3CHq81OnISxMw9sfP/tlUf+X5YIFwPdK/ozHNyCEhj+6QyH8JGb/ZggGG3VPSCdwqpGdOoMzG6OlKsA8wTq5jfFdlp441ADl1AAClSNqqrog+/nghzmSWVdLD2Ecx5g4Hszk5oYaEayaR6QYDUSwAOmhXPkPdgFVHFuLsUeNERVYgDrWChfMAbAeAJGAjpXFPl2iaeXUgHYRWQ0d6PZPomyL/AK4PeOwIqKE7XLVt48hXO+W3ngS6URdTpOpI2N6y4anJY7URQocqo7HfF43yjIK5TiDJC1j03UAnnRU7eOPoDo+Poj94/kMfOddskyq1GqA03uNVaTyHnj6O4F9Wfvn8hh5j40rP/VSfcf8AScDnCP8ATw/w0/SMEef+qk+4/wCk4HOEf6eH+Gn6RjT4ftpRScCvT8n5u/8ADk/QcFRwL9OyOoa+XVyX/IcYT2V9MhzReFUKWGewTV1TDSR3XsBeDvorHeSQi5G7XWnWbBD6dtwCxAVt8ArcZEkmt9IhiYAaQL3b0QO87EeAxM6PZ6aMnqpHCsw1A1RU+2xe438MbXzGU8NL4bG0yiK3RGVtYZRy5HTq5WWrVXsHfgmzWYEaM5shRdAEn4Dc4ouiebvWp1M5ZiXJuwrUq+QA7uWCO8YtYH/2gvOaSRW7BKoDpXkQL02ee9+NYncPzt6VBZ1N05BskHl5DzxJzWVL6aYrTBjXeAPRPliRWED4bD44kmVfSIHPmfAEn8BgAN+ULhwOiUhtaArGyFgwvd12IrUBWoUR44z/AKodUXkfV6BYhVuhIw1KDuQhC9nZjqZyKIJ25czG+1q192x7r5HHj1EAvsxdm72Xbx9nMYuZIur9sgknLSOgmWOSwC4YlZNWmqYIpWl3Ia+VE41fo1kHiy6CQsWIBKs2rSSNwG7xj3hzMC+j1a+FAD37Da9t+/CzHGoowCzbNdUCeW5NAXQG5PhhXKDeOPup2PLMSFVJC6iBdePkPPHsMMRgWAYInXOJmAwfLEzSqfRKyOlGNgeTAqOfifDATxbIxOshzSgNC+onUdNTUGIK+kutVIP7/njUOJwJCss+X1awVaVFJIYWNRMfINpvehgc6b9R1LKwAiUxrY59RmUN146HTrB4aMXKms8i6cZfKoUy8SsTfaCKP+4jUcR858psz5cQmGMLyu2J7+/l340/o38kORgCuw+ctsQ0laN9wQq9mjz3vBVn8qkcLsIkYIjME0ijpUkCq8sV1NlphfRudFy5Z6AVebd3sxO4GTmXMzikQ1FH4b7sfFvywD53NMWIPrEnwsmyB+ONE6H5QiIE0aFe/vxWXibQt8k4LzX3Mn6B/XFT02zzQpHIqo6q41o4DBlPdTd3dfngf4/xbMRZiSOOTQGIYEDc9wAJ5UPyxe/J/wBH5Js5m8vmD1qGHTIzEk9qimknkQ1H3YWteab3l6TcJUdbHHErGIjQIe0GaqBGmrG+94vOHZwrnsr1YqLLxAyFqX/UbsvgXEZj7IPdirf5HIMoDmJ8y0kcVPoWMAvRFJ6R3Y6V2HNsFuRz+nLs5UGRYklpRdz5nVVCtypAAHcB5YjLX0p5dGctLDKJJSDqMkeXjHNleTWzn1VUUOX2fMYIulfEo4li1uifSI3aYLskiaiLO9Xjvh3D4kkDtbZlkXUWYswB5gA7It33DFs8IbmAfaAfzxmuBbO8VikfMSCSPQqrCH1jSXdltdV0SNI/mxCzXSaJVyjrPArCAAF5BQZoH06q3rUlbeI8Rg1XLIF0hVC86AAF+yqw/UL6o+AwCzcYjm45DJJnHeHWXRtS5gfYRXKjVdkLp2B2JrurFzlulEmYfrNSBFSVR9PGta5Y1LMCh0gsaF1spxqvUr4D4YXVDwHwxOnPP8eS+LWfdHo+r+aZtQgjbTFM5lL7aNIJ7IVKkVVvzG9YuM5xBRFnMzqVVeoYmJoNoBFg8qMhYX4JeCpowQQQCCKqtq8K5Vh0jAAAAAAqgKFeQHLDnhrhhMZqKfickeZyTOp1xshbbvUqQw9tEjyIxcjDlNq7sPWBoVY5kiDAgiwQQQe8Hux1hjgAKz+UEU2gOIgrFk1A7gi7Vq7VEkUx2I9mBHp9xZRGsEEgd1cvTFWNaK0CwdRu235V54OOkTF/S3CylBsKIaFr379wvwxlE3DVVkllOgiS9I3LKpsHTe32t8XizyQMtlxJE8hChlZbKbAiu+tr2x9AdHnuI/eOMMbiSwBlRFkhmDb1vZ7gO6jW3v78bh0bP0Xv/wCTgzo+NPz/ANVJ9x/0nA5wj/Tw/wANP0jBHn/qpPuP+k4HeEH/AKeH+Gn6RjT4ftpRO2BnpwB1DX/8uX9GCYnA302H0Dfw5f0YwhX0xXO5VFcjUzGwbVdjtz27+67Nm8ScrxMxoFRGAYpeuqNG9Kmhp5jn4Yh5KAtqJIYhWat+fdvd1zFYhibQyzSFyVawLG9eIbs1z2AxuxbN0YzI16rFElibUdmQc/E9sNg0GMe6L8ecgGgG1EoGFBh2SykN6O9V3AgHvN6NwvjoYU53siyKo3srD7LbjGVmmkq8w+KbPcf0OVAHZ0gljW7CwB7iO48+WxxZwz6lVqIDAHfYixdHEqe2PDNZUSCjt6Q/mUqfwOOP2lFda1Ps3/LDjNo9qHFmxsaPuvvwBX/N0jlUCQ9Z4Bbq1rcd3jue4nliSODgXTNR53vfonmfZz88cPwBC2rU6ua7SkLyHgBXgb57Du2x5zcBJdamlCD0h1jEmuS77AXuTz2rlgkRxj+Oszw1FRmkZmobkDfY3dDny5HbFfFw7L5rqyskh6nUA6dnZ0plbUDYK/meW+JhXSpiZJXjN7i2J3qmvmp3+GHy8yopjSKZUo7hKNnmfGzzJOHoX48fxNPFYw6x32mNKPdsa5154lSSAAkmgOZ/z8sVMXR2I2/0is456qYWK7h2TXd3X4749D0fQkEvMdJVqMhq1JIJHfuTgWgdKMqoAnDSxMtXLENRC/vKfSUew1fheKjimScrHmkdJ1QDWUApgqSBWKqK2EjAgDcG6FYK+MzqkLlu8UPM+G4IxnvDs/BCsk+sQltVBmciwSNPVobkN9+w3AxUhL/gPG4oJUygYmF1D5dybC2d4GbuI+zfMbdwxM6f8RMHD53BpiugHlRc6b9wJPuwC8M4YnEosxHAzRhTGW2Kkcz6Jc6l1DYdxHMc8WHFchmpYBk5UmzEXZYzqFLrpJ0rIOzrUrRtdx+9h68kx/h0GtwdJI1WfE1zN+bUMHQzUqCCKFVVX1ds7ns86Xl7zYx3J0VniGgREiU9kqDug9ALYFWxsnFxJwxlZVSN/oEawEO2wCnlysn4Yu5I0yufOGSZSxJ7Xf7rOw9YnGvdAOJqudnU7AxqfCyDt+F/DGe5DoLmXIlZGjjBFsVJJN2VVRzO3eRgwfgcjidJI5MpGApdiV6yVN9Wpl1KiDs9jvvcth5aEXvE+NDMNNLTdXCY1gsEdbNLYR1H21QWVrmTfcMS0yTZXLlpZxl2kIPZAeShemNAQe0NTXQJ7XMYG+JrHwuTLRSGRuyXDId17WkSdsHtBNgO6jVcsEXCJshLmVZOslcUdcjO3jzDcqO1ctxjKrgj4DlFgiHZcO5sl93Zq5mia27r2xOTiiFioO4B9nZIBA8SCwHtNY9pIA4F3XMVt3eWIWc4PHoOmMEgUo35HatiOQJP488JSW+fQFV1AljQAPd3k+A3w8ucVTXM1ZA7h6x8Bivy+XGuzAymz2zyoDba75DYDlvhirktrhLaqBKECwOQYXvV4kJkHE0YsPR0elqoUb5bnn/nPHt86TftLtz3HjX52MU0eVFn/pGG409oeBFnfnud+d2eZxNfgcdgqqir2qxuum+fcP8ALwBOSZTyIPsIP+b49BiFk+Hx5dSRQ9Zm25eJOwHkNsM3GI+7U3mFNfE1fuwBPwsVw4/D9piv3lIx6z8VjEbOHRqBOzA/lvh6PaZjiWQKCSaAFk4oeFdJTI4V9AsE2Nqod++w5eeO89xYOCwJEanmNi7DuXwHie7nhFtUcbzhKJVA9uYgBRswKR6qJu7Zr/dOM7zWZ6yMh0VtF62vuJqg1igBtXfi76WcdNgoyl2bdR4KKUAeCigPOyeeBaGWZQTMrFCWY7CgWOxNbjmfPda3Y1rjGVrrhuXjK9bIAscQYIoB9Im+ZJ8By8vPG49HPq/88TjCs/SxFHatXajYD0gQdt+Zq9/Hme7G49F2uG/Zz9+JzXgss/8AVSfcf9JwOcI/08P8NP0jBHn/AKqT7j/pOBzhH+nh/hp+kY1+D7aUUNge6XrcXtVx+AwQtik6UR3GPaR8axhCvphoZodcUasrELq2J209xqgOe98zyw8OXJjdGYWAOxpF+mNRHfQ08hR3vxxYSZUHh0kvZ605mJNY7TBWRiFs910cF0vBERmkAFwFogP3esyoA/leQX4OfHGtrHQNkKJFDItvovXvRJu78Bve58fZdl0e6TSGLrJRp0MACDTfu7Gw/ftR92LjMdG0Tq4fspNlj7eszs0bD+URj/YMSYuEq4Vmo9eyo4of/dKT5WEj/kGFacQM70mXMkOk0BYAXqVhfmQpIBrvGPUdJWFangajuEDMT3bWtL8O449RwtVeJR9liuwG/wD/AJySi/H6RS3tY47HAkMZUUvzhXlYgV2hloJATXg5c/7zifB+XOU+UNd0PpKaphW3ragaA93hghgzolS3kAA5GhR8By3Ps8cBXSvhStPGBzL5oUAN+pzRVF8uy4W/3RscRRwfOZYrJ2GUtVIymjtQNi9xXwrBZBuj/NcdeCIsG6xBdEHvA2UkiwCdt7onFT/4mz1J2YD1rMkdTHtFG0sBtzDGsSOkEK/NpDt21o0b37tvHnilGQzYkyMBSESw9bPErM1uLshzp0ob7ge48sKQ9rM9JeIbfRw20xy6gysPpVvUvsoHflivk+UbMxsFmEanWydhnajG2lrO3fVEXe+OuGSZ7MBmWOANl80+YZHd9Ycq1xhdJBXtUKPvGKtOjL5+U6XhDgHMOQ0hNTOSq9tKAWm7HPffFeAIM10wzsc5y7CBZAYxvKwB6z0SDyxKbpDndUiDqhJEHaRWZgAiabaweVMD53tgE6Tcd6yRJz1UnzghGADrpKRgK3aFi1KttYNDzwRpm8y+VOcY5ciSEZRiRIGOpghY0O099/IDxwaLabm+M5qRYxeWfrywiBL05VwrUdXcSOfMYphlpJJHj+b5QtGJSw7YrqmAfctvudq50fDE6LgGa+cZPKscusmSBlj3ch11AMSQNqYDah5eXlkBJ1ebzqNDS/OI5y3Wk9pgSsYr0QSdO/NzeCD2qcxM8IVDlYazCIyqhkqRX5E0423AIIxf/Pc7C2h0gie0iUEy02rSFVWuiASq7eBxR5XIS5/LjMh0VMkipoYMKSJNRHZssWob2OW1YsejWYzOeivrV0ZWXrwJdbE0GKrq3bQNzWx3G+KoiRHxHNSZkQAQNLEHoan7OhiCtltzsNheIsPSDMyRvmEGXUfRrKztICOsalV6P4XtYvDZCGVWj4iwSM5rMoykK5YllcAaddLERZO949/2LO8mbyR+bwvMyzbh9LU2oaCGNCw+xF7Hwwgf9oZ5XjgAy9yCJ0Veso9ZyNkgWNNkXdDlzqp6T9K85CRHNFExkDI6lJeQauRI1KbsHvx30lzkqPrmELSxkQKqrIGXqd+svVQ1B1phvuKA3xzm4Mzm8gmbnkTqssCoU6mk1F1DMWU05vSBuKF4ISVLw2dQ+qHK64RCJFMbEJ13o7ljYFi6G2PHifGJclI0bx5YMpC0kbWTp1bEkagAQNjz2xa5zIZ6Sbqz1ZOcETs6+i6QAEWTRjG6lgASb2xRcb4JPm5M5mi0bHLyGOVVVkHYUB3UMxtaXxHo3WH4+z0vZulGbEUMweIRTvoQlWLA7VqAah9o7XsPZcybP5+PrNckAEckSEhXN9cQIyPFSWq9qo+GKbpD1+Uy8YfqJI8xIsyII5Dp6tE2Hb7K1Qre9R5DHPFVnyuRSXrVlXMvC9MjFh1QVoxevsqqoL52b8cToLluK545n5sssHWAsCGWSqRA5YEDlRra9xzx55XiudlaJFlg1zQtMB2xSrXPmytv3jEPoo+YzckubjaATAuzAoxLXEFCqNVKv/J9mPDotJmnyvzsvHGcnHJGbiLFo9IYGw4DnTQ3GxvAbviHSjNxxxSGWOPronlVWVjaqRpF2KJB2B99YktxzNxnKtLIgTMkVoWwKK6lYtyNXiBxDo1mT+zU6yKUMumLUrKVQqrlXGrtKFqj7vPDdIstmYUeGejGsvWxN1R0vI776H6xurFM1KRvXdtgIV5ni6UpldqYWiRgsedayBubN77eWIOe4+ioXjkbQLNne6HqneuQ323xW52dhIXHfCOrAFkfRsuxGy03f40cVPDOj7LEJldmDitBButNdo7jn5d2FIN1YHpaZI0OlyX3IDLQrbejZ3IrbvxwvFtk1SFWfZVeM2SOdGiT7cQ8jPXCc1YJ0HLnb/8AJW1Hf3e+hgjEEZjc2OzAhQ+Jbhs117t/dg8E8I+OJAjUhYtSsxQtVmgpLdlN/skd++KfjXSHMsVVVOt/RQAsSoF3yoDlsMXPSHJxDLzVXagzTtXriLKEcvMA+/zxJ4jk4x17bBozMsfkpXJ3X4fHDNmzZqZm68KyBmKqdO21jYnYmix9zeG/tlmnLOhV9YXW6sCSVI3IG4A5jevDng+47lIl1KACgeMgX3nizgjy2ZhXniamWTWrEDWcwqn7v7Ul/C8PouWW52N+qVnU2TUR02Nl7QW+70vbubrG69EX+hHsT8jjNemGUj+aKq1QbJBD5Nl5dQ5Huxo3Q4/QrfqR/pOJy8xWE1V3n/qpPuP+k4HOED/p4f4afpGCLP8A1Un3H/ScD3CP9PD/AA0/SMa/D9ronIxTdJmIjFab1ADUdI3IG57vbi469fWHxGPHMxRuKbSR7f74w1RWQZvIhIpI0y+qJs4pMSzFnXqgFII0mlIPPVe4x5ScSzmvUYGKaWLL2rZ26o2Oz/8ARTn4tRxrP7Ig9Vfj/fDfsmD1V+P98V1fxHLHY+PZrSuvKyu4tydLr2keWSEgVvUst0eYQYmw8Vm0swimDEr1aaHIUgytqJCb9qZ9v3RjVP2Pl/VX+b++F+yIB3L8f74Ov4XLKTxeZNNZaR2RBR0ybuIo4ifR5NArjfvc4aPNzmB9SShmJVVEb2kZiSNt9PPq4197E41gcIg8B/NjocKg8F/m/vg6/h8sc4nxDMPmRKuXl0rrIHVuSDJKXkPId5Ffd88FEHHdSqWScCvRMLkg33UNx/QYORwiDwH82H/ZEHgvxwW/w+WZ8Y4vNKV6rLS6AQ3aiNsUO18qsjvPwxaSdLA+bhzTQZlOriZHj6lyxZiaCkDSVs8yRXfg6XhsI5af5sOeGw+C/H++Fv8Ag0zXgvGnjzPzkxzB5pJDNGIpNKxuV0gNWlmWrPceQOJ3A+ORQ5nMzLl82iS6VVeoYns2S1Lsq2bAO/lg9HD4B3L8f746GSh8F+P98G/4OWHZzhjukRKTzTX2ridVVUCqg3ADEjUb25YvuHcUZOGLlerzSTdYJCywOQPpg5F+OnwGNTOTh8F+P98N8yh8F/DD2OQHB0kjHETmVymZROqKEiHtSOWuyL2AVa3O98sQctngmRzOX6rMlp5HdSIHoB2BGrvvbuvGlnJxfu/H++G+Yw+C/HCGmacJzKZfKZnLrFmWM8ekMuXcAO0RDEhqoBmAoX6JOOujGaTJRyoY83L1kYBYQMO0S9ijQCgFAK540r5nF4L8cP8ANIv3fjh7HLMouLyyZbKwyZedWy0qNq6okOiBl5cw1EHcV5444zxfMZiaTMJBmYnTqhl16rV9WzEtJTUNWtxQusah8yi8F+P98OMpF4L8f74PP4fLKOmqyZ+SNky00RC07PVGwNgASdjtZ515YkZeRl4ZJkzBmCzN6SoCvpqRfaB+z3DvGNP+aReX8x/rhfM4vBfj/fB1fwuQCelOZE0DplJBDDGUKsV1vqCgtQJ01p2B8d6xBzHEJkgziQ5aYvnJJGLOFURq9jlqOpgpNAbb400ZWL934/3w4y8X7vxwdfwcsy47IM2uVjaHMokClXIWMlgVQdnTJY9Dw7+XdjvOzHMQZOBocwogZCzVE1jQVIA62xz7x3csaX1Mf7vx/vhdVH+78cLdHLNeEZt8vmEkhgnESo6tGVhti7lhpJltaOjn6vLfHomdKRZyJMtmVGaLsu8H0ZdNJ/8AjbjVvtjRuqj/AHfiMN1Mfgn4YNnyyzjKiaSCQZXMRyxA9ZJF1QLWnpLUthg4BAO3cce8vGc82TfLPG88ktDrJOpQKhAuwrnW13RrbxxpnUx+C/hhdTH4J+GFu/hcslyOWzajqpIS8XcRKoZb51Rv88e/zKaNWEUbm+QaRQBv7fd7L8cal1Mfgn4YfqYvBPgMHV/BwxThvBOJRRPCI4Ckjq7h9ydL6xVCq1Wa354ny8Mzri2WNWVnKBSdBDBlAYBdgsbslCqBxrohi9WP4LhxHH4J8FxXV/BwyDJ8Jz4ILNEQZdb8zYJQsoBjqj1cYo9yj3vHwLPlwzPESAVo6qIYLqJGndiEi8PQHnjYQU/d/DD9YviPiMG6OGP5TgGfQ0ZYitudwS3bLk2dFHtuzDYEEg9wxKbo5nOsaRZV1GgLU7BZDJYHrdYxa/HurbGrdaviPiMP1w9YfHCtp8Mpi6GzLGls2qAoYAoUjUhNNJ1laqVmAA8Tg/6PxFTJZJs3ZCr9pu5dgLuvKsW3Wj1h8cP1y+I+OJu6cx08s/8AVSfcf9JwPcI/08P8NP0jF9n5l6qTceg/ePVOKDhDf9PFsfq0/SMdHxeNissm+sb2t+s4YYWFjYyx3hYWJSY4YYWFiaDYWFhYqA+PPvwsLDM5wjhYWFQbHa4WFiTOMI4fCwE5OHGFhYdBzhHCwsKewbCwsLFGc4bCwsMFhYWFgBYc4WFgBsMcLCxALDjCwsAOcc4WFgB8LCwsOAsLCwsKgsLCwsBlhYWFgDvL+kPbjUsj9Un3V/IYWFisCr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hQSERUUExQVFRUVGBgYGBgWGBwaHRwcGBYdHxgZHRwYHycfGBsmGhwXIS8gIycpLCwsFx8xNTAsNSYrLSkBCQoKDgwOFw8PGikcHBwpKSkpKSkpKSkpKSkpLCkpKSwpKSkpKSwpKSkpKSksLCkpKSkpKSkpKSkpKSksLCwpLP/AABEIAJEBWgMBIgACEQEDEQH/xAAcAAABBQEBAQAAAAAAAAAAAAAGAAEEBQcCAwj/xABJEAACAgAEAgYFCQcDAgQHAQABAgMRAAQSIQUxBhMiQVFhMlJxgZEHFCMzQnKhsbIVYnOS0eHwNILBJKIWg5OzQ1NjZHTD0iX/xAAZAQADAQEBAAAAAAAAAAAAAAAAAQIDBAX/xAAhEQEBAAMAAgMBAAMAAAAAAAAAAQIREiExA0FRYQQFE//aAAwDAQACEQMRAD8A2a8eMmaVTRNH+vL8jj1OAzpwp1emkamNgzumqg21L4EkBb/eGPPFos+fJ634H+mG/aEfrfgcZTHxFpvmpU9V16yARoBpXqSFYkst3VnbY0PPDDheacACZgWkUoaX6pmgBJFbkdd/2HxGK0npq/7QT1vwP9ML9oJ634H+mMi+azsspWaXZVaIWv2su03aIX1V07faF8jif8wlQyfSzMRap2ttamUG684Sa/f8sGh2075+nrfnhv2lH6w/HGYQZSe42M8zJpBftVuwhZAK5DTLX+048eOSvEit10sZJUNqckBmRiAPAfRvue/ByOmqnicfrfgcN+1I/W/PGFjjOY1srTTbKaOsjfYA0Pfjyi41NQaTMTKGqqdyT4Ggf+MPil23r9qReuMcni8XrjGHZ3jrEJHDNMx+0zSSA8jt6XZF99d2OMrxmZZB1ssjI3hLIa9lN3bfHBzR23QcXi9Ye/HX7Tjq9Qr+mMOnzxckR5mYMBsCz/8A9Y4biWYCAiaXUzld5H58gP8ABg5PtuX7Xi9cY6HFI/WGMlyOTlrtzTA+Gtl8/tPZ9w8NsevEFIcE5kxKO7W4J27+sZfLl+ODQ7at+04/WGGHE4/WGMoXjUKROeunlVGAZlaVqLHsoSoAB7gNW+PWTjTROPophqkMQaSTSBJsdDankKtTCgR+WFqjpqX7Tj9YY4n41CgtpFG9bnvPd7cZXnuk84XNEJHqyhQSKZD6TSFKGmNRzFkk1RBwLdPs7K2aEMigvB6WgsVOpVbbUSdgefI4rmjp9ADiCEWGv2YXz1D3/hjKeGZqXMZZJYpFRW6xNHVF2DRQ6tu2NV+AG1nwxUzcVzPzXLzmRS06t2RDsmiUJZo2QQb7t6FG8LkdNoPEEH2h8Rjn9qx+sPiP64yxY8184ijTMwvHKkzJMqWCsKgm1DhlN7EHlXPnjngfEc1OpdWjpZIo9+tWzImot2ZCNIpuQNiiPDBzRtrScQQ8jfw/rhzn0/yv64ySLprJ82M7qpi6x4iVm5Mi6vtRH0hys7k1jx4l0kSHS00ciB1jf0y20gJU/Ryg1Q9XbC5o6bD+0U8fy/rhjxOPxxj44zl5gXjzLqNl3LAA/wDmKq3v694k5SFWWi5mI3VlYgkjxKFl+JrBqjpqrcXjHeccnjUfn/nv/wAvGI8e4bIU1QmSrGoatVC994yfHv8AA8sVkkAMjMWIRVUmmvlz5nfcDD52Xbfhx6LxPwwm49GPW+GMHyvEcuwYRxsXrstIb+zuavFe2WNlAwDD7NG/GuVXVbbnu78HA7r6JHHo/wB74Yccbj/e+GMA4ln4ygVo2V6ALKVAF957vDEGGE9Yo7TIVYrubIF/H2Yrgu6+jDx1PBtvLHP/AIgj8/gcfPXDHjQK0yFiSQoBqwtWTz9UfHvvGhrwWFpszlxCgjSSCMHSCT1wjshq3YEub/eGJuOj7rRF47GfHHL9IIhzNe04zvIdGUQISiExqkbbXZcZUlj4kGaWvClxzw3o5EFD9VGzBXdy6KdRBzKnYigLhjNe3CPqtEPSSL1l/mHfjk9J4huWWvvD/nGbZ7olGEIAALyRyBgASA+Ygj0+YAkc17MTc30dR42IRLlLMpIvS0ccxFX3aokPvbxwaHVaAOPKSAFZrutNkWFsiwOdf0xOyuY1qGAq/wDP8GMn4jKIc9Ch1NE/WxrGHZVVxmXiWSl79AWz3keONP4IfoE9n+c8KzSpdvfP/VSfcf8AScDHCJSMvFufq0/SME+f+qk+4/6TgV4Up6iL+Gn6Rjo+H7FGGAL5UFUwuHPZKJf/AKoweHAB8rKXln8NAv3P+OOfH2WXoJ8KzKBcg5lSoPnJl33p2UAaQTuQSf8AYcXGR6VLqjApmjKQ0pBJpsrragb0jq5jf7nmMZvDOqgiMt2juBsdV868Nxh54BE7tqDMRQCC7NixZoch5435jHeh3Fx+ONSRJGzBFVUVgSWiyUkRHgbkdAK53iZP0qjDuCQFRmm1HYdqSc6fM1Im3ngG4TwxpXBjGhka0BWydvw5/hg24Z0TMtHSZGqmayEsc7PK/IDE2SH5PFxdFQRa1b6NNTg9n6BIIy1nkGaN68QMVXH88c7Eqx1rkZZNPgIxMovw1dYnPxPhg3ToSao9SPLSx39uoX8MV+f6MvlvpEWMAekY7HstauvYcTuK8hnO9FDl4YnncF3QxKiIXJNEk32RsPHCy3QtJlQ9aquOzpPokDcbg2D6O1eOLfjvFuvMJC9pDax2SGY7L2DYJFtufHyxa5LoA/VHrJAshpgVHInmpHIgcsGy0FODdGZZIZmcRLpVrqgaWye0o2vSNu/fxxI4B0UUKyUHIAZy+lQpYmgCdtW1e7F3w+Zkd4ZQA9qdB5OVU0L71JCn2HyxC4HxUFWKvLAzjRNH1Ja2XYhSFIU2SL8CNhzwbp6Rf/Csavqr6RGUMvogDxpaJIauRXY3v3wcrxgyQtMnVZaJZWjd5LLK4jLDUkYXYkBQdTbkbYJJWeSSVwrLs9qNyB1XVopPrWFPldd2K3I/J0ZOutpDHNIZHjDaIy1kiwvpAWftj2YJRr8CM/FWfJLKcxozIOowEhUmjfUF0qgB1KQTTYtI84fnEz5fKOYJsuEUFBCEk7JLanosoZSbG9MeWD/g3ydRQeiET7g3/m9L4k4vcv0ahTuLHxJr9Nf84fUPllUvDM3Mc0dMcS5tonbVI8rI0RsMrKALLdxJxNn6IZrMH6XMO30om+jiVQZAqrrO7b0vgO/bGrxZNF9FQPd/zj2wuqfLLV+TmR2lLvmHM5ua5AgkrlqCooO++KjpL0R+aaGNorrIpd2d9kXsretiLHLlyONlzGbWNSzkKo5k/wCc/Ad+ADp275uNENRoZAQv2zpUm3P2Nr7Avnue7BMqVkVWU6E5dYImcQoWRWAaUg9pRuBqu9/DCPQzKVt1Y9rSAVz5kVz392CXh4CIvVqqCh6IA5DxG5+OPf5w3rG/bhbGg7lvk3R+3GI22rUkpar57hx+eO3+ThwewZEIIa0mYdpRSt9adwOW22LwHfUR2vWXst/MKPxseRxbZTjBUfSG09fkV8NYG1fvDbxAwbp6jOsz8lknVtHrnCSNrZQ+oFhyYjRufO8V/SLoNmZx25LK6VBaJQQqLpVbRuVVdJZoc6xtoOEcPqwcxgvD+EZrJQTwrGsgmX0hKY6dWBjkAkUC13FA73jw4m8UeXP/AEUkUqplkjKrpUMhYzyNKh7Qe652R4Vje5Mkjc1U+6vxGIGa6LQvyGk+K7fjzwdlyyIMHzE65bMEw5aAStLIRKhOhOypamW3LL6e2OOD5/5910TxodIUGTtaWLcgQfpBVHk/dg54v8mKOSyVfceTX5EENftfFLwvoe+UdhTXK+pi7f8A03F21EjU+9EnbFdQua64V0YjDaYlNKezqdue5ApBbEAg2QaBFnEV+icUmYFWj65FYWTTotk332V533jxxdfODGGouNR61WhI1owQIbVr1oVC+Nb7b7QeC58GXWpYRR6pJJHPaeQ771sO/nvVbADEbFijg6LvLPOk030agkki21MRW17cibw+byuXhcdUHkihUgCxqFntsSRTHwB+O+CrgXAnzh6x9SQEknuLkkbA+rXPHXGehxyyyyQn6KTsyxhbpCdyoPMDvGH0LFNx/wCT6OJIWQlkQ9oMNwrMGN14Hu92PLMceEeYnlRJ3MjxvpCbAwLFp9EndmRhfgR4Ysn4lLPCsEdMa00innVWduz4m/PBRF0RCpXWOWAFAaUWwOXZW/fhbLQHyPSBiUSRZELIpbUmzSIMsALugCMuxs7fSDEfO9Jxl2WI6hRCuzVuHErNVHf6TMEbbdjzwcS9HnA5MAAeWmTl3UwBojvDDlgf4vwQTAa7033EkHuoht0J89j4nD3D1VTJ0juMSSK+nUxGmhQjdJIgx3omSFQR4Md8cZvpPLpdUQgFD1DEjSdaTK5JvbSZT/6fniNxSHqMvKgGlCQqljy8uexq/bpxQxwPKkeosq0VOrYElm3o/ZIrnvt30MVPKdrufj0eYz8QrVpdNO4rU+YaV2H3dQHnV42bgX1CY+ecnIEzUSqqm5YyHqvtIe7a9vicfQnR76hf87sRmvBKz/1Un3H/AEnA5wj/AE8P8NP0jBHn/qpPuP8ApOBzhH+nh/hp+kY1+H7XRScA3yopeXf+H/yfDBzgL+UqTTAxq6jJrxonGE9ll6YzLkXjICxjZRTBd999zfOz34tooFMZjGjrWBOptyvft51vWImYlEkmoHq2b+Q7bnw5ECu7EngORZ5YmsaNdNXM6dgT+6SPw9+N6wHXQro2XUCRtRCr1rciQR2UBHKxRJ8Pbg5zuXdINOXCqwACjYAD37Yj9FYqyyNVGS3PvJr4LQxcVjGtpA7WfDAdgre57O4s7925FdwrBEUvatvPD1iCeLUSOpmNEi9G23nhGjx5LJxS6gsKS3V0A1+WJi8UiNASLuaFHvvlipzHWO7ECYciAYUPI8gxPljyhDgi1m539So3vY7eBF4QSOLLk566yRAV5OraSPIMO7yOIEfBsqD1hzAY7guQtmhyLqBZqufhiUofQp+l+0NJgSyaNMa5cx8MeaZdyQtzKGIs9Utb99DyFb3zwBLgbKR12kvxYeO4ral53tWJ37ZhonrEpee/LevcbxS/NpLodfsO+JN9O2x5b1t7cdhH2Gia9wajQXv3/nzwBcJxeI8pF/Hwvw8N8SYJg6hlNg8jiiymXY7FJao7lEHOqIqth4eZxOy2dZF0mGU6QTdDfe6oHnR/DDNaVhmxzl5tQuivkRRxRdNeNLl8s5c0CrFvuirG3rMVT/efDB7FDHSf5RYIZ6k6xgih00KCFDbCQjVuzc19VTfMjAjx/p7BOsawiUOGDgsuhSKN72efswD8Tz8mZZ5pRSltYjsjeQ0Wj13qXWvLkOQx5ogREmJUlmbsKdwNqruUHf4Y3mEjK5UXZn5R54VSNYQtE0zktq3O1CrHdi0yfyjMgZ8zl3UlVA0js2L56t1st3+GBLPTz5qHrFFdV2qAqlG2oGrsHz5d2Is3EY2hVNR7JB33O9dZqIAJG21b/nh6hbaonyg5IRhmzC3VkBXu/DTWKxflgyqv2Y5iPW0r3+RNkHwxQZHo3w3MQl/nAjkUeiZaBoeEigi/acVlcNi29M/7m/EbYjUPdbX0O6Uw5lR1LXGTpUEEGNqvqzf2SLK+wjuwV6cZF0eTIoTmMlMEQqBmYgx7IsaZgrbho3pvAgNyxq3D811iAmgwtXA7mU0w9l8vIjGdmmmPlIrCrD4WJVpwcMd+fL/PjjnO5frI2T1gR4fliqn4K5ZiCBZc+3UbHIX8ScLaMrZ6d5/o1FKNiYyTZ06SP5WBAvvqsRcv0KhBHWO8oXkjaQg/2IAD78WUmSkMnWWNqpd+5ga1eG3h348F4OxI1Ec723POyDqBvuA7qHK8G09X8WqKAKFUNvZh6xQ5vgswhlWFlEjDssduWnYkLYsA73tfLFlwfKtHEFYUbYhb1BQTsuo86wbPHK3LViUsQHIAX4DDlcdY8Zs2immZQedEgYe2jusQOI8PDAsBvRBHcw8CO/Elc9GSAHU3Vdob3y/DDw5lHPZYNyujfPlgJm3TDo8kwQ2RGe1Yonwo3dEHY+0XucArlI9tDmm+2dq0jfe7u2HuONj6R8OrLkGiNTAUKoMCa89wMY7xlWy5i0uSlWTzDFdRAPjY7j4Y1xrLJMPDQ3VTxggdYmoGyQdag9/I/wBOXIbZ0d+oX/O4YwX523WRMjsqSEXHe2z6fbVAUavzxvXR4fQgeBP5DE5qwTM/9VJ9x/0nA3wj/Tw/w0/SMEef+qk+4/6Tgc4R/p4f4afpGNfh+10U4DvlHjDQkMaBWifAEnBlgJ+U1voH+53e04xhZemeTcISJjG/bVxrBFgjsGiDflyx30WUyyRmNWKpqDKqk1qIptgaG2IWckaYRsrAFRpIJrldfhYrkcaJ0VkVMpEsLRAFfpCCAQ9ksQvfYoV540y8RlBP0XkBykIH2ECkHYgrtRHcfI+OLYDA7ksy0b6zqZSoEhoCiPRO9azWobb0RgiGMmkOMPhYWEqFhVhYROA3nPJpVmq6BNDvrFJB06yThiJhSDUxKONIsWTa+eBnM8dV+IsIZ5erCMZENhNWwtQ3OybsDAfnYX+fZqOGMspjZCqAb2oIJNgDteJBPtxUiLW5RyBlDKQVIBBHIg8iKx1jHMl0nMLRyTNLEICEKzMyMFWh1YCkISB9lotwNnu8dZn5cNLt1MZmugAeygA5NXpaje97YOaOo2HCrAn0O6TZzOHXLlUghA5lmLOe7QKArnv7MFgOFpW9nxkHy08UVh1JcLZ5G6YQAMVsctUkh98WNfxhPyhcPzOazcWmCabLi5CIxsS8shamqtWjQPdisJ5TlfDPY5VrW7MFQlUQP21LDUrCxWkNz9uI+aVtQZyGaQdYSCD6XjXI3e2LmLo1mtRLZbM1GCI6i1Uym1VtqI7icRM1wqXdnjlSR5DYMRVAGrcHu7R5eGOncZjfoBliYnkZRoI0AVsQN2ZvG/yxI4j0UgeZSFRNwdA5yD7Q0iii19qxiPwvP6iMvAdMUQAeQd58vP24J+FQoqlkGzWbJtm8yx3P5YxogU4r0a4VEzJK88EgsrerSw+yR2Wse/FflpeELE6spaTmrkSEnyrYD24MekeciiMbZjLpPBRD6lDMt8it7Xde68UmYzfDZSj5bIuwB7WmCx3bbmicEvg1PkODZLMavm+Y6mYDsxyEqHBBDKC3Ikbc+/G1dCM7riXtag0amzV6oz1UgNd9LHfmcYxxzinD+t7WReId60ENXsaDbWMaJ8lskCqFyzs8XWyUX5jrYg2kjuIMW/x78Gc8HjfLSsQeJcbiy9daWGrlpjd+RA+wprcgb+OJ2Knj6A9QfCaL/wB1MZNXs3HoeqWYMzI5CgqjsbJIoqF1A2CNwKx5Q9J4HaNVMhMmnR9FIAdakruVodlWPsGIE0YEWdTuBDivE/3THhxIaDC67Fcq5H+2Fq/M/HCqbdTa84pxuLLgGXXRBNrG77LV3oBrmOfjj2znEViTWweiVFKjM1sQANKgnnQ5YxbpB0lkKKBmtVmM0tmq8GbexiOnFJCPrZE521k7Xq5d4JF79+Mv+k8PPv8AsZ41j7bUOOxmFZl1srkBAEIZyTQAVgDvRPsF8sJ+OxiES1IV1aSFjZmDatOkqoJBDbfDxxnXRfiBbM5BFmeRdBYoa7J6gLyAoADsgWed3g4k2kzSD7aLIv3q0sfwj9+NJduz4vmnyzcWGY4xGkSy9tkfTpMaM5If0TSiwDjhBHmI1mVAdaWhkWjR5bMLHvxWcNGvJTQ8ur61B5DTrj+CMo/24IIUCqAOQAHuGw/LDaqDLZVzIUBy9xlSwEdEc6PKuWw9uLyOBVHZUKPADHYUWTQ35n2eeK7PcbjRCVdSwqgO1zIHv3wBX8dzyyjqlZQQ9WxuythqUbkA7FuVg+GMr41w2bJZiGI6JInYsWAseLAg8qFHw3wf8Z4eI1QkLIu51VROoE7n/c1VtfnzEOnWeRxDAGKodTlySxOrbfld6Kru8+7TFnVNG8bq8720gdFX2sRTe4fDG3dH/qj98/kuPnrMZ5VVIY2YgSKzkg8/fW34Y+hej5+jb75/SuFmeCZn/qpPuP8ApOBrhMg6iL+Gn6Rglz/1Un3H/ScDXCYx1EX8NP0jGvw/a6LDgI+VA1lnNX9Gfw1HBtgS+UQXlpP4b918gTy78YT2WXpkZzKghuqQA7btV9o3y3Pdg64HEyZc6AzxgkmRLdDqUUq0AezQtqq73xnTRxqaDuPGh4bnat9h4+Hlgs6OZQtFqWY9Xq06RYYXv37C99h3kDvxrl6ZYjyDMpJEIyextr3q6IPPnzA5eBxPTOBSvVktubDOxDXews9ncc/PESLLRQL1psxkDtksxUe27rzHsx7u0kmlY2sE8ypGkAXq1ADV3CvPfGTRewTh1DC6Pj3VsQfMEEY9cR8rBoRVBJ0irPMnvJ9pv4497wKK8U/SQQCPVPqUWAHTUGXw3Tf88W145dARRAIPjhB8+9KulkImAi+lkRtpja2P3gKLEHe9sW4gV8mucY5ecyu0bGVGjU72QwDdlrBAerFrgk6Y9E8sZmISNWWPXHHsqtV6iwG+xAs+BGAXpXLO0UcL3pRtPUqQQHY9nceltXPdbo78tvFZBXPTNmJ2NswvTGCxY6QaUWdzt3nnjWvk++T6HSjyQhioOt36xDrv0FXs2q+sdiScDXQboUHmnEp6tIGCOvYLlq7cfbDDT7N/A743LLRKqKEUKoA0qBpAHs7sGd+oMZ9vRFA2HIbCvDHWGGFjJo81zY60R3vQb4mh+R+GMV6S/KJmsrKMvDHGQscW5RmbtICdgfG+7GhQ8RZM3Ma1GaWKKLbYBC3WA+a9onxseOBXi3ygQ5PQrQOzt1m66fszOumzvsAMXinKhnK/KJxQcsqGBJP1Eg5nxBxD6R/KFnXhkjkgMAlVVLU67A7ga9txscW2Y+W0n6vKj/dIT+CjFLxH5Q8xmGBky0RTSVIMbOKPf2u/wxpJ/EbenC1McCQpszjU/wB5hZPlS/ngvymcFBAfRFfAYEOjc40tI3pG6Pl3/HYe7F7w6UKhdiFBND3kbDxJ5e/CsC4lyayBw25YCr5Ka5gcudHFBxviLwxvKUCaeQBAXUTz0irs92LnLSku4Yg0VrbkNPLFV0hzWWilvOpLJGQDFoHYDUQ2vcFm5EDlv34UNQ9Gun8UPWrmYTKJDZ2Vjyrm2/jWDz5Ms/BKWOXiMYGYW7ABNwTUTpJGw2xn8HSDhykk5ckgdkdWgBa9rs8vjjQuh/SBZ1ifLZZINcswVBXa6rLMdRoAc5AvvwZHGlZbNhy4HNW0n4Aj8Diu6TyaUjbSzVNEaUWT9IuwHecVvR7O9Zm5JVsRzxRlQRRLRookPsW1XzJ8sWvSEdmL+NF/7i4yaKjJZ0TZfOSUUYuylHFMmiqDDuJ1Fu8Uw3xzxvJyTLl44mCs8FAtuN4zfLyxJ4lHplzNf/EhUn2oyi/g/wCGPWI/TZL+D/8AqOFU5Y9TV+2cdL+Fnh7IW0TPNVMwoKEYFqUAAkkjc9wPjiGvGky6h4I9TgMGMm47Qraq7gALxd/Kw/X53LZdeYC35dbIAPwW/fhcQ+TICBanPWMrHSVFWq6iLuwOQvGFxu5p43yfBl3r4/WNefRboqz5iCWN0CPCkwVgTpA6okDSRvqZvwwfZ0/9Wa78u/4PHWB35OsxqGXU+lHlnjYeBV46+K6T7Dghzm+bf93Lt/3OlfljaPT+HDGY7x+3CHq81OnISxMw9sfP/tlUf+X5YIFwPdK/ozHNyCEhj+6QyH8JGb/ZggGG3VPSCdwqpGdOoMzG6OlKsA8wTq5jfFdlp441ADl1AAClSNqqrog+/nghzmSWVdLD2Ecx5g4Hszk5oYaEayaR6QYDUSwAOmhXPkPdgFVHFuLsUeNERVYgDrWChfMAbAeAJGAjpXFPl2iaeXUgHYRWQ0d6PZPomyL/AK4PeOwIqKE7XLVt48hXO+W3ngS6URdTpOpI2N6y4anJY7URQocqo7HfF43yjIK5TiDJC1j03UAnnRU7eOPoDo+Poj94/kMfOddskyq1GqA03uNVaTyHnj6O4F9Wfvn8hh5j40rP/VSfcf8AScDnCP8ATw/w0/SMEef+qk+4/wCk4HOEf6eH+Gn6RjT4ftpRScCvT8n5u/8ADk/QcFRwL9OyOoa+XVyX/IcYT2V9MhzReFUKWGewTV1TDSR3XsBeDvorHeSQi5G7XWnWbBD6dtwCxAVt8ArcZEkmt9IhiYAaQL3b0QO87EeAxM6PZ6aMnqpHCsw1A1RU+2xe438MbXzGU8NL4bG0yiK3RGVtYZRy5HTq5WWrVXsHfgmzWYEaM5shRdAEn4Dc4ouiebvWp1M5ZiXJuwrUq+QA7uWCO8YtYH/2gvOaSRW7BKoDpXkQL02ee9+NYncPzt6VBZ1N05BskHl5DzxJzWVL6aYrTBjXeAPRPliRWED4bD44kmVfSIHPmfAEn8BgAN+ULhwOiUhtaArGyFgwvd12IrUBWoUR44z/AKodUXkfV6BYhVuhIw1KDuQhC9nZjqZyKIJ25czG+1q192x7r5HHj1EAvsxdm72Xbx9nMYuZIur9sgknLSOgmWOSwC4YlZNWmqYIpWl3Ia+VE41fo1kHiy6CQsWIBKs2rSSNwG7xj3hzMC+j1a+FAD37Da9t+/CzHGoowCzbNdUCeW5NAXQG5PhhXKDeOPup2PLMSFVJC6iBdePkPPHsMMRgWAYInXOJmAwfLEzSqfRKyOlGNgeTAqOfifDATxbIxOshzSgNC+onUdNTUGIK+kutVIP7/njUOJwJCss+X1awVaVFJIYWNRMfINpvehgc6b9R1LKwAiUxrY59RmUN146HTrB4aMXKms8i6cZfKoUy8SsTfaCKP+4jUcR858psz5cQmGMLyu2J7+/l340/o38kORgCuw+ctsQ0laN9wQq9mjz3vBVn8qkcLsIkYIjME0ijpUkCq8sV1NlphfRudFy5Z6AVebd3sxO4GTmXMzikQ1FH4b7sfFvywD53NMWIPrEnwsmyB+ONE6H5QiIE0aFe/vxWXibQt8k4LzX3Mn6B/XFT02zzQpHIqo6q41o4DBlPdTd3dfngf4/xbMRZiSOOTQGIYEDc9wAJ5UPyxe/J/wBH5Js5m8vmD1qGHTIzEk9qimknkQ1H3YWteab3l6TcJUdbHHErGIjQIe0GaqBGmrG+94vOHZwrnsr1YqLLxAyFqX/UbsvgXEZj7IPdirf5HIMoDmJ8y0kcVPoWMAvRFJ6R3Y6V2HNsFuRz+nLs5UGRYklpRdz5nVVCtypAAHcB5YjLX0p5dGctLDKJJSDqMkeXjHNleTWzn1VUUOX2fMYIulfEo4li1uifSI3aYLskiaiLO9Xjvh3D4kkDtbZlkXUWYswB5gA7It33DFs8IbmAfaAfzxmuBbO8VikfMSCSPQqrCH1jSXdltdV0SNI/mxCzXSaJVyjrPArCAAF5BQZoH06q3rUlbeI8Rg1XLIF0hVC86AAF+yqw/UL6o+AwCzcYjm45DJJnHeHWXRtS5gfYRXKjVdkLp2B2JrurFzlulEmYfrNSBFSVR9PGta5Y1LMCh0gsaF1spxqvUr4D4YXVDwHwxOnPP8eS+LWfdHo+r+aZtQgjbTFM5lL7aNIJ7IVKkVVvzG9YuM5xBRFnMzqVVeoYmJoNoBFg8qMhYX4JeCpowQQQCCKqtq8K5Vh0jAAAAAAqgKFeQHLDnhrhhMZqKfickeZyTOp1xshbbvUqQw9tEjyIxcjDlNq7sPWBoVY5kiDAgiwQQQe8Hux1hjgAKz+UEU2gOIgrFk1A7gi7Vq7VEkUx2I9mBHp9xZRGsEEgd1cvTFWNaK0CwdRu235V54OOkTF/S3CylBsKIaFr379wvwxlE3DVVkllOgiS9I3LKpsHTe32t8XizyQMtlxJE8hChlZbKbAiu+tr2x9AdHnuI/eOMMbiSwBlRFkhmDb1vZ7gO6jW3v78bh0bP0Xv/wCTgzo+NPz/ANVJ9x/0nA5wj/Tw/wANP0jBHn/qpPuP+k4HeEH/AKeH+Gn6RjT4ftpRO2BnpwB1DX/8uX9GCYnA302H0Dfw5f0YwhX0xXO5VFcjUzGwbVdjtz27+67Nm8ScrxMxoFRGAYpeuqNG9Kmhp5jn4Yh5KAtqJIYhWat+fdvd1zFYhibQyzSFyVawLG9eIbs1z2AxuxbN0YzI16rFElibUdmQc/E9sNg0GMe6L8ecgGgG1EoGFBh2SykN6O9V3AgHvN6NwvjoYU53siyKo3srD7LbjGVmmkq8w+KbPcf0OVAHZ0gljW7CwB7iO48+WxxZwz6lVqIDAHfYixdHEqe2PDNZUSCjt6Q/mUqfwOOP2lFda1Ps3/LDjNo9qHFmxsaPuvvwBX/N0jlUCQ9Z4Bbq1rcd3jue4nliSODgXTNR53vfonmfZz88cPwBC2rU6ua7SkLyHgBXgb57Du2x5zcBJdamlCD0h1jEmuS77AXuTz2rlgkRxj+Oszw1FRmkZmobkDfY3dDny5HbFfFw7L5rqyskh6nUA6dnZ0plbUDYK/meW+JhXSpiZJXjN7i2J3qmvmp3+GHy8yopjSKZUo7hKNnmfGzzJOHoX48fxNPFYw6x32mNKPdsa5154lSSAAkmgOZ/z8sVMXR2I2/0is456qYWK7h2TXd3X4749D0fQkEvMdJVqMhq1JIJHfuTgWgdKMqoAnDSxMtXLENRC/vKfSUew1fheKjimScrHmkdJ1QDWUApgqSBWKqK2EjAgDcG6FYK+MzqkLlu8UPM+G4IxnvDs/BCsk+sQltVBmciwSNPVobkN9+w3AxUhL/gPG4oJUygYmF1D5dybC2d4GbuI+zfMbdwxM6f8RMHD53BpiugHlRc6b9wJPuwC8M4YnEosxHAzRhTGW2Kkcz6Jc6l1DYdxHMc8WHFchmpYBk5UmzEXZYzqFLrpJ0rIOzrUrRtdx+9h68kx/h0GtwdJI1WfE1zN+bUMHQzUqCCKFVVX1ds7ns86Xl7zYx3J0VniGgREiU9kqDug9ALYFWxsnFxJwxlZVSN/oEawEO2wCnlysn4Yu5I0yufOGSZSxJ7Xf7rOw9YnGvdAOJqudnU7AxqfCyDt+F/DGe5DoLmXIlZGjjBFsVJJN2VVRzO3eRgwfgcjidJI5MpGApdiV6yVN9Wpl1KiDs9jvvcth5aEXvE+NDMNNLTdXCY1gsEdbNLYR1H21QWVrmTfcMS0yTZXLlpZxl2kIPZAeShemNAQe0NTXQJ7XMYG+JrHwuTLRSGRuyXDId17WkSdsHtBNgO6jVcsEXCJshLmVZOslcUdcjO3jzDcqO1ctxjKrgj4DlFgiHZcO5sl93Zq5mia27r2xOTiiFioO4B9nZIBA8SCwHtNY9pIA4F3XMVt3eWIWc4PHoOmMEgUo35HatiOQJP488JSW+fQFV1AljQAPd3k+A3w8ucVTXM1ZA7h6x8Bivy+XGuzAymz2zyoDba75DYDlvhirktrhLaqBKECwOQYXvV4kJkHE0YsPR0elqoUb5bnn/nPHt86TftLtz3HjX52MU0eVFn/pGG409oeBFnfnud+d2eZxNfgcdgqqir2qxuum+fcP8ALwBOSZTyIPsIP+b49BiFk+Hx5dSRQ9Zm25eJOwHkNsM3GI+7U3mFNfE1fuwBPwsVw4/D9piv3lIx6z8VjEbOHRqBOzA/lvh6PaZjiWQKCSaAFk4oeFdJTI4V9AsE2Nqod++w5eeO89xYOCwJEanmNi7DuXwHie7nhFtUcbzhKJVA9uYgBRswKR6qJu7Zr/dOM7zWZ6yMh0VtF62vuJqg1igBtXfi76WcdNgoyl2bdR4KKUAeCigPOyeeBaGWZQTMrFCWY7CgWOxNbjmfPda3Y1rjGVrrhuXjK9bIAscQYIoB9Im+ZJ8By8vPG49HPq/88TjCs/SxFHatXajYD0gQdt+Zq9/Hme7G49F2uG/Zz9+JzXgss/8AVSfcf9JwOcI/08P8NP0jBHn/AKqT7j/pOBzhH+nh/hp+kY1+D7aUUNge6XrcXtVx+AwQtik6UR3GPaR8axhCvphoZodcUasrELq2J209xqgOe98zyw8OXJjdGYWAOxpF+mNRHfQ08hR3vxxYSZUHh0kvZ605mJNY7TBWRiFs910cF0vBERmkAFwFogP3esyoA/leQX4OfHGtrHQNkKJFDItvovXvRJu78Bve58fZdl0e6TSGLrJRp0MACDTfu7Gw/ftR92LjMdG0Tq4fspNlj7eszs0bD+URj/YMSYuEq4Vmo9eyo4of/dKT5WEj/kGFacQM70mXMkOk0BYAXqVhfmQpIBrvGPUdJWFangajuEDMT3bWtL8O449RwtVeJR9liuwG/wD/AJySi/H6RS3tY47HAkMZUUvzhXlYgV2hloJATXg5c/7zifB+XOU+UNd0PpKaphW3ragaA93hghgzolS3kAA5GhR8By3Ps8cBXSvhStPGBzL5oUAN+pzRVF8uy4W/3RscRRwfOZYrJ2GUtVIymjtQNi9xXwrBZBuj/NcdeCIsG6xBdEHvA2UkiwCdt7onFT/4mz1J2YD1rMkdTHtFG0sBtzDGsSOkEK/NpDt21o0b37tvHnilGQzYkyMBSESw9bPErM1uLshzp0ob7ge48sKQ9rM9JeIbfRw20xy6gysPpVvUvsoHflivk+UbMxsFmEanWydhnajG2lrO3fVEXe+OuGSZ7MBmWOANl80+YZHd9Ycq1xhdJBXtUKPvGKtOjL5+U6XhDgHMOQ0hNTOSq9tKAWm7HPffFeAIM10wzsc5y7CBZAYxvKwB6z0SDyxKbpDndUiDqhJEHaRWZgAiabaweVMD53tgE6Tcd6yRJz1UnzghGADrpKRgK3aFi1KttYNDzwRpm8y+VOcY5ciSEZRiRIGOpghY0O099/IDxwaLabm+M5qRYxeWfrywiBL05VwrUdXcSOfMYphlpJJHj+b5QtGJSw7YrqmAfctvudq50fDE6LgGa+cZPKscusmSBlj3ch11AMSQNqYDah5eXlkBJ1ebzqNDS/OI5y3Wk9pgSsYr0QSdO/NzeCD2qcxM8IVDlYazCIyqhkqRX5E0423AIIxf/Pc7C2h0gie0iUEy02rSFVWuiASq7eBxR5XIS5/LjMh0VMkipoYMKSJNRHZssWob2OW1YsejWYzOeivrV0ZWXrwJdbE0GKrq3bQNzWx3G+KoiRHxHNSZkQAQNLEHoan7OhiCtltzsNheIsPSDMyRvmEGXUfRrKztICOsalV6P4XtYvDZCGVWj4iwSM5rMoykK5YllcAaddLERZO949/2LO8mbyR+bwvMyzbh9LU2oaCGNCw+xF7Hwwgf9oZ5XjgAy9yCJ0Veso9ZyNkgWNNkXdDlzqp6T9K85CRHNFExkDI6lJeQauRI1KbsHvx30lzkqPrmELSxkQKqrIGXqd+svVQ1B1phvuKA3xzm4Mzm8gmbnkTqssCoU6mk1F1DMWU05vSBuKF4ISVLw2dQ+qHK64RCJFMbEJ13o7ljYFi6G2PHifGJclI0bx5YMpC0kbWTp1bEkagAQNjz2xa5zIZ6Sbqz1ZOcETs6+i6QAEWTRjG6lgASb2xRcb4JPm5M5mi0bHLyGOVVVkHYUB3UMxtaXxHo3WH4+z0vZulGbEUMweIRTvoQlWLA7VqAah9o7XsPZcybP5+PrNckAEckSEhXN9cQIyPFSWq9qo+GKbpD1+Uy8YfqJI8xIsyII5Dp6tE2Hb7K1Qre9R5DHPFVnyuRSXrVlXMvC9MjFh1QVoxevsqqoL52b8cToLluK545n5sssHWAsCGWSqRA5YEDlRra9xzx55XiudlaJFlg1zQtMB2xSrXPmytv3jEPoo+YzckubjaATAuzAoxLXEFCqNVKv/J9mPDotJmnyvzsvHGcnHJGbiLFo9IYGw4DnTQ3GxvAbviHSjNxxxSGWOPronlVWVjaqRpF2KJB2B99YktxzNxnKtLIgTMkVoWwKK6lYtyNXiBxDo1mT+zU6yKUMumLUrKVQqrlXGrtKFqj7vPDdIstmYUeGejGsvWxN1R0vI776H6xurFM1KRvXdtgIV5ni6UpldqYWiRgsedayBubN77eWIOe4+ioXjkbQLNne6HqneuQ323xW52dhIXHfCOrAFkfRsuxGy03f40cVPDOj7LEJldmDitBButNdo7jn5d2FIN1YHpaZI0OlyX3IDLQrbejZ3IrbvxwvFtk1SFWfZVeM2SOdGiT7cQ8jPXCc1YJ0HLnb/8AJW1Hf3e+hgjEEZjc2OzAhQ+Jbhs117t/dg8E8I+OJAjUhYtSsxQtVmgpLdlN/skd++KfjXSHMsVVVOt/RQAsSoF3yoDlsMXPSHJxDLzVXagzTtXriLKEcvMA+/zxJ4jk4x17bBozMsfkpXJ3X4fHDNmzZqZm68KyBmKqdO21jYnYmix9zeG/tlmnLOhV9YXW6sCSVI3IG4A5jevDng+47lIl1KACgeMgX3nizgjy2ZhXniamWTWrEDWcwqn7v7Ul/C8PouWW52N+qVnU2TUR02Nl7QW+70vbubrG69EX+hHsT8jjNemGUj+aKq1QbJBD5Nl5dQ5Huxo3Q4/QrfqR/pOJy8xWE1V3n/qpPuP+k4HOED/p4f4afpGCLP8A1Un3H/ScD3CP9PD/AA0/SMa/D9ronIxTdJmIjFab1ADUdI3IG57vbi469fWHxGPHMxRuKbSR7f74w1RWQZvIhIpI0y+qJs4pMSzFnXqgFII0mlIPPVe4x5ScSzmvUYGKaWLL2rZ26o2Oz/8ARTn4tRxrP7Ig9Vfj/fDfsmD1V+P98V1fxHLHY+PZrSuvKyu4tydLr2keWSEgVvUst0eYQYmw8Vm0swimDEr1aaHIUgytqJCb9qZ9v3RjVP2Pl/VX+b++F+yIB3L8f74Ov4XLKTxeZNNZaR2RBR0ybuIo4ifR5NArjfvc4aPNzmB9SShmJVVEb2kZiSNt9PPq4197E41gcIg8B/NjocKg8F/m/vg6/h8sc4nxDMPmRKuXl0rrIHVuSDJKXkPId5Ffd88FEHHdSqWScCvRMLkg33UNx/QYORwiDwH82H/ZEHgvxwW/w+WZ8Y4vNKV6rLS6AQ3aiNsUO18qsjvPwxaSdLA+bhzTQZlOriZHj6lyxZiaCkDSVs8yRXfg6XhsI5af5sOeGw+C/H++Fv8Ag0zXgvGnjzPzkxzB5pJDNGIpNKxuV0gNWlmWrPceQOJ3A+ORQ5nMzLl82iS6VVeoYns2S1Lsq2bAO/lg9HD4B3L8f746GSh8F+P98G/4OWHZzhjukRKTzTX2ridVVUCqg3ADEjUb25YvuHcUZOGLlerzSTdYJCywOQPpg5F+OnwGNTOTh8F+P98N8yh8F/DD2OQHB0kjHETmVymZROqKEiHtSOWuyL2AVa3O98sQctngmRzOX6rMlp5HdSIHoB2BGrvvbuvGlnJxfu/H++G+Yw+C/HCGmacJzKZfKZnLrFmWM8ekMuXcAO0RDEhqoBmAoX6JOOujGaTJRyoY83L1kYBYQMO0S9ijQCgFAK540r5nF4L8cP8ANIv3fjh7HLMouLyyZbKwyZedWy0qNq6okOiBl5cw1EHcV5444zxfMZiaTMJBmYnTqhl16rV9WzEtJTUNWtxQusah8yi8F+P98OMpF4L8f74PP4fLKOmqyZ+SNky00RC07PVGwNgASdjtZ515YkZeRl4ZJkzBmCzN6SoCvpqRfaB+z3DvGNP+aReX8x/rhfM4vBfj/fB1fwuQCelOZE0DplJBDDGUKsV1vqCgtQJ01p2B8d6xBzHEJkgziQ5aYvnJJGLOFURq9jlqOpgpNAbb400ZWL934/3w4y8X7vxwdfwcsy47IM2uVjaHMokClXIWMlgVQdnTJY9Dw7+XdjvOzHMQZOBocwogZCzVE1jQVIA62xz7x3csaX1Mf7vx/vhdVH+78cLdHLNeEZt8vmEkhgnESo6tGVhti7lhpJltaOjn6vLfHomdKRZyJMtmVGaLsu8H0ZdNJ/8AjbjVvtjRuqj/AHfiMN1Mfgn4YNnyyzjKiaSCQZXMRyxA9ZJF1QLWnpLUthg4BAO3cce8vGc82TfLPG88ktDrJOpQKhAuwrnW13RrbxxpnUx+C/hhdTH4J+GFu/hcslyOWzajqpIS8XcRKoZb51Rv88e/zKaNWEUbm+QaRQBv7fd7L8cal1Mfgn4YfqYvBPgMHV/BwxThvBOJRRPCI4Ckjq7h9ydL6xVCq1Wa354ny8Mzri2WNWVnKBSdBDBlAYBdgsbslCqBxrohi9WP4LhxHH4J8FxXV/BwyDJ8Jz4ILNEQZdb8zYJQsoBjqj1cYo9yj3vHwLPlwzPESAVo6qIYLqJGndiEi8PQHnjYQU/d/DD9YviPiMG6OGP5TgGfQ0ZYitudwS3bLk2dFHtuzDYEEg9wxKbo5nOsaRZV1GgLU7BZDJYHrdYxa/HurbGrdaviPiMP1w9YfHCtp8Mpi6GzLGls2qAoYAoUjUhNNJ1laqVmAA8Tg/6PxFTJZJs3ZCr9pu5dgLuvKsW3Wj1h8cP1y+I+OJu6cx08s/8AVSfcf9JwPcI/08P8NP0jF9n5l6qTceg/ePVOKDhDf9PFsfq0/SMdHxeNissm+sb2t+s4YYWFjYyx3hYWJSY4YYWFiaDYWFhYqA+PPvwsLDM5wjhYWFQbHa4WFiTOMI4fCwE5OHGFhYdBzhHCwsKewbCwsLFGc4bCwsMFhYWFgBYc4WFgBsMcLCxALDjCwsAOcc4WFgB8LCwsOAsLCwsKgsLCwsBlhYWFgDvL+kPbjUsj9Un3V/IYWFisCr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9" descr="data:image/jpeg;base64,/9j/4AAQSkZJRgABAQAAAQABAAD/2wCEAAkGBhQSERUUExQWFRUWGB8aGBgXGBwcHxohHBwfGx8eHCAbICcfHB0jHR4eHy8iJCcpLywsGh4xNTAqNSYrLCkBCQoKDgwOGg8PGiwkHyU0LywsLDQsLCwsLCwsKi8sLCwsLC8qLCwsLCwsLCwsLCwsLCwsLywsLCwsLCwsLCwqLP/AABEIAQEAxAMBIgACEQEDEQH/xAAcAAABBQEBAQAAAAAAAAAAAAAGAAMEBQcCAQj/xABJEAACAQIEBAQDBAcDCgUFAAABAhEDIQAEEjEFIkFRBhNhcQcygVKRobEUI0LB0eHwM2JyFRY0Q3OCorLS8SQlY4OSNURUs8L/xAAZAQADAQEBAAAAAAAAAAAAAAACAwQBAAX/xAAvEQACAgEDAgMHBQEBAQAAAAAAAQIRIQMSMUFRBBMiMmGBkaHR8HGxweHxI0IU/9oADAMBAAIRAxEAPwAVoozVm+UaBHpyiDHbv9TglyFDU2rTc7mflgWAHYwcD3CVKggCxPbcEWOL/LEDY9O5G388QxfqoOdqOSZU4fIMapA1CDO+33yLdsVA4fVAJdCQVHQ9T+dsSvClHN5rMaaIYoDDMWIVAIFz7KAAN4+624KamZY06Rdiv7OqwCmAZ2At17Ya4pgxnKPvQN0eEPUjSCIJvHb8/rGIGY4bVpOxM7/NvMj8LY0dPh7m01EMpEWUVIPUmbAG/r1OBvOUHQlKixUUjUrC49d72H1wuXo5R0vVwB9embQQIvYG84dytZZnTJCy0zcH8ji7rcNV2jS2skRo6+kXk4k/5hVacmtWo5bWthUcl4/wqDAEdcEnaFqLsGczX0ro8sqAZk9Pe198eU8zUvJkAdVjYWO/fBnxH4cZs0xWpmhmKZGoimzEmPsggTb1nAiKhMAKNu34QTtjWtvKOvuNjPtqBCkT37H1j3OOqysX1AatPKfe52+u2NN8CfD6ozLmM2AqrBp0ogki4Zx0ANwvfeNjScd8I5+pmswyZd4aszI3LBBc3+YHa+O2uuAr6sEsnVSWDKQSt4vE/mf44WToQHlgAD3iZ9j+GL/L/DfiJJZqJ1XElqd77/NbFPxLgFbLP5dddDxIEhpHQythMd9+mMcXkzoNUV0r37dT7Edfwx5UzP2gGEAARpgybjfE/hHhXOVVV6VJnGrdStiLdTiRV8DZxKb1KmVcBQzMdSbC8mGkj2xyjZmSqqqrSboyk9jO3tbDtNZXYnvPWOv3Yj+dDAW2v+7FtwDgNfN+Z5SDy0Uku0hQQJiYufQD3jHc+k7N2VoYiVUGTAk7WvG3UemO3rMaYHa0/wAsWnh/wrmc9PlrCCzM1lB7A7kx0AP0xz4k8N18jArAQ06WRpUxc7gH6R/Ltr5C5K/zJF5NrTuJ3+t/THVNmCysH0P89sTuGeFczmafmAKlECfNqNoURbc3I6WBxIyfhAVDpo53Ls/yqgdlmOgLIAxxu3ISk2U+VXrEGS1za0bYaNUtqCek/h07yJxZcQ4TVyr6KwZT25Rv1B6i3QxiCKOnmQgMDfeIEG++MtjlQqlKpqMMu/Ujfr0wsN19ZPKTEDqBcCLTfCwO590PVdmSOCD9VMEk7R2t39Zxb0+IpTBNWiaqdRr0b92AJAxW8DBCAmWj+tsO8fqM1PQqHmPRdov02vjY1ubIpP0o2zws9FspSfL0xTpuoYIItO8xuZG+Mc4z4z/R6r0MmXo0kdwdPzVCDGtn+YyZAEgARjVPhtTI4XlgQQdB3/xtjDq/BKpaXCiWJM+p7/1vimXADbrBonwz8e1q1cZeuxfUJUtuCFnfqLHf0xbfFbhoanRqizByk+hBI94It/iOATwHwwLxPLMKivczpI+w3bpjQfi05GUpldxXU/8AA+OUdyoxSpWyP4CydKjlnzdUrIkST8oWxidmY/hA63COI5x69U1GPNUMkHp2j0HygemK+tnJI9pYdrdcTsr4ceqnnsRRpA/2tQlViD8vVz2ABwPkWkrF+f0SNK+GTzk27Cq0fcp/M4zPiuaNLPVmpEK61qmkwJHMbCbCMax4Ey1FMmooOaiamJYjTLTBt0FoHpGMQ49TqPm65AkGtUP/ABnvjJwwlfA7d9Tc/BGeqVsnTeq2tyWBYgCYYgbemMd8QZ/MJmKxGYqkM7/6xgFljYAGLY1v4d//AE6j66v+dsZjximG1gxJcyP94mMZL2UZIKvg3m6rrX8yo9RRo06nLR84MTtMD7sDvxczOnPkQCPJX6fNt0xd/BOiFGbAn5kEHoOeMUvxVpg8SvECkpg+mrGv2QXiIHZXMOo1oxVluCDeQbQRj6E8S14yGYb/ANBz/wABx89PpZQQxN+YREWnb3tjfvFTRw2v/sD+KxjocM1O7MP4XnqNOoGzFE1QVnQHKduoFx6W98b/AJBaTZZPLUJRamCqgaQFZZ2G1jj50rUoIM2HS043zgbf+V0TP/2q3/8Abx2mzoXQAcD+Jxo1BTFJRlRZaaCGRehknmYi5nck7YJBWpcZq0+Rv0fLnW2sAGo7AgJAJhQJJvewxjq01ndioie+34Y2f4T0x+gahHNUcmPSF/IYyLcnRqfQpviZkM5WqpToUahoU1UqKayCxkGY+yIAEWv3wK5L4d56syjympiZLOdMdjvqMHsJw/46zlReI1+dpBEDUQANI2E/X78UdHilVLNXqi3R3HX36jAupOwrrBsnjzgS18g+q70V1q9gZUS30YAyPbtjFGpFRAi8EWNjb8serxWvU5TWrOhN1d3Kkexa4nHFTOGAALWvsBf+Qv6Y2byFBiFVtnAkW3AsNrE2GFjgUJuOYHY6SfTtj3GYDV0SuC1CKWnli+osbAWI6X7fTF35mkAuACxBjUbHFDwd7BiQI6/n+GLPMUKNRx571VQzHlIGOw+0QF7zB9sdGVOhEujNm8KNOTonus/eScYlm+M0wWDObMQbH7V4tvIj6YN+HfFzJZeklJKGZ0U1CgkU9hafnue+AHxPUylVxVyvmgM5ZkqhNCySTDK+re+kjrvbDZdDG00WPgXPo3E8sEXd25og6dDH87fQYPfjJWK5KnHWsBtMyj/XAB4S8Q5HK1Urt+kVqyg6Up00VFLAzEvqa0xt1t2JOPfErJZ6mKNWjm6Z1BlIFMEG4BgvfciMang3DIfwn8Jpmi+azA1rTfRTQ7FgASzDrEgAHrM7YHPiD4kqZnN1Q0inRqNSpr0XSSpP+IxJ+g6DFv4B+IFLh9Wvl6gqNQeprRtADKYAOpFYiDA2JiNr2n+IOPcKrVDWpZZ61ZubmD06TEW1OpI1+sLfqcdJqssyMbVRDb4YZVk4ZQ1iGfU8ejsSv3rB+uMd4k7CrV1b+Y4gb/MTeO18GfhX4nGjqXNB6gdiwZIJSekSBp7AbevSF4p8f5ZxU/RKASpUBWpWZAHINiFA6tsWnaffCZNTjSHpLTfqD/4aNPDaH+//APsfGecXyhFR5lYcz9GNsTvhj45WirZaqraBNRXEHSDcgidpuCO5wReIeOZIg1Bl/Oc3usA+pBIn7r4YvZQmVSInwlgVM4LTNIx6Q/8AX1wO/FnJ1Fz/AJhEI1EQ/wDhkEAbzt94wxQ8WVMrn2roqlWVQ9MDSCsCAoAhSItb8zgyzHxL4bmKR85GYAiUekGvt6j6zjrTVGdKMr4bwd6rrSQai7aeUyd+24HUnpfG6+MaX/l+YAv+qb8BjMOJ+LldzSyVGnlqRM1CgUVHH97TsvoCffpgs458UsvpanTpNXDKQdfIrAi4uCxt6DGJpWYqVmUIjaCWAAmdxt19cbxwqnHDKSxH/hVEf+3jHxUylVpq0zRQbLlVLMZsQz1qnKQbWXqcH1L4qZWmioKFcIoCAQmwEAfP2GOi0jI0jI6VYtBEjTuQf5fh641n4Q8TTyamXBghvMUdw0Bo9mH/ABYBuIJkVJOXOYVjLClUVGHtqDSo9wcU2Q4tVpVUr0SVINiSe8G20HaO2Ai9rDNE+KvhRzU/S6YJUqFqRJKkbNA6EWJ6QO+M3y7AEbmLenv/ACxq3DfjDQnRmEZGFi6DUhP36h7QffDHEfGfCSSyZZK9Q/8Aoqsn1LgfkcFJJ5TCozrI8LqOr1gumkiks7WBueUR8zttpH1jDFFS0kGIY2vsTAH3/ni4454qqZqopIVaVOQlJOVUm31a0T62xQ0mLEQu57gCfbcemFVkYuB1ahAAAsPT69DsNvphY7Wu4Fh9529MLB1H8/01N1z9BcIqDTGoxqIkW7Ribxzh7uAUBbTMgCYHe3T+GIXDcwCGAhQDa25jfFjxCgy0hUE3MGDAgA+vf3wtP1NMCUN0EU78FqgSUIAvcEdYFo63j2OGMxkXSOUkHaB/R9cR6+aUgaXZXG51kzfaItEnHJVWARJ1jUXMmbD+X5Yc1XJN5UGhxqbgA+W8HrpMbxh3L5Go5gU23iTsMWHDOFPVVSzg01+UCzW21QZ2vi64hwxKFJKgkPIm+/8AiGxtO+FS1I5S5GR8PFpSfBTnwy+gvqWBuL4i8U4WaEy6tG8T+/FlxHxGqDy6chSuoAj3F+vT2vgYzWYrVhUYsIW94GqD07wSJjvjILUb9XActHRSwmOPWAQPO5Ij2AJ/MY7YEAGJkardh3xGbLXXTpKvqIUjm5RJJnuBt6+uOmrMpXqSpEHuRB26dAPr6YoUbEvRj2Lfh3BnrKzJ0iwBJuY6YsT4OqwP1imd/mt+GL7w9w5BlC3NOiSVJE77fkb4sFD+TTdNiLgWOq4J7EW2wLWLQS0IbqZned4e1OqaZIYwDI2uJ63xF8ttenQ25vHa8+3ri34pRV83UBKhVtBPMTpBAtEg22/hiJWy1RlLTFQSVAFignmB2P52xjw6YPkw6WMrk20a9lJifyx7+izswJkCBJNxPTE6lw2oyCn5oIbTyuVQSYMBmMA26t0jBFmPCaoc0qgM1KouiKqyF8wrqfSdKcovqiL2GOpPgHyorlAfQyhYxOn3t3/hjv8AQrA6xzGwveNyLbDviy4lwlxVQaNRqjTSamwqKzgxAKk3GoSD3GHc5wipTGsKlTSSCRUWr5ZaOQ6G5ZIMH6Yxrqb5MfxlI+WIZVkc8wbxbD9HgtVxKI7DuFY/kMSKtFgOaQoMqguZi14kjv7+uO1zlRUkVWUfZUsNxc8psYtO+BTrkZ/88XwiI3BawMGnU6G1NybmBaOptjurwGspM03hRJOloFpva1r4lJna60QzVmLAAgq5ssbb2id8d0c1X1BDUqbQQzdCJtJn/vjnJIKPhovoQF4LWN/LqREk+W1hAJJtaJx27NrAEmAJb0GxP3RidU4i4Zw9Rj1HMwkm37J2gbbYh5fKl2JD6U2JkiwuB6wfyx0qaG6WlsfpQvMgkaQ195wsOGtSHzFifS3p2PUYWN2yG0mVeUlXsSAwER15bbeuCDNoWyrAEkx3/MdcCORzHluOnuY9MaH4KqLUJCz0LSojfa/cDGTtMCDUo0A2R4WzsAq6mmTaI33wYeHODIlQSJeb9LfTv2P7sW36PRBZVqALSJkBvlMA8wBmd4nA9nvEYZSNZlSDBIB3sAO0gb4nepPVwlQ3bDTXcu+M8RTL0Xbl1q5VT9oESNrm9vpgL414masEBJALgGJmAOx9cVdStVV9UlVcqGLHvPYyDY/ccdZhEOaLVGQopHqDy2BuLSIN/wAMP0tJQWciZy3PGBVaJNOqzTrXQIEXBLTMH2Me2PKVJvIqEKxkC+qLahMgHr2g98c8NqBK7vyimwYCYAMzAAJNvSfyxI4fwYeSzuYdVAQT16wOo/jipIVVvAwiFkpsTBBiSehgfS1vbEzJ5bSyMArmRyQST9O8YiU0KgErBHUiNp/li54FFeqiF9KnmPT5fUd8bqSUIugYwcpKzTcjlQquCsDRpiAfwFiO2IeXplqC6mI0SYuAQGax2tECTvGJr5bXQagzRCyWZtMqIiT63BPb3wzxnIIMuPldVQQwMyIHy9ziJTagqLPLTnTZnmdywqV6jBwpIGlARO2m3Ujl+76Y5oZxmywDMQyOVsSCQWZZY9Rccs9AcQ8zUplYcbAkaSQytrAEnVDkrIG8esHHYpE840mAnLpvAB6kAD5j0/ZGHOO6rJGqHlpUtme9jEE7A3na0Wwa8RogtxFG1qz1lYagYam1Z2UrMAqWXcGNsC/hfKUxUyqMwbVURSp+VpaG09CN1/P007jXgVqmaBo06KUFRbG0tLTAAmwIubXxzTrGQeHwCPhuEopYc9WsBMoCz5fSssDygtpGq0ah2w2gqU6daoMouXLLo5mqgzqRlRFO7AibWUIb4j5DwPVNPN1nCqMvVaUYz8q6mMD6R3BPoce1/B2bajTrLUpFKhFOlMlgXbQJ5dpHqAL46mG6ciHl6hIc621TKkRY+/QGYxXVsrDABgDIBUixlhA+7qMHQ+Hmel9Jpq3MdRcgOWECwU7QDcRJxDzfgDPJQeouiEUsKU8xgTsBEk3jVgdjTwFGksgurFVLhASCwMMSQRbtcDbDA/WMSrsukFzPU2He8T1wScD8B16+Vp1atSnS83ToFRo1RJXSI3beOuFS+HOYOa8seT51NNTAmNSPIDCFvzSJImxnGSi30HwaXUGqWSLtLOWVBO06j7d4tHpjivWXTFMAaAWYxMyRadwNz/2wS574cZ3LUmrKaaU4DOgZta7SbDTbrBO3vgZrZlxJdGADanneSAAD/ui3ofXGbWlbHKSniP7nORoppOtpM9Z9MeYdyfD6GgSEPqXC+1iJ269ce4xp3ywo7aWEQl0eYpUauWJIAPVZv1MX6STgm8IZxaVRxo/VsZQhZiI1COgk9+uBilUHnIX0jTICxI6m/Y8x6CIxIoFlO4Amw1QRb/t9+Gz9WCPSqNPk0vjPCqb0tSKBKGpablF5pjYadr4yDiWbrK2srodI1RuNV1i/aNtsa94crCulN1rspYiKcKQFC3BiZJudUyJFrYrPH3g9K61M1SITlUOGp3JB06pkQYIv6Y6CTyFPGGZVn85qqqulwsKWUjSSQD79wZi84tV4mn6S7cwLAzIAIaGFgJ7gffivzmeH6Stbm6SpMsYsLqABsPaMXfBeFDN12ZVNMCEcaNUN0ZuYb22wckttPgHTuWotqzZD4TwMs0svIJIA/wDkYkfTBTXoZKlTTz2qEk2AQNt9flP4xbFhmuHrRy3mEm0iNGkm17EmLXv6YC/E3EPMippOlf1elgu8SCDO+1tMACJPTq3cD3NaSrr+hH4gQ5DANBYgTZbG/uYIn269CTw8qBzUJBYA2CQRPUDsCb3sMDGWzOgUi8tqaVXpTlpYm15A26XwZeCc2mt3KgqxZSNAIa0aegAvtPeYnGT4J4rdJWaBw3KRSKmNbrbUwE9bT2scDHjCv5NCknKdAAYKd4YEwek/dgk4bTp1KTmoCqsSQCSGQgkSCJEnsJBEYDPiFUXXTpKVJieVdRMz0/ePXAuLcOKHb4xlzfwBjJMmio7IrqbgEyRzAbDcyRb1nEPL5pmp6XkKpgaftkcsiYKzufUY84dSYGspBmCOnKW6ke5H3YeFa4V2f5A3K0WmNN7i4/GMEsYRJKm22WvD86iZjKIXQRmEYwJAGsSdRsBImR0Mn10PP+IKP+XaB86no/RyNXmDT/rLTOkGdJj2xl/DuF+eBTUFGqVAqr87JrIGo3AMTB2+buLWmW8OUcwwy6ZkGrT1HUaR0sVhjoLMdQETBUTJj1JcGUryaRkczRqpxGia9NPOqvpYsIhqapIvBgg7HDdXOZelk8nRXMU6ujMUgSHAJioZMTOkHrsQOxxnHD60U8v+l1/LqVedUFLzCEIt5h1LE/NCqTBE7jDue4EKK+ZmK5CLVamEVPML6NLggagGBU9SBB/vAYyPNM3hWaFX41SPGEcVqfl/o8aw66Z5+WZgdDv9NsRvDfFqa5niZetTC1HmmWqLDf2gte+w+kYFm4AlNlPmDywi1WJTcM5UKFBsS3Jo7yZAuGaPAqVVqZpEmmzihDrHlM66VLQxLBjMHUb2IvOB3OxihF/L+Qw4ZSydPLZSrRbJyug1KmYaXWwLaRMh5mJiLYtKXG8uOK1HNalBytMBvMWCRVckTMTcGPUYzFfDVOpScLXXVSVmctTtpBCuUKtqYja6jVFpjD1ThiZk06lFiyO4pc6aSuldctDldEKzSOim1sdva6GqCfLCXw7xGmnDM8j1AlRzUIWowBYtSW6hjLBjees4AOInzabwbgc3SwIWBFmAuPoe2LavkKVWlX0VDXKSzB0KELaWp85mBBhlVoExa1QtNKcqrFhp6qGMnm7ibnpgG7KIwUc9H+fUqMxmCYvsI2nqY6dowsWTZhJsD03BN4E9RF5t2jCx273GqEazIr6VEGqylo8tjzQZKyJJA/77+mPc8qEBg8sSRA6QAOvWDh6tp84lgolWlIkhYgKGX5gGHzEzcXOGc3w1fKaooUTGkGRt9kt80j7iMPjDclJck8n5cnBoI/DfjI0KqU2enpDEBYuHB0kdrr7dMHmfD1UKqCabjU0A76wbXjp2OMZTwuCrVjVClAHIO5be/aTODjwz4200/LliIAUsbJ1JsCT9+FOKV7Q1JtpsdfgSVN1U36XNz3ACzbb+Bw/kcqqAmwpqd73iO3UEg4m8KrBGZqQRnU6pgiTs2mbfa+/E3jeTdhT0MoADdIF4/cMCovZdle+MdRJLPf4GX8W49UrMyu+qmC5CkFVDKp6Fz269xHbFUGY0lV0OmoJDAEEaO3Qg+x/PBnmeHUarEPTEAHVBOwiDYzJ/ce2O6fgVnRdNZNLiaSsshVtae/vvfDtNxlhEGupRywX4fTeH1IpVNXMTBgTEggzPa25vg+8IZZ1XXTC1E0ElVIAllJEncGbHbb64FeNeHmyzU1Zx+sqDXzEgDqDNiWJH3Wwa+HshqXy6Vby3YHSEgbGxaBHcR6nCtdtOI3Qg9sn0CyjRC0QzhV21r80zAgXEfWcZP4uZ3zZqKoVKY0TsNyVB/a6gdel8a5U4dTy9EeYquWQK14GrTBP4m8TvGMXzueapVYinpp64CMQROrcEAF7xe+wvEYL14TBko7W0uo3lMvUC1QqKB87y0sDYSpm/f0E4ZqOdIQvzyQ47KsMpv3AWL97Y6p5UuAzVagdidqcgbjfYiB3tiU+SIPy6lgDbnZh1BIssSYmP3cmvj1JNzjydcCz3kZ6joUuoqiCWALEaSZHY7DrcdsXfhvh2WpZpTTzJqDW+lVVw39nU/tJUKqqASYZp02tfArk6r+UKzFQ1wAEAamUYGx37+tsXmU8TCsldwoVoiowpU6buHG7Oq64JN+83kE4ZKV89DdtcFq/GTmPKelXpUlWmtOrTqIuqmyoFtNNmZWABtJvEbYrfEXHsvVoKGdmivUA1ABiNFGmrsAsCdJOlRYCIGKvgGfptXd3BpjUWnctIAAEiCYMyfpfETP5pTTZmCtV1gyyqBbYlQAJtHrOMNTV11DXKVkzKCizRNBZYq0K6V6tQBoGzI827j1xz4fzVPKrRVmpPUevRaoySVCJU1apgankiNMwEvvBHsoy+dUqzAWoFVQLEEXHc+kG0X3xFRtNOmz+YypVHJcjSsNYHrNhgHY6C5/S/qXNLNFRUZyQP0ZlQWiS9MgCLgnSd429cT+Fceo0hTVXbUa8sIDHQcvUpswGkAhSwN97DA9U8RrVpim1OA91MCEYEHSTbfr7Yc82nUYFaek072JgdCW0k6QdtwNu+FxUoRyihqM5Vnp2LivmKw85f0ym4qIwVaSoHZjbnPlLpTT82o6jAA3kDQytRQzVIFTVERO4LmQCTJkdQN8eBtJqGo2qo8VEc6lbSWYMIEAyNP9Th0VKrEIFIkgzAMAKCfmB2EGTe0dMc5OvcMhCFuyNlUqFZZlUk7ExH0m2Fjo0av9xz+1MAg7QbGem3fCwfrfAv/msNFe/CFIZndyZCBaZJBBk7jpMcv8sOPk0AqU0eoRtzqbNo1oDNxLl09IB2Jx5k8vMSQAoPLBtJN+sn6/y7L0jpRn103Yu55o1CVXlMGY6+uHRfQllHG4aQ5Y5cLYVdPz6GJDfMOu8nTPp2wsrnPLowwIqeW41A/N8pBMje2/pExbHNHizUdeqkmg2Eg3EypBvBFjaL/djps1TrijTJlirCAGB1GdI2vLRPS5xkorozoNtO1WC/4N4wNKmRUBYvTKSrKTTll5v2iIFhMfNjWOF5innMsnlOqlgAbAH5Ntt5BNtwDjCczxMmovl/q68+WyuhIIEEwQDOlwBb8sd5Di1SlmYpVCtbWeVUblP7WkNJgCReNsBGIbdfM2rjHh2gx8thfSupk3MCxa25JnFDm/DFXzS6+Zopx5eluUi4aw3np7YovDHxSVNSVwXVE+YBp5DpGpTMMbGZPWcFmV8aZaqaNZaoUIgDqz6QAwbo0BiDcx2GOnFPkOEnF4ACnn3qVFLybidXNq09TIsLkR/HBtwOmquW1BZXlIAAEbaenfbfEnifAssgaoCJfaDYMbCNxJAi3bDFFEqLoVAlUhVLgAzAsLkE99It9cZqXOSTD00oRdBln6ivSI1zKkgCCYjtc/lgc4tmKTUqaFY1ADVpAbl6AAE303jpiTmeLeRRAphG0D9ZpEFGJEyTaDexiIIEm2B+lToVK/nVC/mUyfLDMYTULmICyevoPfCtTU2z2o2Gm5R3V1LPL+H8tVrGu5Cgro8uYBNiDBiDY2i+/uxmOH0QrJHJBGwi/UGJJ+vXHOWyNXMVVWnBpg8zHcWN4jvt69hfFlmOGKo5qoCwANUkmZv36jtifzZvO2hr0dPjdfu7A9S8KZbMIqs7IDIBmCCTAN/qJtdriTil4n4TpU9Jy7MGVQrCrYuQbHr1BHa4+pOnEgtXRqVkpqNTgGTEhRp97z6DriibiFGrUEkny5L6lIPXl5o0yD+GHab1G6SF+Xp03J0DuZ8L5lP1jK2kQGKmYUDc/s6SR8w/DEenxfy1dSsyoayglp6SNjB6beuNO4DxFfLdlqPVpMxCh1OldAgqRJA6dY9MUnFPCf6Q3mZZEqWhkBVSIiY1Q2mTb2wyE903F9BctJRjfcE6/FWWipCmnTJgl0JYk3lW6gjc9IO9sOUc3mcxQp1HLKHY02qXIVflOqB9k6veLziFnkICJVUhabGZmAQI0zJM7TFvzxN4VSqqktqTLBw0kEhunyztYmw/dhzonj6eGRuI0FR2VKoKL8rESBMXuLkDtM4kpXHlVmZhcFUIULPNBGwJFtuhOIVClrZR5qlXAOm+y3JEiLnWt+xtfD+dzSAKHfVTWdDMSxUwARGxAIUWsYMb4GSzi6GwcetWQ8hlZjVUTSgYA6+bUx1ABbuw1E7Dr2xJGe0GxZ4IghWMgBLcw1RuPvw+1WnDNSBPyEq0guyuZ5raRpI+UH6kYbo8WzDeYKdMMpJHMylgJJFxGw6/TAN2UKMo5+5Gr5gs7sq1NJY6YpnbpNt4t9MLDnE/EOYy1VqQT5Te4a5vupIwsElPsC5Rv2v3GXdULlFaTaGNh3Bg44qmkqMoouHBuNYAbTJsCDO42P5ziVXIRGYpKloN53C9Rfe9sP5elUNJl8h9KetgRzGOUiQCCbmxGDpJUTKWOf8ACnz2fBorSpyodT5srdjqkd4C/STJx7xIs/l6Bpam0gKQIACiEi42m4sWJ64sKOZFQKTlyYuApInSJLGFk2F+kAnDGcy6JUVjTZWMHSKhsbODOmbjp6zODgksPnoLk5PN4XIzRDM9OnXZwEYurQsrqAaCWE6tUdwSYgdYlKuwzjltGtjAbREQOxnSDF9zi0zWUqPNVcvUg3kVDfnBgEobhgLbxOPcmipW1VVKMs6qgcOAT8o1BdIO4+kYykngNO0QlqMabu1NUAJDOqCJMBVaZ5bGR1n2x0+Z1amAUGNRA0gQ5gQCbjUdh2GFnGarSdipKu+okVBYqBBYeXABDTYyd4tivyVQC7KdJWSpqgSEtAPlm84JVmwGnhIvOA5uqzgsxZUcCJEEzuZvPr+ONA4cFdlNWAoZZ0iYb9gnoRMX6Re2Ajw3l9WtTqQFxexsJmNupnbGi+GEUUBp1tpHKHMWM7xcc3T+JxFdzpHoN/8AMieKOLmhTNM0qt3sxC8+gQbA6iYjcXj0wJcK8WatbLRLqCJP2ZgAEE/7t++Lj4l8RZhl9CKuvVOm5FgSd7kfuxnSUGWqwLaNLaOdiOs3vaJn0jDfITk5dRK8TJR2dA9yvxhZBmE/Ri2k6unLa+re0ze0TiNmPiK9ZSVpnQQAo5dSwAJYje3WfpgHy9ZqRzCgA8pDQ1jcCQYvaT64t+D8Kd6N6nKII2BGxjeYJgfjhy0d3poV5u31Jl3luKXYiRMC0dDczO9iL3H3Y9qcTWo5gGk0FSXiO5O0mw3ud7Y54pnvLWmNPUgKP7oElo2JLD3g4p8znSzAkU1VgJ3lROktFz0I6b4t9PhobFy7I5OfiJbl7OP7D/gudVcuKSxChixDAgkncSdrjt07nF1wviCIDV0k1QNwVhwQBsASdhjKzITlkLBtq0k9T855rXtiz4ZxmpRbQqio2sAbCLiQJ6RzWiMeBqaUlN6kXk9fR14yXlzToJ/FHh3zslrNIK8kggiSTJE95NjN9sZ/m8261FJYvSVTyBmtO4E2W/ttjXvDPiHUVpQE0oGUbyPlhjNmBBP3XwJfErw2o1VlJphpLU7bm5iNhPNeOsYt07llfEnnBK0/gUHDan6TDZhShg+XUBChVvYiQCZB/dviBkjSprVFSCWkfKSNhYQd5B9wB7Ye84GhTphgq6SxYXPQgRsI9ybnCKawDS1IUXlpgFgSf2ixM62Np6QoFhgmrQEZbZWrfwwS80q8iDU7mFDkcolZIMgFb3sO03xTNw5ssZctoqKxC7MCGIGobdDF7gjD+QDVAytOliX1IpeNK64gRFtwffD1GrqDKKklo1KyAsDcGJ2MAj6TvhUk4LBXB78yeehzk6LVFlKTtBIZhpu0yTzNOxGPMTqfG/JHl+YLbSgt0jlPTa9++FhbtuxsXSr+ERwpamaehGQMS8yDqFhp0/KoIHv9cXnBfE9Rcs0RMtpUqTLAIxkb7CBH2mnFG4I1K03s0G3v33AGJIyB0JpIuzWJXqArmDuCoj0j1xSkpY5PHcu5P/zprFZ8tBDmmFhwP7PRcFoYwp+aTuB1xLHiPMAlxTpksQTCvywR0mLEfcY7YpkNXRUAPPr5eYBl3cAgbyoZr9zjukzwoLBWsxChCIL04jTG5gi/7JHfG1FY94VXn3E3hnGMyhNOA4pM8uwczdjuGgli3e9sQ+HeN6zVUXyF0gQDoqSCo/xWEP0MiL4aytOqKtMVCAmpVJAWQAVcAxN9WkD3PScQaDV9XlmV5hp+UELGkNPUBAV1X9O+OUU2MxhlhnuKZqsrrVFOgtJtUMjiwQnkEELIQnpe3UYo6aN5bhApaWRbBiQzFoW19vfeMWFKlmP0jS+l6ba7Qh8y7altBsxawmJsIN4FOqmhgXKtTIKtJ6RpCgdRH0GD9nEQErywl8M0ACrSCrOBdpM2tfYRv9MFHhojyv1jadVY04GokgMdINzDSfmtbA14Zp0gAD8+okE/QgSCN+m+DbhbLTIKoAihmIVTE37dZxLpNQk7L9SO/TVAd8Q8ufOo00by0bUQTzc5AgEyLEA98Z7QpFmhmIBLMTE3gyfqbTgr8fZhqmYUqzKmvWNJkrybAAA3t/UnHfh/whUqF2dSqsTpB5RZQ2kjoOkepxVpverbI5Rp0lX+EXw94OqVVd3TlKll9QtpPUgkW7jErOijlwlNVYizNJkXEQJ66oMemC6nmhlqTqXI0gErIaAQTpF5t8o39N8Zdns1qg6iCqmNzcSAN7ERExh6n5d92DPTuhniPGK9UAVIAJJUgQQYt7TvGOs9optHz6gCJJWzQSbRsbQbY44kqlqSfpAIAhqnMVmdWrqT0Fh0x6cmDWVQ+vkAJFpFifoZO8kYTOTk7bBhFRW2KJ3mGo9MIdZVQvMSZBAMLYT2g7be5rwTwy2irWqQkU+QgyZkm7N9RHfEHw/4LX9F1OF80PrSbHSwMD0MANf+GLXxZ4hpUKQow5LrJ0QNJ0bza+qNvX6+draim3pxRfox2pTbwD2SraKoaQWJvGoH1FmWJt1jGj5nOpm6RDL5lJl5o080C4gCRBtBxkS0qjUWcVLC+oLJE25mImPY/njTPh1ladWnKtIWpEC1rSGUdxvvvivRi4WmK1NValvtwAOayJNaoNShacgKQQoEAydI1G5A64Y4VxbyDU1rusNdxAMy1iZAgCe56YLviBw7Q3mrVelUaoFZg7aRqMSRcgG0AG0YEeJ5YAVmpstlWQo0wuqG09ptNvtd8dFXf9C5TcVS/kg8OqeZOgaEYPdA+4Oodd4UCLixO+O8nwchyTqWopkyReVLXnrcd9ziVkMiqoxqMaSrSL0wsKzEkhOnNHoJMjthjhlF3pVWqeZyqskbLaDO4FvS0e2CnKounkLQSlJbljPWhtIUsGeCWk2mSbk32vIj0GFiRk6FCD5jwZi+q4AAm1sLEzkryn8i2O6sP6koAy0qdIYgEC1+lzuC35Y7XiaKVBZwsmU2g97NsQINsR69cTO5BnmHXaZ3+/vi64LxSj5HlVKBqanBARRe4gatz8rWi8wGW8vo8nF4IFPNU1HzVi0RrM2kEA/ODsxAjbphkZ7T+3VU9YSBc837Wx3jv0xeU+N5ZKZqLQMyRJ0mAwZVIBYnTOmJ2vHSe87xbJsWLZYwxJOwPMQ0WYXIm4jTIs0Y3d7jbdlBUzWolhVdGFIXBME60BJ55PKP+EHphjJcWZjo1szPyIRJ3AB06aneD7he2LrIcSyv6Qz1cuVpIUWkYMqFJDSAxknVJgHbp1j5bieRR/MGWKlOcuZHNyaSAKhABioYuZKkTEY1N8UMWHZVCrUYvW1VYLmpyhSJk9mN1JFu4M+nD1KCK+l3P6waYH7IgmeYBjuDftti9oeIMhSZKiUHYlSJsZ1ag8guApJZZMH5TYb4fq8cyPlutaiqox83UWLaiVW3Kx52bURsIje8Fua4Qu11G/CWWNdE8pC5DiBBtpbVfcTHScH3C2ZKYIbVTpsXMCSRfYn1H1j0uCeA841DL02gEM8AqZYE2NjtvuL3AwecKzYVbUhqYsBo+VQo5QbgSdp+k4iWJ0uLyelqU4q+aQP0OBmtmRXeVRCRzAgEgQSSDuZn7sWHGeLU6GXdQBTA/s6ggxJ6exkjfY7HaZmc2lDLnzyy/rJhVv8Aa6nrBPpjJeM8SOYd/LlUomyk7Akn5juxM7DF1JJJE05Vlc2MeJM8alSoz8xZRfa0KVY2/aEG3ffEFVU5Z9Im6jXpBC3H7X7IuCYEzA648y3ECtKoVPJ8rEqJuIETf09sLI0F8pwQ3OBp3gkEH998dJqhMdzfBzmMkFVNLU3CdiDJIIJHebb9AMFvw94RzV6roByTRDWIv8xtAB7/APfD3APCx82kzU0KGIG+m8ySW09COYEd8WXj7xbUoOVQJLKabW21EjpAIHNF+uJnqLV9K6lS03pZkuMljx3xUuTWmNVIu686BpixGpWNhf3uIvc4zY8aZ31kPUYFjqLNsOURe07/AFxFrcRqVa+hlDuvITqMqFJYlTME79xh2nnKZqO1KkDr0hQ0kggXCqJJn7oxulorT45B1tXfjoW1bN1kLFS4SdaACzDl5CRcWJkn+GC/wGtTXUp+ZMNrixa5nmFyIFvpgEpOKxJzAOoqFDKY6gknpuB+J6YNvh9xX/xisaZGtHQR0JYdzsRc23wco/2J0k8hf4v4bTqUaqU2DVWZWYbkaTIt79T+WMircLDZlVqEKpPPe5uLCBvNvrjY/wDJ4qVMw4KEEaSQ3yMpkg7WsJv0IvOMvzGR08QCcrFGBKgMLDmnYdIiJwHEqXDGbU47nyqKatxA0zFAMwAaepUiSF6mALSek7YlcX4wG1IQDqAkF+X7UQLTJmcRaeaU5ltJ0LUZ1JURAkyCD3gb7k/TE5OKyORS5BhW0C8GWkQL6V0z2nvh1tYv6gRa5av4fUaTiFTQinL1G0IFDICQRuDt64WGeGcVdE06ikEwBUK26dO1p9MLANK+PqNTxz9B/KHVKmYJnfc7gbHc/lixydJlXWiFh5iufTQdhAv88m1rYrqdUgSgBHzT9NpnfEzJcQqKoH6tSSbE3EwSYnaQDHpgkRZJtR4A5bBOfVA1CNOvaeu4PY9JxFOacEFaYIWA2obmFAMRIMkG5AMgEdT4jFmLhl1Ex8ylWlWlfmsDJMWubRGPOIVH84OvlSCdRm86xWuZiz/hI7Y1IJSfU6oZxg4WogZecgS3KGggAQSY0b+u3erbxA3nCgaQUMwRiGgFQHSZKH7erVeSgPtOp5pwzkikTVUAqXUKTtJvIsxJiLxEbGNTTVmkrPVpIUMk6gV3vAM2mWgCL2AwaXzCcnz0G8v4mNY/2SyoaxYRpVXBFkEjm/4Rfrj3/KDtDU6aLoWBDBiQU0KS2iAyzIuvURhvJIvOKy0hIYhkZVI12OnoVAMgEdtsNUOHsdmpkoDylwBynduaOhmehv0xt3izmly0EXhI6FCVGiWS+yrDE6jBvvN/3Y0XhmUUq7KdUVFDHQdpvAkH6+sxjMPDwYVmSm4JC2mCCZmLbjUR1HS+NS4Dly1JtLkM6AtMBZCQCLEiZAMzt6Yg3SUqXUrlFSjd8Gb+NvEzVXq02GladQ6HUiHU2XYkbRJ7dJtgVowvnuyqAsGzfPzbL6NpYz2NsTfE2QrLnP1lTUkrdIDEARYEkSItJ97zipydKozHXMtyx9rmNx3vPvOLW47bRNGL3bWeZLNHQQFENNm0geuqR+8dsWvDODVFg20WkEE37z09IxO4VwUISdp6TIiSs8ymD1mdz0xcZllpAJJlgVkkgWBEkTHTeOuI9XxCl6YnpaXhHpx8yZMzniTRTgNLyJEkbnYTset/34CuNVTXzJNQgsZYox0rqAMAkXvYC/XHOa/VNoqGNJ5tBkWH7MC/vBH0xAzKa6ybHzACNTGAWMBWIuYNp6zhmhpR0iXxGu9d49xDNWoKrVRCsvOpXaFIspvMT3OHuC1bq6qS4JtYyO344l5fJmvUJpk6wSjbAKCCG0gLt/HBr4Y8K+TRVtyzEzEhociflsIWRBtN8PchWnp7ngZ8O+GBmqaOXKMohk+UkgWI6gEyPf2wUcH4I1FUdaioYlVZZkjuZA7CDiHmeJpRWoWJFQAwLEAz9J97CcU/+cxr1V1aAlQrKKSVAJCne9/siBvbCZS9NL4lsVDSarlr9zSuA5INlDcB6zmo4m86rxpi1pEDrjLfFuWmt51BqqM406mI2FpXQAVMXgkmDjTOCZSonlMG5fJ1Lawki1om0QJ6TfAZ47yIVEccoZmBkNabiB0Pp0Ee2O03FVaI9fe9yi/tz9gVo5tQ4DqWqM1OBCwfLAAdmleVmM6feTjrL8RFLVV5GJ5msTcgqYMxsZ23A7YjU85UdmYlUhFYWmeaVuxBFwLjphrKUQhRhaVDQ91YxJEaTNzsbTvhjW79AIz25bzn4FJxHI1FKkmzoGWJ2MgTPW3S2FglrVgYHnqgUaVWHEBbCAAf579cLBWlgJK85HUrFbA3JgzEQQI9d7fTFjwgUDQYu6pV1xLMwKCFClAFIbd51Dp0xVtUKlREyei/T1jEvLZlCNFRbCe47/N3HYi49QcC0mSKT/QmvwjJI3+kvJBYWBuwURsJJJaNp0QN8c1uDZUFKa13LlkUxAiTzue0ARHTUJmMcUauWUESxBkbEmAWib2N1I6WtiPnqVK5IewW5DaSeaQZMhSNPrM4ymnyGsrJMbhWRFUK2bYm/WylQo3AuZZiDEchXczhql4Yybc5zZMaRsuoMQxjSFncKIG03jbFdXSgW+UlQ0AAMCQQYPKRDTEjY3jCy+ZytPUyqS99JIY2KG5ltwxAt9kG/TVFt8hppIsKPCciKhWpnHdaT8wZtOkQBJIBBEkiREabgk4icWylLVyVvMYrqJMSCx5lOkBbggjffoTGItPM5dGBG+qf2jqiShKyLyASLi/3zK70SakUnLzIIUgizW3+XVER0O/LglFxM9oi8DY+bSCqVbzBDjeTsbmN9rdBjUuFZsNRUaTTYsorAW3kGZ/ZJJmIsbQcZBmc1VRadUEBxVBWQL6RIi3cRA9Mal4e4n5lHVVKFtMNpCkkxe15k7DEutJKUWuHgs0otxlfKAn4g0FGebSywVECCArBQunUR2ExNgfU4qeHcIgamJQhxKRIfa8kzBB6dsHfivgVN69E6oDgazpjSCAQTECT9OmB7iGYp0Egka5AgmZBuWBWLCIvP4YHU1G/REp0NGCXmzH63Eko0wCuqflYnbnM9bg7TvbA7nc4XAPynm3YEwTIgbgAWn098QGz4NJi/wA5dCs9iragNhYgdOuG/wBLH6Oy6VLM8ho5lABsD6zt6DDNLQUcvkn8R4p6uE6X59jzMcVVqdSBBIUIbEAg3sehXf8AwjHD8RarVQI5ACodTAHSx0y0gW5tvp74dyfDW1U7DkUE8ogkiIMbxNzfFll3KK1gGflFtIkkHp0tEbbWx6UPDXHc+EeZLxG2e3vX1C3wN4XoJr84oxA1a1lYkGzTZzYG52YYi57x2tJaVHQTUiKjWEXKwABHZjH2Y64qKWfruNOWoVAJ0MdLHmP0tAHXYHHtLwXmnJqmlpTTpMmGkz8oPN2FhJm03xNqJOeOC+OpUKWH+fuVYqNVVyTLk7kmCIvYGI+lsSMpQhqbqqowe6CQCF0kG5J3Jk2xd0/hfVRS9SsgOm4Ac6jvAkKZ0wLTe2C0fDvK00ku2tRq0tPPFyAsxF4sDAHpgZOPRCYwm3uci68MZhWRUf51HyixEWsNRkdif3Tik8Z5zVktekA+c0X2gx99ovbFp4RYJWPKNME7LvYST0MTYnaLYe8UcEpVwXdoSxEMpuDuLkCQYjqcLglLTpjdR1q4+RkGXYMVNRkCFmpsTAsLggGzEE9p274aNByaiagfIQ1F0pPmc8ACBIBBFu59MHud8AZdmik6xpkzLLqJItB5YhR9bkYoeNeBcyqVPJ1uU0gNSJWSQCYEyRfbbB1tqhW3fdlDw/gn6SHbz1o6XZNDETa/7W2+2FhDMvlv1boA251g6pPeSMLAuXZDFFVlkl9Rc7k91Pa5HvM4mZRqUOWRRZ+YgkiRKnaJmRb198RqYcNqI7RBEdd/cx9BhpKpghieth0na+G7SFyrktH4gmiRSTVKkwALlrr6qUsd/SNsN0cwrKS9ELBaBC8s6Y6Cev4YjUMiiouoTAJgG+83wxm3VXeBBKj1Ei/TpAH1wpWOcsEutxelqP6obgGANvM1RtO0KfbriBU4gjAhECQRpMXA2IkC+8ib2GOnqHWNwyqomBYgzaPpiMafYGTe3f8Ahgk+prOdfmVHalTayjUBzEKJDG0b2H1Ix3msyXWoZkFgxbqOWAL+toxzktRYkA/JBCmJ0ifvtP34brZcijWbSQGKiSBy6WmJmT2MDf64yg4zx3OcxVpsCTqER1Y33PsL7AC57YJPCGfWmUR4CNqKMREn1PpEiT1wPZfKnzCCRHcXG079bfjiVlC3kUwzLGqQYgCDpufc9BjJZVDINxd0aZm0fMUTVD6gSOTlGlV2JNpPpNhF8V+c+Hiuoc19DsgWCBEsZNwegsI7Yj+H/EasDQcQSkFtVh3B7G4jfBDxIzRCsdLSsadpmPy9PphEYu7HPWfsXi/gZ14l8FvlUCu6lGcgEwsDubnoCY9cVtDh6aV1NIjZR1kXvYzv9RfB/wCN8h5yqapCqrLqKqWMCxkgcq3JnFYuRSmWSbLYAjqBpBB979MehpKFXNnn6rlhaaI+Q4QhdYWWaxCkCJ3gz6fhg3pcFylMI9QCR00nSGGkyOxGmbEjfAIcswe1RladwTAv1Pt0xJOXrM76fNqa5AAvcsSDcwF0jRPYD2xPqeKlJVEtj4ZJ3L5hvW8VZakFFOqLt2a/vaThcWqUsyE1Ox0sW5ZPS2/LPYgWtgEPCK6adS6Df542bt7DvhptamNZBVYYagBeOxvviZ6upFcYLoeG0JyxLJolSonmJUeozrqLaZsJkzpO9z6kQMUvirxAtWtQWiz3aCbjSVMbWNwTedmtBOIlPOsyIpqKGCweoG3YdYO/7sOZUMagAgQwVv71p3K3vifT8Y46mV+cAanho06eUXnBKkEKSGCzJMk3FgAOgNrzsMd5DiCuKtOT+radJEEaTpkDtqgCOq2xW5LLEMV0jlFg20C5LCLG0iJ3x3xSqtLKM6gE1Lll3kQQBO94EG2L4vfouPcg1FWsp9qLXMZGkACV1libgx83UXF5AxQZ/itSmFRpDIIeP2jCsTYj2wIVvG9Wr5dEAlBzKQoDHfeduu284uc1xc1aZqkNOnmgaQSBaI+g2GJ5aexVRZ4We6e5+/oEL8bybQa1FjUgaoR2vE3KqRN8LA7w/wCIiKgVg2peVoZQJUAEiWmCQTfCwh6T7ft9jvO7P6v7gqkkcpCqJkkTLC8R32v64eZoBLHmCauhHaLWx7SoyQFbSG1EwLzGntblANsKjR01XV9JhIj6A3nbfHoXZC4bXk5q020TuAJiB+H3fhiPmGjRI/ZAiLQI/G2/physrESCIInSdyNQX8cOsoemfMOkjlBjoAJEDe8jGtroIUWrsZzo5gtjKgiJsO0W2xFDkGQQO4/rt+/DqZd5BLbdew+m2E6vLAAaTsTF/rjHtTwHFyGKVZm1QJN7+9vfbHbKalMU7qACx6jqfoJt9ccshWYgfx/hjmhQYISDZ4BHce/S4xzxkNW8Hqh9NUxDXFvssNJMTFh1wsyOWkqvqBAsVKwRBmW+b+rYazFViiuDJexA+6AP63x7n8uVSmSd/mt8h9PS/wCGDruL3dviO5fIstYGPK1gkSwIsWBJJ2HKfwxf8P8AFTlPKqMToMa5uRAie+5/DA7WoTWKliwC6ojcldhvuL/zw3lsozVdL8rMJsOpEgQfuxl3yEscGn5bxHQrAaqswZCDqV6+u/fviNx3ilJlVgw1gEjToM32mZ3HvY4zp8saJBaVcIdF9ySRNtt7g9vu8XMRSN2mY+e295WN+u+M70c+U+wVHxDS163nlJJAjrItsLH+umLIeOqFJP1Ss1zJJ0m0SZHcsI+vbGf5inC7XsBvB2Nvbr7jHeapEOiEgggGwiJN/fbA7Eg3qykqYQ8R8cVc24XQFFw3NI0gAzsO/fA7meIMyszwrK3ymeY+naJ/AY5XJFKjAW0gm/rsD77Yap5Y3FgUJIIjsPvg4YqF5WSXl+L1ESo4bSdipJ68pI7MBtM4sMl4hZT5hZkNRry0gf3hK9O2B1RCnULMJHqe5vtE4mZSnPlQZbzPlj1Edb4FwXVDI6j6M1XguZrBXL1COVhJjlMEA33mRci2PeIVCMqEQ69KmAYMwog231GR9MNnNA0mZQWIE6Z3uCCY6TePTEat/YKU5STf6AbXt9+FwnSsKayAXAcqapDFv2tJkiwsbfft6YvuIggGkrASD73EkAyN77jDHh3IpWao+oy0kTtqiYMevXEfjL/rCCQCotHc3O3pfCpOU50Up+XoWuX9yDk6VYqdNEEAkSSRMdbkY9x1luC16wLhniYG/TtGFh3yI1CTWETVRqbagJSbbkExsYxfeHPDS1aeYqFa9RlNOKVNlltUi+pW+UD7gcDvCnV1J1ABWMEkAQTAkm1u09t8HnwsytTys2isqNrWHWDaX+zv9Y7bYN4wgp8WVf8Am0JJ/QuIlBGgSsyGMiPKhQbG53n0OOc74cBd1GSzutQSACkTLwZWn8p02I6T1gHUF4XU/wDyKh72H8bfyx6OGVL/APiH69NpMjr02xliOQH4N8PaOYD+Ymdy+kgAVHTmBUyR+r26Ee1htixHwiyu3mV47ak/cmCQcKqxfMtMD9m0iNrz0O/2j2WJ+VolEVSxcgXY7n1wJoFr8IMoP9ZX/wDkn/RhL8IMrEebmI/xr/0YOcLHHcAQPhJlYA8yvAMgakidvsYi8U+FGWWjVcVK8qjOo1LEqCwto2m0Y0HETjH+j1v9k/8AyHG2zD52zVA1HQ3K2BPW24v1ws1Rl2bWSVMgsTJUbAH78d06Sazfl6TjlMooYXDwTYkC1ot1+/HXgLr0GzwqdXNICgrDC0n+OrDSUHKsoZiY1W2jr+7EinlkAJJlh0iBsRc2OONCmnqDSwPyz09B13wVg9xVaTmnTXSQFOwMx3NrSfXDdfK1CwBOqVmd42nbt698P1aVMKLw1pUG5mb/AJffhV1TWpUSAL2iwjvvjE7OsjsAapV3MMwlzvfr/PHFDLhhUEnTBMDqQbE+nXHa1zSZvXaG/h0xHo1Jme0Cep98bboLFnD0G0jvtM+lgPTE/goAqUWi4qqSZ9RaNt8RlogKwYbGZjtaBP78OU6epqSRBkDe5lvw3/HHN3gyKrk0bIZgBWOsGZEkXYjc/wBdumGKdYCmAQAQTaOnTb+tscZdgwUf3WEgC3KR06+npjmpy0takmOv4W/LCH7I7/1VlVwoJTV4spcnoPu9BiszCJUqVHIYrBAgwAQp09OsYn5v5CzEWtB3Pr7Yqv8AJytTZp0tYkH0JEelowGnFxk5Ow/ETW1QsmcPAFMasxUXeFA2E+rd5P1wsDoqlSQDN+2Fijy7J1rzSpfuX+Z+Sr/tP+nGifB75Mx/iT8mwsLHMfqey/1NEwsLCxhMLCwsLHHCwsLCxxwsQ+M/6NW/2T/8hx7hY44+dhuPf+GJB6e649wsYjZjCfK/9d8Q1+Uex/NsLCw/oIR1mfnX2H78S6vzj/Av/KMLCwHYYzj/AF1H2/jiJmvlb/bH9+FhYGPKGvj87D2Y/s3/ANqfyGJSf2jf4Kf/ADLhYWNfUHpH9Ao4Xt/X2RibQ/sj7f8A9Y8wsTafs/P+B8/aXw/kHPFHzH6YZ/1dX3GFhYpJNTj895R5v5vpjzCwsGjFwf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10" name="Picture 2" descr="File:Kernel Mach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7200"/>
            <a:ext cx="7620000" cy="34480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690AEA34-4C5E-3D41-A026-57E2AF12F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919451"/>
            <a:ext cx="4763386" cy="183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10E513-6275-BB4A-A097-DE3260FCBBD4}"/>
              </a:ext>
            </a:extLst>
          </p:cNvPr>
          <p:cNvSpPr txBox="1"/>
          <p:nvPr/>
        </p:nvSpPr>
        <p:spPr>
          <a:xfrm>
            <a:off x="5178055" y="5810693"/>
            <a:ext cx="3880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don’t go to </a:t>
            </a:r>
            <a:r>
              <a:rPr lang="en-US" dirty="0" err="1"/>
              <a:t>www.oneweirdkerneltrick.com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56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kernels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ADCA97-8315-CD47-9F0A-6653AD3D2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2908300"/>
            <a:ext cx="8902700" cy="1041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D305B0-6FF1-B34E-9C29-A9B5C7558C33}"/>
              </a:ext>
            </a:extLst>
          </p:cNvPr>
          <p:cNvSpPr txBox="1"/>
          <p:nvPr/>
        </p:nvSpPr>
        <p:spPr>
          <a:xfrm>
            <a:off x="6980779" y="6499719"/>
            <a:ext cx="216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From scikit-</a:t>
            </a:r>
            <a:r>
              <a:rPr lang="en-US" dirty="0" err="1"/>
              <a:t>learn.org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2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r>
              <a:rPr lang="en-US" dirty="0"/>
              <a:t>Example decision surfaces – SVM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CB5D0A1-5F0D-2840-8273-FC7E6FCF1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67" y="1325563"/>
            <a:ext cx="6889748" cy="516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7F6113-D94D-504D-9DFA-AE399D51D15B}"/>
              </a:ext>
            </a:extLst>
          </p:cNvPr>
          <p:cNvSpPr txBox="1"/>
          <p:nvPr/>
        </p:nvSpPr>
        <p:spPr>
          <a:xfrm>
            <a:off x="6980779" y="6499719"/>
            <a:ext cx="216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From scikit-</a:t>
            </a:r>
            <a:r>
              <a:rPr lang="en-US" dirty="0" err="1"/>
              <a:t>learn.org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49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r>
              <a:rPr lang="en-US" dirty="0"/>
              <a:t>More SVM decision surfaces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23701C-49A6-104E-AACE-65859AD2F78C}"/>
              </a:ext>
            </a:extLst>
          </p:cNvPr>
          <p:cNvSpPr/>
          <p:nvPr/>
        </p:nvSpPr>
        <p:spPr>
          <a:xfrm>
            <a:off x="2078665" y="3137733"/>
            <a:ext cx="4986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https://cs.stanford.edu/~karpathy/svmjs/demo/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6474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EE8D-6F52-A349-85A8-76239D372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machine learning algorithms (including k-NN and SVM require standardized axes).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216FB26-E6E2-BD40-825D-A4FDDA8E7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30" y="3015145"/>
            <a:ext cx="4215757" cy="316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Data with normalization">
            <a:extLst>
              <a:ext uri="{FF2B5EF4-FFF2-40B4-BE49-F238E27FC236}">
                <a16:creationId xmlns:a16="http://schemas.microsoft.com/office/drawing/2014/main" id="{6447413E-9405-E04C-9A9A-97BE0E484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67"/>
          <a:stretch/>
        </p:blipFill>
        <p:spPr bwMode="auto">
          <a:xfrm>
            <a:off x="4928243" y="3015145"/>
            <a:ext cx="2699473" cy="316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03D470-1278-4040-A648-1BED02FD3943}"/>
              </a:ext>
            </a:extLst>
          </p:cNvPr>
          <p:cNvSpPr txBox="1"/>
          <p:nvPr/>
        </p:nvSpPr>
        <p:spPr>
          <a:xfrm>
            <a:off x="8011866" y="6488668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F2B8-7209-A344-9B2B-D6F891D0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Breiman’s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two cultures of statistical modeling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7999DB-8867-B844-932D-615805CD454B}"/>
              </a:ext>
            </a:extLst>
          </p:cNvPr>
          <p:cNvSpPr/>
          <p:nvPr/>
        </p:nvSpPr>
        <p:spPr>
          <a:xfrm>
            <a:off x="3775225" y="2690037"/>
            <a:ext cx="1658679" cy="563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Helvetica" pitchFamily="2" charset="0"/>
              </a:rPr>
              <a:t>Nature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2DC81-922C-6A41-A299-4BFAEA2E9017}"/>
              </a:ext>
            </a:extLst>
          </p:cNvPr>
          <p:cNvSpPr txBox="1"/>
          <p:nvPr/>
        </p:nvSpPr>
        <p:spPr>
          <a:xfrm>
            <a:off x="7651091" y="6488668"/>
            <a:ext cx="1492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Breiman</a:t>
            </a:r>
            <a:r>
              <a:rPr lang="en-US" dirty="0"/>
              <a:t> 2001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53FF57-8E9E-2E4B-8E11-DAEE5524D962}"/>
              </a:ext>
            </a:extLst>
          </p:cNvPr>
          <p:cNvSpPr txBox="1"/>
          <p:nvPr/>
        </p:nvSpPr>
        <p:spPr>
          <a:xfrm>
            <a:off x="2818026" y="278713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55CF76-9D4B-6142-8FC8-3279420C262C}"/>
              </a:ext>
            </a:extLst>
          </p:cNvPr>
          <p:cNvSpPr txBox="1"/>
          <p:nvPr/>
        </p:nvSpPr>
        <p:spPr>
          <a:xfrm>
            <a:off x="6103845" y="278713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1EE5C6-4710-B547-B53F-C23B482077FA}"/>
              </a:ext>
            </a:extLst>
          </p:cNvPr>
          <p:cNvCxnSpPr>
            <a:stCxn id="8" idx="3"/>
          </p:cNvCxnSpPr>
          <p:nvPr/>
        </p:nvCxnSpPr>
        <p:spPr>
          <a:xfrm>
            <a:off x="3105284" y="2971800"/>
            <a:ext cx="542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30873C-68DF-DE46-8583-963E204B018E}"/>
              </a:ext>
            </a:extLst>
          </p:cNvPr>
          <p:cNvCxnSpPr/>
          <p:nvPr/>
        </p:nvCxnSpPr>
        <p:spPr>
          <a:xfrm>
            <a:off x="5491598" y="2971800"/>
            <a:ext cx="542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D536D53-41F8-2C4C-9044-D28259329F91}"/>
              </a:ext>
            </a:extLst>
          </p:cNvPr>
          <p:cNvSpPr txBox="1"/>
          <p:nvPr/>
        </p:nvSpPr>
        <p:spPr>
          <a:xfrm>
            <a:off x="1377387" y="3923818"/>
            <a:ext cx="6619889" cy="2208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Helvetica" pitchFamily="2" charset="0"/>
              </a:rPr>
              <a:t>Two ways to think about modeling this process: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arenR"/>
            </a:pPr>
            <a:r>
              <a:rPr lang="en-US" sz="2400" dirty="0">
                <a:latin typeface="Helvetica" pitchFamily="2" charset="0"/>
              </a:rPr>
              <a:t>A process-based model (a “data model”)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arenR"/>
            </a:pPr>
            <a:r>
              <a:rPr lang="en-US" sz="2400" dirty="0">
                <a:latin typeface="Helvetica" pitchFamily="2" charset="0"/>
              </a:rPr>
              <a:t>An “algorithmic model”</a:t>
            </a:r>
          </a:p>
        </p:txBody>
      </p:sp>
    </p:spTree>
    <p:extLst>
      <p:ext uri="{BB962C8B-B14F-4D97-AF65-F5344CB8AC3E}">
        <p14:creationId xmlns:p14="http://schemas.microsoft.com/office/powerpoint/2010/main" val="252700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11266" name="Picture 2" descr="Figure 4.7">
            <a:extLst>
              <a:ext uri="{FF2B5EF4-FFF2-40B4-BE49-F238E27FC236}">
                <a16:creationId xmlns:a16="http://schemas.microsoft.com/office/drawing/2014/main" id="{9B8BF105-2529-5647-983D-CEDAB6798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2706804"/>
            <a:ext cx="39116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427E4A-77B7-AA4A-A36C-0976A791BC38}"/>
              </a:ext>
            </a:extLst>
          </p:cNvPr>
          <p:cNvSpPr txBox="1"/>
          <p:nvPr/>
        </p:nvSpPr>
        <p:spPr>
          <a:xfrm>
            <a:off x="2831587" y="2100580"/>
            <a:ext cx="3480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Should I go outside today?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F4510-C4E8-BB46-BA25-4C357CFDA885}"/>
              </a:ext>
            </a:extLst>
          </p:cNvPr>
          <p:cNvSpPr txBox="1"/>
          <p:nvPr/>
        </p:nvSpPr>
        <p:spPr>
          <a:xfrm>
            <a:off x="0" y="5415148"/>
            <a:ext cx="914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Human-readable model!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Predictive models can be learned algorithmically</a:t>
            </a:r>
          </a:p>
        </p:txBody>
      </p:sp>
    </p:spTree>
    <p:extLst>
      <p:ext uri="{BB962C8B-B14F-4D97-AF65-F5344CB8AC3E}">
        <p14:creationId xmlns:p14="http://schemas.microsoft.com/office/powerpoint/2010/main" val="2144175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for Iris dataset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513AD89-7391-6C49-94AE-E403FC81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1400174"/>
            <a:ext cx="6794500" cy="509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8CABFB-6FF7-DC46-ABFE-D772F9383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565" y="2023197"/>
            <a:ext cx="2082800" cy="1168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65C9E5-4E78-AA47-9CAC-B8C8971BB90B}"/>
              </a:ext>
            </a:extLst>
          </p:cNvPr>
          <p:cNvSpPr txBox="1"/>
          <p:nvPr/>
        </p:nvSpPr>
        <p:spPr>
          <a:xfrm>
            <a:off x="7216686" y="1494505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Minimize</a:t>
            </a:r>
            <a:r>
              <a:rPr lang="en-US" dirty="0"/>
              <a:t>:</a:t>
            </a:r>
          </a:p>
          <a:p>
            <a:r>
              <a:rPr lang="en-US" dirty="0"/>
              <a:t>Gini impurity:</a:t>
            </a:r>
          </a:p>
        </p:txBody>
      </p:sp>
    </p:spTree>
    <p:extLst>
      <p:ext uri="{BB962C8B-B14F-4D97-AF65-F5344CB8AC3E}">
        <p14:creationId xmlns:p14="http://schemas.microsoft.com/office/powerpoint/2010/main" val="75934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FDF87D-7FF6-8A42-A272-7B33E7631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65" y="1494505"/>
            <a:ext cx="8267700" cy="4127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Decision tree for Iris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CABFB-6FF7-DC46-ABFE-D772F9383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549" y="2296329"/>
            <a:ext cx="2082800" cy="1168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65C9E5-4E78-AA47-9CAC-B8C8971BB90B}"/>
              </a:ext>
            </a:extLst>
          </p:cNvPr>
          <p:cNvSpPr txBox="1"/>
          <p:nvPr/>
        </p:nvSpPr>
        <p:spPr>
          <a:xfrm>
            <a:off x="6646670" y="1767637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*Minimize</a:t>
            </a:r>
            <a:r>
              <a:rPr lang="en-US" dirty="0"/>
              <a:t>:</a:t>
            </a:r>
          </a:p>
          <a:p>
            <a:r>
              <a:rPr lang="en-US" dirty="0"/>
              <a:t>Gini impurity: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AF5BA-EBD4-654C-B9EB-9502439BB08D}"/>
              </a:ext>
            </a:extLst>
          </p:cNvPr>
          <p:cNvSpPr txBox="1"/>
          <p:nvPr/>
        </p:nvSpPr>
        <p:spPr>
          <a:xfrm>
            <a:off x="0" y="1262768"/>
            <a:ext cx="33028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Pick the &lt;feature, threshold&gt;</a:t>
            </a:r>
          </a:p>
          <a:p>
            <a:r>
              <a:rPr lang="en-US" dirty="0"/>
              <a:t>that optimally splits our data*</a:t>
            </a:r>
          </a:p>
          <a:p>
            <a:endParaRPr lang="en-US" dirty="0"/>
          </a:p>
          <a:p>
            <a:r>
              <a:rPr lang="en-US" dirty="0"/>
              <a:t>2. If no improvement is achieved,</a:t>
            </a:r>
          </a:p>
          <a:p>
            <a:r>
              <a:rPr lang="en-US" dirty="0"/>
              <a:t>emit the most frequent class</a:t>
            </a:r>
          </a:p>
          <a:p>
            <a:endParaRPr lang="en-US" dirty="0"/>
          </a:p>
          <a:p>
            <a:r>
              <a:rPr lang="en-US" dirty="0"/>
              <a:t>3. Otherwise, split the data and</a:t>
            </a:r>
          </a:p>
          <a:p>
            <a:r>
              <a:rPr lang="en-US" dirty="0"/>
              <a:t>continue in each branch.</a:t>
            </a:r>
          </a:p>
        </p:txBody>
      </p:sp>
    </p:spTree>
    <p:extLst>
      <p:ext uri="{BB962C8B-B14F-4D97-AF65-F5344CB8AC3E}">
        <p14:creationId xmlns:p14="http://schemas.microsoft.com/office/powerpoint/2010/main" val="520087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E373-BB62-4C40-9C05-9DD1FA20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trees to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CBC37-7026-A444-B29F-6675296F9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Designing the best possible decision tree tends to not work that well for very difficult problems.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if we instead make a not-so-great tree in a semi-random manner. And then make another, and another, and another…?</a:t>
            </a:r>
          </a:p>
        </p:txBody>
      </p:sp>
    </p:spTree>
    <p:extLst>
      <p:ext uri="{BB962C8B-B14F-4D97-AF65-F5344CB8AC3E}">
        <p14:creationId xmlns:p14="http://schemas.microsoft.com/office/powerpoint/2010/main" val="1210725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pic>
        <p:nvPicPr>
          <p:cNvPr id="14338" name="Picture 2" descr="Decision Tree vs. Random Forest - Which Algorithm Should you Use?">
            <a:extLst>
              <a:ext uri="{FF2B5EF4-FFF2-40B4-BE49-F238E27FC236}">
                <a16:creationId xmlns:a16="http://schemas.microsoft.com/office/drawing/2014/main" id="{DDFBF134-CA27-5849-8170-E2E0E8BAF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05" y="1448093"/>
            <a:ext cx="6935190" cy="469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D43E19-5E3A-CB46-81D6-48DC1EE87894}"/>
              </a:ext>
            </a:extLst>
          </p:cNvPr>
          <p:cNvSpPr txBox="1"/>
          <p:nvPr/>
        </p:nvSpPr>
        <p:spPr>
          <a:xfrm>
            <a:off x="7510027" y="6488668"/>
            <a:ext cx="163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Breiman</a:t>
            </a:r>
            <a:r>
              <a:rPr lang="en-US" dirty="0"/>
              <a:t> (2001)</a:t>
            </a:r>
          </a:p>
        </p:txBody>
      </p:sp>
    </p:spTree>
    <p:extLst>
      <p:ext uri="{BB962C8B-B14F-4D97-AF65-F5344CB8AC3E}">
        <p14:creationId xmlns:p14="http://schemas.microsoft.com/office/powerpoint/2010/main" val="820780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r>
              <a:rPr lang="en-US" dirty="0"/>
              <a:t>Non-linear decision boundaries with trees and forests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ADC045-A261-7C43-8FEA-8F7AD7EF5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93" y="1690689"/>
            <a:ext cx="4091214" cy="49916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63608E-50CB-774B-AF9C-7922F898DFD1}"/>
              </a:ext>
            </a:extLst>
          </p:cNvPr>
          <p:cNvSpPr txBox="1"/>
          <p:nvPr/>
        </p:nvSpPr>
        <p:spPr>
          <a:xfrm rot="16200000">
            <a:off x="1806035" y="2930475"/>
            <a:ext cx="107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D2043-A375-4B4A-BFF2-E4EF568A1E17}"/>
              </a:ext>
            </a:extLst>
          </p:cNvPr>
          <p:cNvSpPr txBox="1"/>
          <p:nvPr/>
        </p:nvSpPr>
        <p:spPr>
          <a:xfrm rot="16200000">
            <a:off x="1806035" y="5386718"/>
            <a:ext cx="107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7FD614-6CAF-9B4E-A09A-1B3E52F7FDFB}"/>
              </a:ext>
            </a:extLst>
          </p:cNvPr>
          <p:cNvSpPr txBox="1"/>
          <p:nvPr/>
        </p:nvSpPr>
        <p:spPr>
          <a:xfrm>
            <a:off x="6713737" y="3581126"/>
            <a:ext cx="243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shown in bottom-right corner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ED5570-AE96-F648-9144-016C53060368}"/>
              </a:ext>
            </a:extLst>
          </p:cNvPr>
          <p:cNvSpPr txBox="1"/>
          <p:nvPr/>
        </p:nvSpPr>
        <p:spPr>
          <a:xfrm>
            <a:off x="8182099" y="6400799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93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with trees/forests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0B72-C251-D844-B9C6-32005155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633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How many minutes will I spend outside today?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Instead of a class label, emit a real value!</a:t>
            </a:r>
          </a:p>
          <a:p>
            <a:pPr marL="0" indent="0" algn="ctr">
              <a:buNone/>
            </a:pPr>
            <a:r>
              <a:rPr lang="en-US" dirty="0"/>
              <a:t>(average of all training data reaching that leaf)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40D63-20F0-DD4B-A124-571F53B47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2358406"/>
            <a:ext cx="4013200" cy="2616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23D713-CFCD-FA4A-AF8D-B68BA3448A52}"/>
              </a:ext>
            </a:extLst>
          </p:cNvPr>
          <p:cNvSpPr txBox="1"/>
          <p:nvPr/>
        </p:nvSpPr>
        <p:spPr>
          <a:xfrm>
            <a:off x="0" y="630820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Note: </a:t>
            </a:r>
            <a:r>
              <a:rPr lang="en-US" sz="2400" i="1" dirty="0"/>
              <a:t>k</a:t>
            </a:r>
            <a:r>
              <a:rPr lang="en-US" sz="2400" dirty="0"/>
              <a:t>-NN and SVMs can also do regression</a:t>
            </a:r>
          </a:p>
        </p:txBody>
      </p:sp>
    </p:spTree>
    <p:extLst>
      <p:ext uri="{BB962C8B-B14F-4D97-AF65-F5344CB8AC3E}">
        <p14:creationId xmlns:p14="http://schemas.microsoft.com/office/powerpoint/2010/main" val="3711394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EE8D-6F52-A349-85A8-76239D37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751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need to preprocess data</a:t>
            </a:r>
          </a:p>
          <a:p>
            <a:endParaRPr lang="en-US" dirty="0"/>
          </a:p>
          <a:p>
            <a:r>
              <a:rPr lang="en-US" dirty="0"/>
              <a:t>Works well out of the box—minimal hyperparameter tuning required</a:t>
            </a:r>
          </a:p>
          <a:p>
            <a:pPr lvl="1"/>
            <a:r>
              <a:rPr lang="en-US" dirty="0"/>
              <a:t>Overfitting is not a major concern, compared to SVM.</a:t>
            </a:r>
          </a:p>
          <a:p>
            <a:pPr lvl="1"/>
            <a:endParaRPr lang="en-US" dirty="0"/>
          </a:p>
          <a:p>
            <a:r>
              <a:rPr lang="en-US" dirty="0"/>
              <a:t>Can also be used to measure feature importance.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We’ll see this in action in the exercise!</a:t>
            </a:r>
          </a:p>
        </p:txBody>
      </p:sp>
    </p:spTree>
    <p:extLst>
      <p:ext uri="{BB962C8B-B14F-4D97-AF65-F5344CB8AC3E}">
        <p14:creationId xmlns:p14="http://schemas.microsoft.com/office/powerpoint/2010/main" val="2736584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0B72-C251-D844-B9C6-32005155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981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 until this point we have been trying to predict a known response variable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. This is called </a:t>
            </a:r>
            <a:r>
              <a:rPr lang="en-US" b="1" dirty="0"/>
              <a:t>supervised learning</a:t>
            </a:r>
            <a:r>
              <a:rPr lang="en-US" dirty="0"/>
              <a:t>. Sometimes there is no predefined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, but we still want to learn something from our data. </a:t>
            </a:r>
            <a:r>
              <a:rPr lang="en-US" dirty="0" err="1"/>
              <a:t>E.g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B1320F-C4C5-4542-907C-CB1926DF9A0F}"/>
              </a:ext>
            </a:extLst>
          </p:cNvPr>
          <p:cNvSpPr txBox="1">
            <a:spLocks/>
          </p:cNvSpPr>
          <p:nvPr/>
        </p:nvSpPr>
        <p:spPr>
          <a:xfrm>
            <a:off x="628650" y="3923818"/>
            <a:ext cx="7886700" cy="209819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 Regular"/>
              <a:buChar char="-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-Clustering (e.g. PCA, </a:t>
            </a:r>
            <a:r>
              <a:rPr lang="en-US" sz="2400" i="1" dirty="0"/>
              <a:t>k</a:t>
            </a:r>
            <a:r>
              <a:rPr lang="en-US" sz="2400" dirty="0"/>
              <a:t>-means clustering)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-Anomaly detection (e.g. one-class SVM, isolation forest)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-Denoising (e.g. autoencoders)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98562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forests</a:t>
            </a:r>
          </a:p>
        </p:txBody>
      </p:sp>
      <p:pic>
        <p:nvPicPr>
          <p:cNvPr id="15362" name="Picture 2" descr="Anomaly Detection: Isolation Forest Tree | by Siddhant Saxena | Medium">
            <a:extLst>
              <a:ext uri="{FF2B5EF4-FFF2-40B4-BE49-F238E27FC236}">
                <a16:creationId xmlns:a16="http://schemas.microsoft.com/office/drawing/2014/main" id="{A091B938-3D40-934E-91E6-82666CD62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9673"/>
            <a:ext cx="7588332" cy="452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F00003-35CC-5A42-A53F-9FF05147B34E}"/>
              </a:ext>
            </a:extLst>
          </p:cNvPr>
          <p:cNvSpPr txBox="1"/>
          <p:nvPr/>
        </p:nvSpPr>
        <p:spPr>
          <a:xfrm>
            <a:off x="6171525" y="1690689"/>
            <a:ext cx="28336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Idea: randomly construct a decision tree and see when each data point is </a:t>
            </a:r>
            <a:r>
              <a:rPr lang="en-US" b="1" i="1" dirty="0"/>
              <a:t>isolated</a:t>
            </a:r>
            <a:r>
              <a:rPr lang="en-US" dirty="0"/>
              <a:t> (along on a leaf).</a:t>
            </a:r>
          </a:p>
          <a:p>
            <a:endParaRPr lang="en-US" dirty="0"/>
          </a:p>
          <a:p>
            <a:r>
              <a:rPr lang="en-US" dirty="0"/>
              <a:t>Count path lengths for each leaf.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61845-2001-4A49-B624-021FF14AD96A}"/>
              </a:ext>
            </a:extLst>
          </p:cNvPr>
          <p:cNvSpPr txBox="1"/>
          <p:nvPr/>
        </p:nvSpPr>
        <p:spPr>
          <a:xfrm>
            <a:off x="0" y="584103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Make a forest of these bad boys and take the average path length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F67EA-63F3-4643-A4F8-5BAB6CDA6F6C}"/>
              </a:ext>
            </a:extLst>
          </p:cNvPr>
          <p:cNvSpPr txBox="1"/>
          <p:nvPr/>
        </p:nvSpPr>
        <p:spPr>
          <a:xfrm>
            <a:off x="7506629" y="6492874"/>
            <a:ext cx="163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Liu et al. (2008)</a:t>
            </a:r>
          </a:p>
        </p:txBody>
      </p:sp>
    </p:spTree>
    <p:extLst>
      <p:ext uri="{BB962C8B-B14F-4D97-AF65-F5344CB8AC3E}">
        <p14:creationId xmlns:p14="http://schemas.microsoft.com/office/powerpoint/2010/main" val="167527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F2B8-7209-A344-9B2B-D6F891D0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Example of a “data model”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2DC81-922C-6A41-A299-4BFAEA2E9017}"/>
              </a:ext>
            </a:extLst>
          </p:cNvPr>
          <p:cNvSpPr txBox="1"/>
          <p:nvPr/>
        </p:nvSpPr>
        <p:spPr>
          <a:xfrm>
            <a:off x="5641695" y="6488668"/>
            <a:ext cx="3502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Pritchard et al. 2000; </a:t>
            </a:r>
            <a:r>
              <a:rPr lang="en-US" dirty="0" err="1"/>
              <a:t>Breiman</a:t>
            </a:r>
            <a:r>
              <a:rPr lang="en-US" dirty="0"/>
              <a:t> 2001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536D53-41F8-2C4C-9044-D28259329F91}"/>
              </a:ext>
            </a:extLst>
          </p:cNvPr>
          <p:cNvSpPr txBox="1"/>
          <p:nvPr/>
        </p:nvSpPr>
        <p:spPr>
          <a:xfrm>
            <a:off x="724865" y="4456253"/>
            <a:ext cx="7790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Model: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SweepFinder</a:t>
            </a:r>
            <a:r>
              <a:rPr lang="en-US" sz="2400" dirty="0">
                <a:latin typeface="Helvetica" pitchFamily="2" charset="0"/>
              </a:rPr>
              <a:t> explicitly models the allele frequency spectrum at a given distance, </a:t>
            </a:r>
            <a:r>
              <a:rPr lang="en-US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latin typeface="Helvetica" pitchFamily="2" charset="0"/>
              </a:rPr>
              <a:t> from a beneficial mutation with selection coefficient, </a:t>
            </a:r>
            <a:r>
              <a:rPr lang="en-US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Helvetica" pitchFamily="2" charset="0"/>
              </a:rPr>
              <a:t>.</a:t>
            </a:r>
          </a:p>
          <a:p>
            <a:r>
              <a:rPr lang="en-US" sz="2400" b="1" dirty="0">
                <a:latin typeface="Helvetica" pitchFamily="2" charset="0"/>
              </a:rPr>
              <a:t>Model validation:</a:t>
            </a:r>
            <a:r>
              <a:rPr lang="en-US" sz="2400" dirty="0">
                <a:latin typeface="Helvetica" pitchFamily="2" charset="0"/>
              </a:rPr>
              <a:t> Traditionally, goodness-of-fit tests.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D9538-3A3B-1D48-8DE7-41B1297BCB22}"/>
              </a:ext>
            </a:extLst>
          </p:cNvPr>
          <p:cNvSpPr txBox="1"/>
          <p:nvPr/>
        </p:nvSpPr>
        <p:spPr>
          <a:xfrm>
            <a:off x="1416820" y="3438229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Helvetica" pitchFamily="2" charset="0"/>
              </a:rPr>
              <a:t>: allele frequencies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E30B8-B5F2-A548-8175-2C8A8B0A231F}"/>
              </a:ext>
            </a:extLst>
          </p:cNvPr>
          <p:cNvSpPr txBox="1"/>
          <p:nvPr/>
        </p:nvSpPr>
        <p:spPr>
          <a:xfrm>
            <a:off x="4775736" y="3438229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Helvetica" pitchFamily="2" charset="0"/>
              </a:rPr>
              <a:t>: (composite) likelihood of sweep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97AE3-8D58-2345-993F-3D671CBDD96C}"/>
              </a:ext>
            </a:extLst>
          </p:cNvPr>
          <p:cNvSpPr/>
          <p:nvPr/>
        </p:nvSpPr>
        <p:spPr>
          <a:xfrm>
            <a:off x="3775225" y="2690037"/>
            <a:ext cx="1658679" cy="563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i="1" dirty="0" err="1">
                <a:latin typeface="Helvetica" pitchFamily="2" charset="0"/>
              </a:rPr>
              <a:t>SweepFinder</a:t>
            </a:r>
            <a:endParaRPr lang="en-US" sz="1700" i="1" dirty="0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75E1A-7DC5-C241-AD63-8D1E07108A6C}"/>
              </a:ext>
            </a:extLst>
          </p:cNvPr>
          <p:cNvSpPr txBox="1"/>
          <p:nvPr/>
        </p:nvSpPr>
        <p:spPr>
          <a:xfrm>
            <a:off x="2818026" y="278713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697141-6DD1-C049-950D-D3977B5453A7}"/>
              </a:ext>
            </a:extLst>
          </p:cNvPr>
          <p:cNvSpPr txBox="1"/>
          <p:nvPr/>
        </p:nvSpPr>
        <p:spPr>
          <a:xfrm>
            <a:off x="6103845" y="278713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C1A4C5-E4B7-BD43-BBB2-FFFC8EC8549D}"/>
              </a:ext>
            </a:extLst>
          </p:cNvPr>
          <p:cNvCxnSpPr>
            <a:stCxn id="16" idx="3"/>
          </p:cNvCxnSpPr>
          <p:nvPr/>
        </p:nvCxnSpPr>
        <p:spPr>
          <a:xfrm>
            <a:off x="3105284" y="2971800"/>
            <a:ext cx="542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041863-5D00-AD46-B218-B75C797297DA}"/>
              </a:ext>
            </a:extLst>
          </p:cNvPr>
          <p:cNvCxnSpPr/>
          <p:nvPr/>
        </p:nvCxnSpPr>
        <p:spPr>
          <a:xfrm>
            <a:off x="5491598" y="2971800"/>
            <a:ext cx="542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839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supervised learning…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77EEA5-67E2-F447-98B0-0965568E5C17}"/>
              </a:ext>
            </a:extLst>
          </p:cNvPr>
          <p:cNvSpPr txBox="1"/>
          <p:nvPr/>
        </p:nvSpPr>
        <p:spPr>
          <a:xfrm>
            <a:off x="0" y="353027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…and back in time.</a:t>
            </a:r>
          </a:p>
        </p:txBody>
      </p:sp>
    </p:spTree>
    <p:extLst>
      <p:ext uri="{BB962C8B-B14F-4D97-AF65-F5344CB8AC3E}">
        <p14:creationId xmlns:p14="http://schemas.microsoft.com/office/powerpoint/2010/main" val="15475022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095B5-6A9B-444D-AE4E-FAFBF893D0F4}"/>
              </a:ext>
            </a:extLst>
          </p:cNvPr>
          <p:cNvSpPr txBox="1"/>
          <p:nvPr/>
        </p:nvSpPr>
        <p:spPr>
          <a:xfrm>
            <a:off x="7294326" y="6492874"/>
            <a:ext cx="18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Rosenblatt (1957)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136067-C316-AC4F-B8C0-D0912AC46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5272"/>
            <a:ext cx="9144000" cy="422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619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</a:t>
            </a:r>
            <a:r>
              <a:rPr lang="en-US" dirty="0" err="1"/>
              <a:t>perceptrons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307600-CB56-1C44-9344-C07574815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8163"/>
            <a:ext cx="9144000" cy="489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989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 next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57657-64CD-6143-9F4A-EBE4F8201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Deep Learning!</a:t>
            </a:r>
          </a:p>
        </p:txBody>
      </p:sp>
    </p:spTree>
    <p:extLst>
      <p:ext uri="{BB962C8B-B14F-4D97-AF65-F5344CB8AC3E}">
        <p14:creationId xmlns:p14="http://schemas.microsoft.com/office/powerpoint/2010/main" val="36618565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57657-64CD-6143-9F4A-EBE4F8201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Let’s get our hands dirty!</a:t>
            </a:r>
          </a:p>
          <a:p>
            <a:pPr marL="514350" indent="-514350">
              <a:buAutoNum type="arabicParenR"/>
            </a:pPr>
            <a:r>
              <a:rPr lang="en-US" dirty="0"/>
              <a:t>Data preprocessing</a:t>
            </a:r>
          </a:p>
          <a:p>
            <a:pPr marL="514350" indent="-514350">
              <a:buAutoNum type="arabicParenR"/>
            </a:pPr>
            <a:r>
              <a:rPr lang="en-US" dirty="0"/>
              <a:t>Training and testing </a:t>
            </a:r>
            <a:r>
              <a:rPr lang="en-US" i="1" dirty="0"/>
              <a:t>k</a:t>
            </a:r>
            <a:r>
              <a:rPr lang="en-US" dirty="0"/>
              <a:t>-NN, SVM, random forest</a:t>
            </a:r>
          </a:p>
          <a:p>
            <a:pPr marL="514350" indent="-514350">
              <a:buAutoNum type="arabicParenR"/>
            </a:pPr>
            <a:r>
              <a:rPr lang="en-US" dirty="0"/>
              <a:t>Binary and multi-class classification</a:t>
            </a:r>
          </a:p>
          <a:p>
            <a:pPr marL="514350" indent="-514350">
              <a:buAutoNum type="arabicParenR"/>
            </a:pPr>
            <a:r>
              <a:rPr lang="en-US" dirty="0"/>
              <a:t>Accuracy metrics: sensitivity, specificity, precision, recall, confusion matrices!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A161E-B6BC-F04E-9CA0-0A383075D272}"/>
              </a:ext>
            </a:extLst>
          </p:cNvPr>
          <p:cNvSpPr txBox="1"/>
          <p:nvPr/>
        </p:nvSpPr>
        <p:spPr>
          <a:xfrm>
            <a:off x="0" y="623067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All through the magic of the </a:t>
            </a:r>
            <a:r>
              <a:rPr lang="en-US" sz="2400" dirty="0">
                <a:latin typeface="Courier" pitchFamily="2" charset="0"/>
              </a:rPr>
              <a:t>scikit-learn</a:t>
            </a:r>
            <a:r>
              <a:rPr lang="en-US" sz="2400" dirty="0"/>
              <a:t> python module</a:t>
            </a:r>
          </a:p>
        </p:txBody>
      </p:sp>
    </p:spTree>
    <p:extLst>
      <p:ext uri="{BB962C8B-B14F-4D97-AF65-F5344CB8AC3E}">
        <p14:creationId xmlns:p14="http://schemas.microsoft.com/office/powerpoint/2010/main" val="253571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55960A1-7B98-7243-BFC3-8FF31430627B}"/>
              </a:ext>
            </a:extLst>
          </p:cNvPr>
          <p:cNvGrpSpPr/>
          <p:nvPr/>
        </p:nvGrpSpPr>
        <p:grpSpPr>
          <a:xfrm>
            <a:off x="1386364" y="467833"/>
            <a:ext cx="6400800" cy="6400800"/>
            <a:chOff x="1386364" y="457200"/>
            <a:chExt cx="6400800" cy="64008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2C11D7A-2C16-6747-AACD-FEA4E7E7D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6364" y="457200"/>
              <a:ext cx="6400800" cy="640080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FDE255-ED1F-5B42-9F3C-77C07CA6489F}"/>
                </a:ext>
              </a:extLst>
            </p:cNvPr>
            <p:cNvSpPr txBox="1"/>
            <p:nvPr/>
          </p:nvSpPr>
          <p:spPr>
            <a:xfrm>
              <a:off x="4666136" y="3628012"/>
              <a:ext cx="2613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Crossover during sweep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F7B9E37-41EA-3440-8D3A-FF0590FFD94D}"/>
                </a:ext>
              </a:extLst>
            </p:cNvPr>
            <p:cNvSpPr/>
            <p:nvPr/>
          </p:nvSpPr>
          <p:spPr>
            <a:xfrm>
              <a:off x="4138904" y="3997344"/>
              <a:ext cx="2994434" cy="911499"/>
            </a:xfrm>
            <a:custGeom>
              <a:avLst/>
              <a:gdLst>
                <a:gd name="connsiteX0" fmla="*/ 0 w 2994434"/>
                <a:gd name="connsiteY0" fmla="*/ 911499 h 911499"/>
                <a:gd name="connsiteX1" fmla="*/ 344908 w 2994434"/>
                <a:gd name="connsiteY1" fmla="*/ 158863 h 911499"/>
                <a:gd name="connsiteX2" fmla="*/ 642784 w 2994434"/>
                <a:gd name="connsiteY2" fmla="*/ 17744 h 911499"/>
                <a:gd name="connsiteX3" fmla="*/ 1191503 w 2994434"/>
                <a:gd name="connsiteY3" fmla="*/ 2064 h 911499"/>
                <a:gd name="connsiteX4" fmla="*/ 2994434 w 2994434"/>
                <a:gd name="connsiteY4" fmla="*/ 2064 h 91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4434" h="911499">
                  <a:moveTo>
                    <a:pt x="0" y="911499"/>
                  </a:moveTo>
                  <a:cubicBezTo>
                    <a:pt x="118888" y="609660"/>
                    <a:pt x="237777" y="307822"/>
                    <a:pt x="344908" y="158863"/>
                  </a:cubicBezTo>
                  <a:cubicBezTo>
                    <a:pt x="452039" y="9904"/>
                    <a:pt x="501685" y="43877"/>
                    <a:pt x="642784" y="17744"/>
                  </a:cubicBezTo>
                  <a:cubicBezTo>
                    <a:pt x="783883" y="-8389"/>
                    <a:pt x="1191503" y="2064"/>
                    <a:pt x="1191503" y="2064"/>
                  </a:cubicBezTo>
                  <a:lnTo>
                    <a:pt x="2994434" y="2064"/>
                  </a:lnTo>
                </a:path>
              </a:pathLst>
            </a:cu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FDF2B8-7209-A344-9B2B-D6F891D0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 of directional selection in an infinite population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0845A-CF58-2445-A044-5B3D4006D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852" y="4685598"/>
            <a:ext cx="1562100" cy="33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0CA0F4-01BD-5D43-B96F-D19E6C5B4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945" y="4038418"/>
            <a:ext cx="1730007" cy="6565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C5B686-C296-DD41-B3A3-C0F800A3C879}"/>
              </a:ext>
            </a:extLst>
          </p:cNvPr>
          <p:cNvSpPr txBox="1"/>
          <p:nvPr/>
        </p:nvSpPr>
        <p:spPr>
          <a:xfrm>
            <a:off x="7222897" y="6492874"/>
            <a:ext cx="192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Nielsen et al. 2005</a:t>
            </a:r>
          </a:p>
        </p:txBody>
      </p:sp>
    </p:spTree>
    <p:extLst>
      <p:ext uri="{BB962C8B-B14F-4D97-AF65-F5344CB8AC3E}">
        <p14:creationId xmlns:p14="http://schemas.microsoft.com/office/powerpoint/2010/main" val="89810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F2B8-7209-A344-9B2B-D6F891D0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Illustration of </a:t>
            </a:r>
            <a:r>
              <a:rPr lang="en-US" dirty="0" err="1">
                <a:latin typeface="Courier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SweepFinder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28C6A-F31B-F24D-8CBD-178DC2495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214"/>
            <a:ext cx="9144000" cy="56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6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F2B8-7209-A344-9B2B-D6F891D0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Example of an “algorithmic model”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7999DB-8867-B844-932D-615805CD454B}"/>
              </a:ext>
            </a:extLst>
          </p:cNvPr>
          <p:cNvSpPr/>
          <p:nvPr/>
        </p:nvSpPr>
        <p:spPr>
          <a:xfrm>
            <a:off x="3485862" y="2690037"/>
            <a:ext cx="1658679" cy="563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i="1" dirty="0">
                <a:latin typeface="Helvetica" pitchFamily="2" charset="0"/>
              </a:rPr>
              <a:t>Artificial Neural Network (ANN)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2DC81-922C-6A41-A299-4BFAEA2E9017}"/>
              </a:ext>
            </a:extLst>
          </p:cNvPr>
          <p:cNvSpPr txBox="1"/>
          <p:nvPr/>
        </p:nvSpPr>
        <p:spPr>
          <a:xfrm>
            <a:off x="7651091" y="6488668"/>
            <a:ext cx="1492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Breiman</a:t>
            </a:r>
            <a:r>
              <a:rPr lang="en-US" dirty="0"/>
              <a:t> 2001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53FF57-8E9E-2E4B-8E11-DAEE5524D962}"/>
              </a:ext>
            </a:extLst>
          </p:cNvPr>
          <p:cNvSpPr txBox="1"/>
          <p:nvPr/>
        </p:nvSpPr>
        <p:spPr>
          <a:xfrm>
            <a:off x="2528663" y="278713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55CF76-9D4B-6142-8FC8-3279420C262C}"/>
              </a:ext>
            </a:extLst>
          </p:cNvPr>
          <p:cNvSpPr txBox="1"/>
          <p:nvPr/>
        </p:nvSpPr>
        <p:spPr>
          <a:xfrm>
            <a:off x="5814482" y="278713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1EE5C6-4710-B547-B53F-C23B482077FA}"/>
              </a:ext>
            </a:extLst>
          </p:cNvPr>
          <p:cNvCxnSpPr>
            <a:stCxn id="8" idx="3"/>
          </p:cNvCxnSpPr>
          <p:nvPr/>
        </p:nvCxnSpPr>
        <p:spPr>
          <a:xfrm>
            <a:off x="2815921" y="2971800"/>
            <a:ext cx="542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30873C-68DF-DE46-8583-963E204B018E}"/>
              </a:ext>
            </a:extLst>
          </p:cNvPr>
          <p:cNvCxnSpPr/>
          <p:nvPr/>
        </p:nvCxnSpPr>
        <p:spPr>
          <a:xfrm>
            <a:off x="5202235" y="2971800"/>
            <a:ext cx="542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D536D53-41F8-2C4C-9044-D28259329F91}"/>
              </a:ext>
            </a:extLst>
          </p:cNvPr>
          <p:cNvSpPr txBox="1"/>
          <p:nvPr/>
        </p:nvSpPr>
        <p:spPr>
          <a:xfrm>
            <a:off x="724865" y="4456253"/>
            <a:ext cx="7790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Model:</a:t>
            </a:r>
            <a:r>
              <a:rPr lang="en-US" sz="2400" dirty="0">
                <a:latin typeface="Helvetica" pitchFamily="2" charset="0"/>
              </a:rPr>
              <a:t> ???</a:t>
            </a:r>
          </a:p>
          <a:p>
            <a:r>
              <a:rPr lang="en-US" sz="2400" b="1" dirty="0">
                <a:latin typeface="Helvetica" pitchFamily="2" charset="0"/>
              </a:rPr>
              <a:t>Model validation:</a:t>
            </a:r>
            <a:r>
              <a:rPr lang="en-US" sz="2400" dirty="0">
                <a:latin typeface="Helvetica" pitchFamily="2" charset="0"/>
              </a:rPr>
              <a:t> Predictive accuracy.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D9538-3A3B-1D48-8DE7-41B1297BCB22}"/>
              </a:ext>
            </a:extLst>
          </p:cNvPr>
          <p:cNvSpPr txBox="1"/>
          <p:nvPr/>
        </p:nvSpPr>
        <p:spPr>
          <a:xfrm>
            <a:off x="1416820" y="3438229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Helvetica" pitchFamily="2" charset="0"/>
              </a:rPr>
              <a:t>: vector of summary statistics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E30B8-B5F2-A548-8175-2C8A8B0A231F}"/>
              </a:ext>
            </a:extLst>
          </p:cNvPr>
          <p:cNvSpPr txBox="1"/>
          <p:nvPr/>
        </p:nvSpPr>
        <p:spPr>
          <a:xfrm>
            <a:off x="5339262" y="343822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Helvetica" pitchFamily="2" charset="0"/>
              </a:rPr>
              <a:t>: sweep or no?</a:t>
            </a:r>
          </a:p>
        </p:txBody>
      </p:sp>
    </p:spTree>
    <p:extLst>
      <p:ext uri="{BB962C8B-B14F-4D97-AF65-F5344CB8AC3E}">
        <p14:creationId xmlns:p14="http://schemas.microsoft.com/office/powerpoint/2010/main" val="209080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B8DC-902F-E541-97EB-ECF0DADF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→ Profit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6444FC5-F5D4-EE4B-B0D5-89F5607D2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916" y="1690689"/>
            <a:ext cx="6182167" cy="471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72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988F-3C91-DD49-BBEC-8941B597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algn="ctr"/>
            <a:r>
              <a:rPr lang="en-US" dirty="0"/>
              <a:t>What is supervised machine learning?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EBC193-8937-D147-9FD9-4C5373FEAE2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28167" y="1825625"/>
            <a:ext cx="8445011" cy="4867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“feature vector” (input)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response variable (desired output: e.g. class label)</a:t>
            </a:r>
          </a:p>
          <a:p>
            <a:endParaRPr lang="en-US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Given a set of </a:t>
            </a:r>
            <a:r>
              <a:rPr 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&lt;</a:t>
            </a:r>
            <a:r>
              <a:rPr lang="en-US" b="1" i="1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pairs, let’s learn a function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that accurately predicts </a:t>
            </a:r>
            <a:r>
              <a:rPr lang="en-US" i="1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 algn="ctr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marL="0" indent="0" algn="ctr">
              <a:buNone/>
            </a:pPr>
            <a:endParaRPr lang="en-US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 algn="ctr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Minimize some error or loss function </a:t>
            </a:r>
            <a:r>
              <a:rPr lang="en-US" i="1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135751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_4_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fault_4_3" id="{26A1BA82-C28E-E34B-8DF4-D68DEA5C8AE5}" vid="{9D9AD384-0724-9445-8AE7-B3A1DDA681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default_4_3</Template>
  <TotalTime>8590</TotalTime>
  <Words>1163</Words>
  <Application>Microsoft Macintosh PowerPoint</Application>
  <PresentationFormat>On-screen Show (4:3)</PresentationFormat>
  <Paragraphs>207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Cambria Math</vt:lpstr>
      <vt:lpstr>Courier</vt:lpstr>
      <vt:lpstr>Helvetica</vt:lpstr>
      <vt:lpstr>Helvetica Neue</vt:lpstr>
      <vt:lpstr>System Font Regular</vt:lpstr>
      <vt:lpstr>Times New Roman</vt:lpstr>
      <vt:lpstr>default_4_3</vt:lpstr>
      <vt:lpstr>Machine Learning: Introduction</vt:lpstr>
      <vt:lpstr>Outline</vt:lpstr>
      <vt:lpstr>Breiman’s two cultures of statistical modeling</vt:lpstr>
      <vt:lpstr>Example of a “data model”</vt:lpstr>
      <vt:lpstr>Model of directional selection in an infinite population</vt:lpstr>
      <vt:lpstr>Illustration of SweepFinder model</vt:lpstr>
      <vt:lpstr>Example of an “algorithmic model”</vt:lpstr>
      <vt:lpstr>Machine Learning → Profit</vt:lpstr>
      <vt:lpstr>What is supervised machine learning?</vt:lpstr>
      <vt:lpstr>Example loss functions</vt:lpstr>
      <vt:lpstr>What is machine learning?</vt:lpstr>
      <vt:lpstr>Why machine learning?</vt:lpstr>
      <vt:lpstr>The Iris dataset</vt:lpstr>
      <vt:lpstr>Iris data</vt:lpstr>
      <vt:lpstr>Some more thoughts on high-dimensional data</vt:lpstr>
      <vt:lpstr>High dimensionality: curse, or blessing?</vt:lpstr>
      <vt:lpstr>The Blessing of Dimensionality?</vt:lpstr>
      <vt:lpstr>The Blessing of Dimensionality!</vt:lpstr>
      <vt:lpstr>Training and test data</vt:lpstr>
      <vt:lpstr>Cross-validation</vt:lpstr>
      <vt:lpstr>k-nearest neighbors</vt:lpstr>
      <vt:lpstr>k-nearest neighbors</vt:lpstr>
      <vt:lpstr>k-NN decision surfaces</vt:lpstr>
      <vt:lpstr>Support vector machine</vt:lpstr>
      <vt:lpstr>This one weird “Kernel Trick”</vt:lpstr>
      <vt:lpstr>Commonly used kernels</vt:lpstr>
      <vt:lpstr>Example decision surfaces – SVM</vt:lpstr>
      <vt:lpstr>More SVM decision surfaces</vt:lpstr>
      <vt:lpstr>Preprocessing data</vt:lpstr>
      <vt:lpstr>Decision tree</vt:lpstr>
      <vt:lpstr>Decision tree for Iris dataset</vt:lpstr>
      <vt:lpstr>Decision tree for Iris dataset</vt:lpstr>
      <vt:lpstr>From trees to forests</vt:lpstr>
      <vt:lpstr>Random forests</vt:lpstr>
      <vt:lpstr>Non-linear decision boundaries with trees and forests</vt:lpstr>
      <vt:lpstr>Regression with trees/forests</vt:lpstr>
      <vt:lpstr>Advantages of random forests</vt:lpstr>
      <vt:lpstr>Unsupervised learning</vt:lpstr>
      <vt:lpstr>Isolation forests</vt:lpstr>
      <vt:lpstr>Back to supervised learning…</vt:lpstr>
      <vt:lpstr>Perceptron</vt:lpstr>
      <vt:lpstr>Limitation of perceptrons</vt:lpstr>
      <vt:lpstr>Up next</vt:lpstr>
      <vt:lpstr>But first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Introduction</dc:title>
  <dc:creator>Schrider, Dan</dc:creator>
  <cp:lastModifiedBy>Schrider, Dan</cp:lastModifiedBy>
  <cp:revision>177</cp:revision>
  <dcterms:created xsi:type="dcterms:W3CDTF">2020-02-24T00:13:01Z</dcterms:created>
  <dcterms:modified xsi:type="dcterms:W3CDTF">2021-03-22T04:18:22Z</dcterms:modified>
</cp:coreProperties>
</file>