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2" r:id="rId2"/>
    <p:sldId id="283"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53D9-8A45-45A4-B1AD-630938F313D6}" v="1" dt="2025-01-20T00:34:2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1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7786C-8509-4597-9869-F8B14ACCD04C}" type="datetimeFigureOut">
              <a:rPr lang="fr-CA" smtClean="0"/>
              <a:t>2025-01-23</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DBB96-11F1-4D6C-AEEC-4FA4939CC967}" type="slidenum">
              <a:rPr lang="fr-CA" smtClean="0"/>
              <a:t>‹N°›</a:t>
            </a:fld>
            <a:endParaRPr lang="fr-CA"/>
          </a:p>
        </p:txBody>
      </p:sp>
    </p:spTree>
    <p:extLst>
      <p:ext uri="{BB962C8B-B14F-4D97-AF65-F5344CB8AC3E}">
        <p14:creationId xmlns:p14="http://schemas.microsoft.com/office/powerpoint/2010/main" val="169950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6cf6c4d42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6cf6c4d42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6cf6c4d42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6cf6c4d42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7274FE-2A3D-8FFB-543E-CB0D9F80D8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EB30E38-EED5-E12C-C158-0E68120E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9024F9AF-6D7E-8627-2B1D-C95F8897B284}"/>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E297D53D-6FD2-D15D-B47C-8C79B0C6391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BD45C68-80D8-F646-2F23-E4B0DACEFF63}"/>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412667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2DAD6-41B7-6A8B-CB43-AA46E938F18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DD394B0-4843-3051-2F35-1EE5680444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1493AEE2-7432-59AE-B90D-E56D83C1803F}"/>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2ADA2298-BEEE-916B-F64F-B059D711EBA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C38397D-ADEB-942D-79AB-4F27BA58C542}"/>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370133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A47E941-EE53-DE32-6324-C4CBDCD52DA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721C4094-50FD-F9B1-2F83-54BA1680033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39D27C21-F670-F9A9-B233-D6AC14F1324D}"/>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C2BA40F8-6B5B-D3E5-B140-30A8942CEFA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E0FC43C-8DD1-AC45-FF72-E423F5CF5D9A}"/>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261663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9A342-5E54-EEE2-CB4C-464BE931EFA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3545559-E6AE-9B1C-487E-8058ADEDA8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1B871E8-CCE1-80C5-C425-E8D15496EF21}"/>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6424CF17-05F4-A871-601F-0CDAFBB6DE5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C2C1BC4-C37D-504C-2231-1EA16F1880B7}"/>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296809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D7AE0-4EAD-8C13-524A-A19CEC69FCE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40313D2-9F2F-C699-B937-56534627F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1A6543C-974B-441E-D389-313E5E1AB7F3}"/>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77FC9B8D-0A9E-378B-A36A-B4FBCCC4979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194457E-4C9E-6FCD-4B7F-CA6399CB3FD2}"/>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117410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9980D-7928-ACAB-5E74-62594CAA34C2}"/>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BF3C532-06B7-37CE-2864-BACCAC05DE9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4FEFCA4-7EC5-FE10-E9A7-D89426C00F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A84106FD-9831-ECA3-8783-D08F95411E12}"/>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6" name="Espace réservé du pied de page 5">
            <a:extLst>
              <a:ext uri="{FF2B5EF4-FFF2-40B4-BE49-F238E27FC236}">
                <a16:creationId xmlns:a16="http://schemas.microsoft.com/office/drawing/2014/main" id="{91FDBEB2-12A6-38D1-E860-BACBE3ECE90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D203CD1-6AF0-2947-8867-8A3B2BA2D9B5}"/>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212792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807EF-C49D-821F-7740-C1A59767EFED}"/>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E2DD5630-5D77-00AA-05DC-07E83507B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FBDCB0-7E93-47F3-2DDD-7B2D8F821B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FF502F7-C17A-93A0-3AC3-703D02DAA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216D6C-AA7C-3549-E50A-44A61CBC270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139DFAFC-FAA3-5D8C-9C18-318DE7AEA7D4}"/>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8" name="Espace réservé du pied de page 7">
            <a:extLst>
              <a:ext uri="{FF2B5EF4-FFF2-40B4-BE49-F238E27FC236}">
                <a16:creationId xmlns:a16="http://schemas.microsoft.com/office/drawing/2014/main" id="{69FED88E-ACDA-0751-E09C-7D0E5BA759E5}"/>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50EA9C3-6097-5F92-7D4D-53266A97B226}"/>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200472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7F760-9A1D-0C4B-3BB0-DA23AB4DE7B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0CE5369-98AD-BF39-6223-D6838A71EFBC}"/>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4" name="Espace réservé du pied de page 3">
            <a:extLst>
              <a:ext uri="{FF2B5EF4-FFF2-40B4-BE49-F238E27FC236}">
                <a16:creationId xmlns:a16="http://schemas.microsoft.com/office/drawing/2014/main" id="{B2D39030-DAAF-D08A-DD5F-49D7DDE886A5}"/>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D14E925-B63D-07C3-C524-1C9E54301948}"/>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19669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14F7EDA-541B-0A7E-6FAA-07E81716A197}"/>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3" name="Espace réservé du pied de page 2">
            <a:extLst>
              <a:ext uri="{FF2B5EF4-FFF2-40B4-BE49-F238E27FC236}">
                <a16:creationId xmlns:a16="http://schemas.microsoft.com/office/drawing/2014/main" id="{2D718004-56D3-8107-E7DB-7AB28799B410}"/>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AB664D7-2DE9-F6A4-1F91-1A7B60145C5B}"/>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86042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B39EC-42D2-0C49-C781-83241A60E2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27ABCCD4-E484-D0D6-F20C-2EB91F035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C14933D-9C6B-4DCF-A298-8BCF3BAD7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9314A0-AB5B-82F2-CD0A-C829FC80A1B3}"/>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6" name="Espace réservé du pied de page 5">
            <a:extLst>
              <a:ext uri="{FF2B5EF4-FFF2-40B4-BE49-F238E27FC236}">
                <a16:creationId xmlns:a16="http://schemas.microsoft.com/office/drawing/2014/main" id="{EC69C311-81E4-5D1A-1CC8-4CCEE77F496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94BF434-5285-9905-2E09-F20547121B7D}"/>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106649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837DD-E641-E625-D8D5-8321BDE26E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78051A31-E581-C1F3-082A-AE79665EF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E9D35CFD-9B62-5F4A-2674-B64BD18D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2D1B16-16D5-A4FB-D79E-C437130F97F2}"/>
              </a:ext>
            </a:extLst>
          </p:cNvPr>
          <p:cNvSpPr>
            <a:spLocks noGrp="1"/>
          </p:cNvSpPr>
          <p:nvPr>
            <p:ph type="dt" sz="half" idx="10"/>
          </p:nvPr>
        </p:nvSpPr>
        <p:spPr/>
        <p:txBody>
          <a:bodyPr/>
          <a:lstStyle/>
          <a:p>
            <a:fld id="{9519ECD5-1B09-4984-9CC4-E88BCE8FDE93}" type="datetimeFigureOut">
              <a:rPr lang="fr-CA" smtClean="0"/>
              <a:t>2025-01-23</a:t>
            </a:fld>
            <a:endParaRPr lang="fr-CA"/>
          </a:p>
        </p:txBody>
      </p:sp>
      <p:sp>
        <p:nvSpPr>
          <p:cNvPr id="6" name="Espace réservé du pied de page 5">
            <a:extLst>
              <a:ext uri="{FF2B5EF4-FFF2-40B4-BE49-F238E27FC236}">
                <a16:creationId xmlns:a16="http://schemas.microsoft.com/office/drawing/2014/main" id="{F75BAB22-7BD1-2AB7-CC8E-2BBFBB3A360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F38370CA-D040-4D3E-C8D0-08BE7847AE38}"/>
              </a:ext>
            </a:extLst>
          </p:cNvPr>
          <p:cNvSpPr>
            <a:spLocks noGrp="1"/>
          </p:cNvSpPr>
          <p:nvPr>
            <p:ph type="sldNum" sz="quarter" idx="12"/>
          </p:nvPr>
        </p:nvSpPr>
        <p:spPr/>
        <p:txBody>
          <a:bodyPr/>
          <a:lstStyle/>
          <a:p>
            <a:fld id="{4F53F8F7-9CC6-4191-815D-6787537DAD3D}" type="slidenum">
              <a:rPr lang="fr-CA" smtClean="0"/>
              <a:t>‹N°›</a:t>
            </a:fld>
            <a:endParaRPr lang="fr-CA"/>
          </a:p>
        </p:txBody>
      </p:sp>
    </p:spTree>
    <p:extLst>
      <p:ext uri="{BB962C8B-B14F-4D97-AF65-F5344CB8AC3E}">
        <p14:creationId xmlns:p14="http://schemas.microsoft.com/office/powerpoint/2010/main" val="29445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DADCFA-3B20-7555-75B1-2F56D7FAC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8D97CA2-BF2F-935C-CDBA-59589B661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18A9B5D-8CB0-3E62-527C-28BE4947D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9ECD5-1B09-4984-9CC4-E88BCE8FDE93}" type="datetimeFigureOut">
              <a:rPr lang="fr-CA" smtClean="0"/>
              <a:t>2025-01-23</a:t>
            </a:fld>
            <a:endParaRPr lang="fr-CA"/>
          </a:p>
        </p:txBody>
      </p:sp>
      <p:sp>
        <p:nvSpPr>
          <p:cNvPr id="5" name="Espace réservé du pied de page 4">
            <a:extLst>
              <a:ext uri="{FF2B5EF4-FFF2-40B4-BE49-F238E27FC236}">
                <a16:creationId xmlns:a16="http://schemas.microsoft.com/office/drawing/2014/main" id="{526B8895-2C7D-35A8-341A-6E015B3C8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EED2036D-0765-EED7-8EEF-3F7E25A69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3F8F7-9CC6-4191-815D-6787537DAD3D}" type="slidenum">
              <a:rPr lang="fr-CA" smtClean="0"/>
              <a:t>‹N°›</a:t>
            </a:fld>
            <a:endParaRPr lang="fr-CA"/>
          </a:p>
        </p:txBody>
      </p:sp>
    </p:spTree>
    <p:extLst>
      <p:ext uri="{BB962C8B-B14F-4D97-AF65-F5344CB8AC3E}">
        <p14:creationId xmlns:p14="http://schemas.microsoft.com/office/powerpoint/2010/main" val="153793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71"/>
          <p:cNvSpPr txBox="1">
            <a:spLocks noGrp="1"/>
          </p:cNvSpPr>
          <p:nvPr>
            <p:ph type="title"/>
          </p:nvPr>
        </p:nvSpPr>
        <p:spPr>
          <a:xfrm>
            <a:off x="337932" y="255289"/>
            <a:ext cx="9912351" cy="719667"/>
          </a:xfrm>
          <a:prstGeom prst="rect">
            <a:avLst/>
          </a:prstGeom>
          <a:noFill/>
          <a:ln>
            <a:noFill/>
          </a:ln>
        </p:spPr>
        <p:txBody>
          <a:bodyPr spcFirstLastPara="1" wrap="square" lIns="41900" tIns="41900" rIns="41900" bIns="41900" anchor="b" anchorCtr="0">
            <a:noAutofit/>
          </a:bodyPr>
          <a:lstStyle/>
          <a:p>
            <a:pPr>
              <a:lnSpc>
                <a:spcPct val="120000"/>
              </a:lnSpc>
              <a:spcBef>
                <a:spcPts val="0"/>
              </a:spcBef>
            </a:pPr>
            <a:r>
              <a:rPr lang="en" sz="3600" dirty="0">
                <a:latin typeface="Arial"/>
                <a:ea typeface="Arial"/>
                <a:cs typeface="Arial"/>
                <a:sym typeface="Arial"/>
              </a:rPr>
              <a:t>Exercices – </a:t>
            </a:r>
            <a:r>
              <a:rPr lang="en" sz="3600">
                <a:latin typeface="Arial"/>
                <a:ea typeface="Arial"/>
                <a:cs typeface="Arial"/>
                <a:sym typeface="Arial"/>
              </a:rPr>
              <a:t>cours 1.2</a:t>
            </a:r>
            <a:endParaRPr sz="3600" dirty="0">
              <a:latin typeface="Arial"/>
              <a:ea typeface="Arial"/>
              <a:cs typeface="Arial"/>
              <a:sym typeface="Arial"/>
            </a:endParaRPr>
          </a:p>
        </p:txBody>
      </p:sp>
      <p:sp>
        <p:nvSpPr>
          <p:cNvPr id="359" name="Google Shape;359;p71"/>
          <p:cNvSpPr txBox="1"/>
          <p:nvPr/>
        </p:nvSpPr>
        <p:spPr>
          <a:xfrm>
            <a:off x="731520" y="1097280"/>
            <a:ext cx="9802800" cy="4990400"/>
          </a:xfrm>
          <a:prstGeom prst="rect">
            <a:avLst/>
          </a:prstGeom>
          <a:noFill/>
          <a:ln>
            <a:noFill/>
          </a:ln>
        </p:spPr>
        <p:txBody>
          <a:bodyPr spcFirstLastPara="1" wrap="square" lIns="41900" tIns="41900" rIns="41900" bIns="41900" anchor="t" anchorCtr="0">
            <a:noAutofit/>
          </a:bodyPr>
          <a:lstStyle/>
          <a:p>
            <a:pPr marL="118530">
              <a:buClr>
                <a:srgbClr val="F3F3F3"/>
              </a:buClr>
              <a:buSzPts val="1600"/>
            </a:pPr>
            <a:r>
              <a:rPr lang="en" sz="2133" dirty="0">
                <a:latin typeface="Arial"/>
                <a:ea typeface="Arial"/>
                <a:cs typeface="Arial"/>
                <a:sym typeface="Arial"/>
              </a:rPr>
              <a:t>1. Lire un nombre et </a:t>
            </a:r>
            <a:r>
              <a:rPr lang="en" sz="2133" dirty="0"/>
              <a:t>afficher</a:t>
            </a:r>
            <a:r>
              <a:rPr lang="en" sz="2133" dirty="0">
                <a:latin typeface="Arial"/>
                <a:ea typeface="Arial"/>
                <a:cs typeface="Arial"/>
                <a:sym typeface="Arial"/>
              </a:rPr>
              <a:t> le carré et le cube de ce nombre.</a:t>
            </a:r>
            <a:endParaRPr lang="en" sz="2133" dirty="0"/>
          </a:p>
          <a:p>
            <a:pPr marL="118530">
              <a:buClr>
                <a:srgbClr val="F3F3F3"/>
              </a:buClr>
              <a:buSzPts val="1600"/>
            </a:pPr>
            <a:r>
              <a:rPr lang="en" sz="2133" dirty="0">
                <a:latin typeface="Arial"/>
                <a:ea typeface="Arial"/>
                <a:cs typeface="Arial"/>
                <a:sym typeface="Arial"/>
              </a:rPr>
              <a:t>Calculer la surface d’un rectangle dont la longueur et la largeur sont lues à l’écran. </a:t>
            </a:r>
            <a:endParaRPr lang="en" sz="2133" dirty="0"/>
          </a:p>
          <a:p>
            <a:pPr marL="118530">
              <a:buClr>
                <a:srgbClr val="F3F3F3"/>
              </a:buClr>
              <a:buSzPts val="1600"/>
            </a:pPr>
            <a:endParaRPr lang="en" sz="2133" dirty="0">
              <a:latin typeface="Arial"/>
              <a:ea typeface="Arial"/>
              <a:cs typeface="Arial"/>
              <a:sym typeface="Arial"/>
            </a:endParaRPr>
          </a:p>
          <a:p>
            <a:pPr marL="118530">
              <a:buClr>
                <a:srgbClr val="F3F3F3"/>
              </a:buClr>
              <a:buSzPts val="1600"/>
            </a:pPr>
            <a:r>
              <a:rPr lang="en" sz="2133" dirty="0">
                <a:latin typeface="Arial"/>
                <a:ea typeface="Arial"/>
                <a:cs typeface="Arial"/>
                <a:sym typeface="Arial"/>
              </a:rPr>
              <a:t>2. Lire le nom et l’âge d’un individu, puis convertir son âge en jours (approximatif). Imprimer un message incluant son nom pour l’informer du nombre de jours vécus.</a:t>
            </a:r>
          </a:p>
          <a:p>
            <a:pPr marL="118530">
              <a:buClr>
                <a:srgbClr val="F3F3F3"/>
              </a:buClr>
              <a:buSzPts val="1600"/>
            </a:pPr>
            <a:endParaRPr lang="en" sz="2133" dirty="0">
              <a:latin typeface="Arial"/>
              <a:ea typeface="Arial"/>
              <a:cs typeface="Arial"/>
              <a:sym typeface="Arial"/>
            </a:endParaRPr>
          </a:p>
          <a:p>
            <a:pPr marL="118530">
              <a:buClr>
                <a:srgbClr val="F3F3F3"/>
              </a:buClr>
              <a:buSzPts val="1600"/>
            </a:pPr>
            <a:r>
              <a:rPr lang="fr-CA" sz="2133" dirty="0">
                <a:latin typeface="Arial"/>
                <a:ea typeface="Arial"/>
                <a:cs typeface="Arial"/>
                <a:sym typeface="Arial"/>
              </a:rPr>
              <a:t>3.</a:t>
            </a:r>
            <a:r>
              <a:rPr lang="fr-CA" sz="2133" dirty="0">
                <a:latin typeface="Times New Roman"/>
                <a:ea typeface="Times New Roman"/>
                <a:cs typeface="Times New Roman"/>
                <a:sym typeface="Times New Roman"/>
              </a:rPr>
              <a:t>  </a:t>
            </a:r>
            <a:r>
              <a:rPr lang="fr-CA" sz="2133" dirty="0">
                <a:latin typeface="Arial"/>
                <a:ea typeface="Arial"/>
                <a:cs typeface="Arial"/>
                <a:sym typeface="Arial"/>
              </a:rPr>
              <a:t>Lire deux nombres et </a:t>
            </a:r>
            <a:r>
              <a:rPr lang="fr-CA" sz="2133" dirty="0"/>
              <a:t>afficher </a:t>
            </a:r>
            <a:r>
              <a:rPr lang="fr-CA" sz="2133" dirty="0">
                <a:latin typeface="Arial"/>
                <a:ea typeface="Arial"/>
                <a:cs typeface="Arial"/>
                <a:sym typeface="Arial"/>
              </a:rPr>
              <a:t>le plus grand des deux.</a:t>
            </a:r>
          </a:p>
          <a:p>
            <a:pPr marL="118530">
              <a:buClr>
                <a:srgbClr val="F3F3F3"/>
              </a:buClr>
              <a:buSzPts val="1600"/>
            </a:pPr>
            <a:endParaRPr sz="2133"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456;p84">
            <a:extLst>
              <a:ext uri="{FF2B5EF4-FFF2-40B4-BE49-F238E27FC236}">
                <a16:creationId xmlns:a16="http://schemas.microsoft.com/office/drawing/2014/main" id="{F3356654-211F-F92E-AE73-FB81C49D9B8A}"/>
              </a:ext>
            </a:extLst>
          </p:cNvPr>
          <p:cNvSpPr txBox="1"/>
          <p:nvPr/>
        </p:nvSpPr>
        <p:spPr>
          <a:xfrm>
            <a:off x="379012" y="588653"/>
            <a:ext cx="10990000" cy="6425600"/>
          </a:xfrm>
          <a:prstGeom prst="rect">
            <a:avLst/>
          </a:prstGeom>
          <a:noFill/>
          <a:ln>
            <a:noFill/>
          </a:ln>
        </p:spPr>
        <p:txBody>
          <a:bodyPr spcFirstLastPara="1" wrap="square" lIns="41900" tIns="41900" rIns="41900" bIns="41900" anchor="t" anchorCtr="0">
            <a:noAutofit/>
          </a:bodyPr>
          <a:lstStyle/>
          <a:p>
            <a:r>
              <a:rPr lang="en" sz="2133" dirty="0">
                <a:latin typeface="Arial"/>
                <a:ea typeface="Arial"/>
                <a:cs typeface="Arial"/>
                <a:sym typeface="Arial"/>
              </a:rPr>
              <a:t> </a:t>
            </a:r>
            <a:endParaRPr sz="2133" dirty="0">
              <a:latin typeface="Arial"/>
              <a:ea typeface="Arial"/>
              <a:cs typeface="Arial"/>
              <a:sym typeface="Arial"/>
            </a:endParaRPr>
          </a:p>
          <a:p>
            <a:r>
              <a:rPr lang="en" sz="2133" dirty="0">
                <a:highlight>
                  <a:srgbClr val="FFFFFF"/>
                </a:highlight>
                <a:latin typeface="Arial"/>
                <a:ea typeface="Arial"/>
                <a:cs typeface="Arial"/>
                <a:sym typeface="Arial"/>
              </a:rPr>
              <a:t>4.</a:t>
            </a:r>
            <a:r>
              <a:rPr lang="en" sz="2133" dirty="0">
                <a:highlight>
                  <a:srgbClr val="FFFFFF"/>
                </a:highlight>
                <a:latin typeface="Times New Roman"/>
                <a:ea typeface="Times New Roman"/>
                <a:cs typeface="Times New Roman"/>
                <a:sym typeface="Times New Roman"/>
              </a:rPr>
              <a:t>  </a:t>
            </a:r>
            <a:r>
              <a:rPr lang="en" sz="2133" dirty="0">
                <a:highlight>
                  <a:srgbClr val="FFFFFF"/>
                </a:highlight>
                <a:latin typeface="Arial"/>
                <a:ea typeface="Arial"/>
                <a:cs typeface="Arial"/>
                <a:sym typeface="Arial"/>
              </a:rPr>
              <a:t>Lire deux nombres, si les deux nombres sont plus grands que 9 écrire le mot « BONJOUR » et si tel n’est pas le cas écrire « BONSOIR ».</a:t>
            </a:r>
            <a:endParaRPr sz="2133" dirty="0">
              <a:highlight>
                <a:srgbClr val="FFFFFF"/>
              </a:highlight>
              <a:latin typeface="Arial"/>
              <a:ea typeface="Arial"/>
              <a:cs typeface="Arial"/>
              <a:sym typeface="Arial"/>
            </a:endParaRPr>
          </a:p>
          <a:p>
            <a:r>
              <a:rPr lang="en" sz="2133" dirty="0">
                <a:latin typeface="Arial"/>
                <a:ea typeface="Arial"/>
                <a:cs typeface="Arial"/>
                <a:sym typeface="Arial"/>
              </a:rPr>
              <a:t> </a:t>
            </a:r>
            <a:endParaRPr sz="2133" dirty="0">
              <a:latin typeface="Arial"/>
              <a:ea typeface="Arial"/>
              <a:cs typeface="Arial"/>
              <a:sym typeface="Arial"/>
            </a:endParaRPr>
          </a:p>
          <a:p>
            <a:r>
              <a:rPr lang="en" sz="2133" dirty="0">
                <a:highlight>
                  <a:srgbClr val="FFFFFF"/>
                </a:highlight>
                <a:latin typeface="Arial"/>
                <a:ea typeface="Arial"/>
                <a:cs typeface="Arial"/>
                <a:sym typeface="Arial"/>
              </a:rPr>
              <a:t>5.</a:t>
            </a:r>
            <a:r>
              <a:rPr lang="en" sz="2133" dirty="0">
                <a:highlight>
                  <a:srgbClr val="FFFFFF"/>
                </a:highlight>
                <a:latin typeface="Times New Roman"/>
                <a:ea typeface="Times New Roman"/>
                <a:cs typeface="Times New Roman"/>
                <a:sym typeface="Times New Roman"/>
              </a:rPr>
              <a:t>  </a:t>
            </a:r>
            <a:r>
              <a:rPr lang="en" sz="2133" dirty="0">
                <a:highlight>
                  <a:srgbClr val="FFFFFF"/>
                </a:highlight>
                <a:latin typeface="Arial"/>
                <a:ea typeface="Arial"/>
                <a:cs typeface="Arial"/>
                <a:sym typeface="Arial"/>
              </a:rPr>
              <a:t>Lire deux nombres. Vous devez diviser le premier nombre par le deuxième seulement si le deuxième nombre est différent de zéro. Par contre si ce nombre est zéro inscrivez le message suivant :‘Division par zéro interdite.’, si ce nombre n’est pas zéro vous devez imprimer le résultat.</a:t>
            </a:r>
            <a:endParaRPr sz="2133" dirty="0">
              <a:highlight>
                <a:srgbClr val="FFFFFF"/>
              </a:highlight>
              <a:latin typeface="Arial"/>
              <a:ea typeface="Arial"/>
              <a:cs typeface="Arial"/>
              <a:sym typeface="Arial"/>
            </a:endParaRPr>
          </a:p>
          <a:p>
            <a:r>
              <a:rPr lang="en" sz="2133" dirty="0">
                <a:latin typeface="Arial"/>
                <a:ea typeface="Arial"/>
                <a:cs typeface="Arial"/>
                <a:sym typeface="Arial"/>
              </a:rPr>
              <a:t> </a:t>
            </a:r>
          </a:p>
          <a:p>
            <a:r>
              <a:rPr lang="fr-CA" sz="2400" dirty="0">
                <a:solidFill>
                  <a:srgbClr val="000000"/>
                </a:solidFill>
                <a:latin typeface="Arial"/>
                <a:ea typeface="Arial"/>
                <a:cs typeface="Arial"/>
                <a:sym typeface="Arial"/>
              </a:rPr>
              <a:t>6.</a:t>
            </a:r>
            <a:r>
              <a:rPr lang="fr-CA" sz="2400" dirty="0">
                <a:solidFill>
                  <a:srgbClr val="000000"/>
                </a:solidFill>
                <a:latin typeface="Times New Roman"/>
                <a:ea typeface="Times New Roman"/>
                <a:cs typeface="Times New Roman"/>
                <a:sym typeface="Times New Roman"/>
              </a:rPr>
              <a:t>   </a:t>
            </a:r>
            <a:r>
              <a:rPr lang="fr-CA" sz="2400" dirty="0">
                <a:solidFill>
                  <a:srgbClr val="000000"/>
                </a:solidFill>
                <a:highlight>
                  <a:srgbClr val="FFFFFF"/>
                </a:highlight>
                <a:latin typeface="Arial"/>
                <a:ea typeface="Arial"/>
                <a:cs typeface="Arial"/>
                <a:sym typeface="Arial"/>
              </a:rPr>
              <a:t>Lire une note au clavier et afficher la lettre correspondante.</a:t>
            </a:r>
            <a:endParaRPr lang="fr-CA" sz="2400" dirty="0">
              <a:highlight>
                <a:srgbClr val="FFFFFF"/>
              </a:highlight>
            </a:endParaRPr>
          </a:p>
          <a:p>
            <a:pPr marL="507987" indent="-364058">
              <a:buClr>
                <a:srgbClr val="000000"/>
              </a:buClr>
              <a:buSzPts val="1300"/>
              <a:buFont typeface="Arial"/>
              <a:buChar char="●"/>
            </a:pPr>
            <a:r>
              <a:rPr lang="fr-CA" sz="2400" dirty="0">
                <a:solidFill>
                  <a:srgbClr val="000000"/>
                </a:solidFill>
                <a:highlight>
                  <a:srgbClr val="FFFFFF"/>
                </a:highlight>
                <a:latin typeface="Arial"/>
                <a:ea typeface="Arial"/>
                <a:cs typeface="Arial"/>
                <a:sym typeface="Arial"/>
              </a:rPr>
              <a:t>90 et plus : A</a:t>
            </a:r>
            <a:endParaRPr lang="fr-CA" sz="2400" dirty="0">
              <a:highlight>
                <a:srgbClr val="FFFFFF"/>
              </a:highlight>
            </a:endParaRPr>
          </a:p>
          <a:p>
            <a:pPr marL="507987" indent="-364058">
              <a:buClr>
                <a:srgbClr val="000000"/>
              </a:buClr>
              <a:buSzPts val="1300"/>
              <a:buFont typeface="Arial"/>
              <a:buChar char="●"/>
            </a:pPr>
            <a:r>
              <a:rPr lang="fr-CA" sz="2400" dirty="0">
                <a:solidFill>
                  <a:srgbClr val="000000"/>
                </a:solidFill>
                <a:highlight>
                  <a:srgbClr val="FFFFFF"/>
                </a:highlight>
                <a:latin typeface="Arial"/>
                <a:ea typeface="Arial"/>
                <a:cs typeface="Arial"/>
                <a:sym typeface="Arial"/>
              </a:rPr>
              <a:t>Entre 80 et 90 : B</a:t>
            </a:r>
            <a:endParaRPr lang="fr-CA" sz="2400" dirty="0">
              <a:highlight>
                <a:srgbClr val="FFFFFF"/>
              </a:highlight>
            </a:endParaRPr>
          </a:p>
          <a:p>
            <a:pPr marL="507987" indent="-364058">
              <a:buClr>
                <a:srgbClr val="000000"/>
              </a:buClr>
              <a:buSzPts val="1300"/>
              <a:buFont typeface="Arial"/>
              <a:buChar char="●"/>
            </a:pPr>
            <a:r>
              <a:rPr lang="fr-CA" sz="2400" dirty="0">
                <a:solidFill>
                  <a:srgbClr val="000000"/>
                </a:solidFill>
                <a:highlight>
                  <a:srgbClr val="FFFFFF"/>
                </a:highlight>
                <a:latin typeface="Arial"/>
                <a:ea typeface="Arial"/>
                <a:cs typeface="Arial"/>
                <a:sym typeface="Arial"/>
              </a:rPr>
              <a:t>Entre 70 et 80 : C</a:t>
            </a:r>
            <a:endParaRPr lang="fr-CA" sz="2400" dirty="0">
              <a:highlight>
                <a:srgbClr val="FFFFFF"/>
              </a:highlight>
            </a:endParaRPr>
          </a:p>
          <a:p>
            <a:pPr marL="507987" indent="-364058">
              <a:buClr>
                <a:srgbClr val="000000"/>
              </a:buClr>
              <a:buSzPts val="1300"/>
              <a:buFont typeface="Arial"/>
              <a:buChar char="●"/>
            </a:pPr>
            <a:r>
              <a:rPr lang="fr-CA" sz="2400" dirty="0">
                <a:solidFill>
                  <a:srgbClr val="000000"/>
                </a:solidFill>
                <a:highlight>
                  <a:srgbClr val="FFFFFF"/>
                </a:highlight>
                <a:latin typeface="Arial"/>
                <a:ea typeface="Arial"/>
                <a:cs typeface="Arial"/>
                <a:sym typeface="Arial"/>
              </a:rPr>
              <a:t>Entre 60 et 70 : D</a:t>
            </a:r>
            <a:endParaRPr lang="fr-CA" sz="2400" dirty="0">
              <a:highlight>
                <a:srgbClr val="FFFFFF"/>
              </a:highlight>
            </a:endParaRPr>
          </a:p>
          <a:p>
            <a:pPr marL="507987" indent="-364058">
              <a:buClr>
                <a:srgbClr val="000000"/>
              </a:buClr>
              <a:buSzPts val="1300"/>
              <a:buFont typeface="Arial"/>
              <a:buChar char="●"/>
            </a:pPr>
            <a:r>
              <a:rPr lang="fr-CA" sz="2400" dirty="0">
                <a:solidFill>
                  <a:srgbClr val="000000"/>
                </a:solidFill>
                <a:highlight>
                  <a:srgbClr val="FFFFFF"/>
                </a:highlight>
                <a:latin typeface="Arial"/>
                <a:ea typeface="Arial"/>
                <a:cs typeface="Arial"/>
                <a:sym typeface="Arial"/>
              </a:rPr>
              <a:t>Moins de 60 : E</a:t>
            </a:r>
          </a:p>
          <a:p>
            <a:endParaRPr sz="2133" dirty="0">
              <a:highlight>
                <a:srgbClr val="FFFFFF"/>
              </a:highlight>
              <a:latin typeface="Arial"/>
              <a:ea typeface="Arial"/>
              <a:cs typeface="Arial"/>
              <a:sym typeface="Arial"/>
            </a:endParaRPr>
          </a:p>
          <a:p>
            <a:r>
              <a:rPr lang="en" sz="2133" dirty="0">
                <a:latin typeface="Arial"/>
                <a:ea typeface="Arial"/>
                <a:cs typeface="Arial"/>
                <a:sym typeface="Arial"/>
              </a:rPr>
              <a:t> </a:t>
            </a:r>
            <a:endParaRPr sz="2133"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213</Words>
  <Application>Microsoft Office PowerPoint</Application>
  <PresentationFormat>Grand écran</PresentationFormat>
  <Paragraphs>20</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Times New Roman</vt:lpstr>
      <vt:lpstr>Thème Office</vt:lpstr>
      <vt:lpstr>Exercices – cours 1.2</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SÉRIE EXERCICES – 1 (INTRODUCTION)</dc:title>
  <dc:creator>Étienne Denis</dc:creator>
  <cp:lastModifiedBy>Benjamin Plouffe</cp:lastModifiedBy>
  <cp:revision>2</cp:revision>
  <dcterms:created xsi:type="dcterms:W3CDTF">2024-01-21T21:01:01Z</dcterms:created>
  <dcterms:modified xsi:type="dcterms:W3CDTF">2025-01-23T19:16:48Z</dcterms:modified>
</cp:coreProperties>
</file>