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notesMasterIdLst>
    <p:notesMasterId r:id="rId27"/>
  </p:notesMasterIdLst>
  <p:sldIdLst>
    <p:sldId id="256" r:id="rId2"/>
    <p:sldId id="317" r:id="rId3"/>
    <p:sldId id="285" r:id="rId4"/>
    <p:sldId id="260" r:id="rId5"/>
    <p:sldId id="286" r:id="rId6"/>
    <p:sldId id="287" r:id="rId7"/>
    <p:sldId id="288" r:id="rId8"/>
    <p:sldId id="289" r:id="rId9"/>
    <p:sldId id="290" r:id="rId10"/>
    <p:sldId id="306" r:id="rId11"/>
    <p:sldId id="307" r:id="rId12"/>
    <p:sldId id="308" r:id="rId13"/>
    <p:sldId id="309" r:id="rId14"/>
    <p:sldId id="310" r:id="rId15"/>
    <p:sldId id="311" r:id="rId16"/>
    <p:sldId id="312" r:id="rId17"/>
    <p:sldId id="313" r:id="rId18"/>
    <p:sldId id="314" r:id="rId19"/>
    <p:sldId id="315" r:id="rId20"/>
    <p:sldId id="316" r:id="rId21"/>
    <p:sldId id="292" r:id="rId22"/>
    <p:sldId id="293" r:id="rId23"/>
    <p:sldId id="296" r:id="rId24"/>
    <p:sldId id="297" r:id="rId25"/>
    <p:sldId id="32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10" d="100"/>
          <a:sy n="110" d="100"/>
        </p:scale>
        <p:origin x="108" y="18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EBD9-4199-4B86-9089-5D0D98949641}"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7C471-8749-4615-99F0-BFCBBC99A8C4}" type="slidenum">
              <a:rPr lang="en-US" smtClean="0"/>
              <a:t>‹#›</a:t>
            </a:fld>
            <a:endParaRPr lang="en-US"/>
          </a:p>
        </p:txBody>
      </p:sp>
    </p:spTree>
    <p:extLst>
      <p:ext uri="{BB962C8B-B14F-4D97-AF65-F5344CB8AC3E}">
        <p14:creationId xmlns:p14="http://schemas.microsoft.com/office/powerpoint/2010/main" val="381122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B7C471-8749-4615-99F0-BFCBBC99A8C4}" type="slidenum">
              <a:rPr lang="en-US" smtClean="0"/>
              <a:t>1</a:t>
            </a:fld>
            <a:endParaRPr lang="en-US"/>
          </a:p>
        </p:txBody>
      </p:sp>
    </p:spTree>
    <p:extLst>
      <p:ext uri="{BB962C8B-B14F-4D97-AF65-F5344CB8AC3E}">
        <p14:creationId xmlns:p14="http://schemas.microsoft.com/office/powerpoint/2010/main" val="212184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B7C471-8749-4615-99F0-BFCBBC99A8C4}" type="slidenum">
              <a:rPr lang="en-US" smtClean="0"/>
              <a:t>4</a:t>
            </a:fld>
            <a:endParaRPr lang="en-US"/>
          </a:p>
        </p:txBody>
      </p:sp>
    </p:spTree>
    <p:extLst>
      <p:ext uri="{BB962C8B-B14F-4D97-AF65-F5344CB8AC3E}">
        <p14:creationId xmlns:p14="http://schemas.microsoft.com/office/powerpoint/2010/main" val="410312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B7C471-8749-4615-99F0-BFCBBC99A8C4}" type="slidenum">
              <a:rPr lang="en-US" smtClean="0"/>
              <a:t>25</a:t>
            </a:fld>
            <a:endParaRPr lang="en-US"/>
          </a:p>
        </p:txBody>
      </p:sp>
    </p:spTree>
    <p:extLst>
      <p:ext uri="{BB962C8B-B14F-4D97-AF65-F5344CB8AC3E}">
        <p14:creationId xmlns:p14="http://schemas.microsoft.com/office/powerpoint/2010/main" val="413741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B1CCC0-E84A-4C9C-AEBC-47A8D016132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31322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56389-3CDE-44D4-B6CC-EA71B8B3C4E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24589329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56389-3CDE-44D4-B6CC-EA71B8B3C4E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23181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56389-3CDE-44D4-B6CC-EA71B8B3C4E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14330170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56389-3CDE-44D4-B6CC-EA71B8B3C4E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83787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156389-3CDE-44D4-B6CC-EA71B8B3C4E0}"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13123014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686FB-DB3B-4E65-B9A2-62FC46816A88}"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3198761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C66CD-6B91-4EF9-B0CB-6B3ED9BD2834}"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225389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5B8221-F072-4281-8726-2F86A352055B}"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325740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5EFCC1-A293-41CB-93D4-4EB643841C03}" type="datetime1">
              <a:rPr lang="en-US" smtClean="0"/>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221512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2A7FA-89E3-4E39-A0C6-34014CF8AFF2}" type="datetime1">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64712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884054-F738-4E71-BCBD-7005693F8F1A}" type="datetime1">
              <a:rPr lang="en-US" smtClean="0"/>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317370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C68F66-B99A-4FB3-9F44-56E8B34AEAE7}" type="datetime1">
              <a:rPr lang="en-US" smtClean="0"/>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396076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E9D75-DF9B-44DD-BCB6-DEB55D3596D8}" type="datetime1">
              <a:rPr lang="en-US" smtClean="0"/>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124003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DD3933-156D-44DA-9CD1-FE03B9DAE13B}" type="datetime1">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280376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33C2A7-30B0-4109-AF78-3A2197591EFE}" type="datetime1">
              <a:rPr lang="en-US" smtClean="0"/>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DF922-5756-4BD0-B6FE-76CC11AC8EDB}" type="slidenum">
              <a:rPr lang="en-US" smtClean="0"/>
              <a:t>‹#›</a:t>
            </a:fld>
            <a:endParaRPr lang="en-US"/>
          </a:p>
        </p:txBody>
      </p:sp>
    </p:spTree>
    <p:extLst>
      <p:ext uri="{BB962C8B-B14F-4D97-AF65-F5344CB8AC3E}">
        <p14:creationId xmlns:p14="http://schemas.microsoft.com/office/powerpoint/2010/main" val="117592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156389-3CDE-44D4-B6CC-EA71B8B3C4E0}" type="datetime1">
              <a:rPr lang="en-US" smtClean="0"/>
              <a:t>7/18/2018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7DF922-5756-4BD0-B6FE-76CC11AC8EDB}" type="slidenum">
              <a:rPr lang="en-US" smtClean="0"/>
              <a:t>‹#›</a:t>
            </a:fld>
            <a:endParaRPr lang="en-US"/>
          </a:p>
        </p:txBody>
      </p:sp>
    </p:spTree>
    <p:extLst>
      <p:ext uri="{BB962C8B-B14F-4D97-AF65-F5344CB8AC3E}">
        <p14:creationId xmlns:p14="http://schemas.microsoft.com/office/powerpoint/2010/main" val="3070678556"/>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0v-ILGUtGF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youtube.com/watch?v=-9PO1DDDP5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8891" y="966158"/>
            <a:ext cx="9328030" cy="3380567"/>
          </a:xfrm>
        </p:spPr>
        <p:txBody>
          <a:bodyPr>
            <a:normAutofit/>
          </a:bodyPr>
          <a:lstStyle/>
          <a:p>
            <a:r>
              <a:rPr lang="en-US" b="1" dirty="0">
                <a:latin typeface="Calibri" pitchFamily="34" charset="0"/>
              </a:rPr>
              <a:t>Specifying Criteria in Query Design View</a:t>
            </a:r>
            <a:endParaRPr lang="en-CA" dirty="0">
              <a:latin typeface="Calibri" pitchFamily="34" charset="0"/>
            </a:endParaRPr>
          </a:p>
        </p:txBody>
      </p:sp>
      <p:sp>
        <p:nvSpPr>
          <p:cNvPr id="5" name="Slide Number Placeholder 4"/>
          <p:cNvSpPr>
            <a:spLocks noGrp="1"/>
          </p:cNvSpPr>
          <p:nvPr>
            <p:ph type="sldNum" sz="quarter" idx="12"/>
          </p:nvPr>
        </p:nvSpPr>
        <p:spPr/>
        <p:txBody>
          <a:bodyPr/>
          <a:lstStyle/>
          <a:p>
            <a:fld id="{A27DF922-5756-4BD0-B6FE-76CC11AC8EDB}" type="slidenum">
              <a:rPr lang="en-US" smtClean="0"/>
              <a:t>1</a:t>
            </a:fld>
            <a:endParaRPr lang="en-US"/>
          </a:p>
        </p:txBody>
      </p:sp>
    </p:spTree>
    <p:extLst>
      <p:ext uri="{BB962C8B-B14F-4D97-AF65-F5344CB8AC3E}">
        <p14:creationId xmlns:p14="http://schemas.microsoft.com/office/powerpoint/2010/main" val="3904519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Finding Exact Matches</a:t>
            </a:r>
            <a:endParaRPr lang="en-CA" dirty="0">
              <a:latin typeface="Calibri" pitchFamily="34" charset="0"/>
            </a:endParaRPr>
          </a:p>
        </p:txBody>
      </p:sp>
      <p:sp>
        <p:nvSpPr>
          <p:cNvPr id="5" name="Content Placeholder 4"/>
          <p:cNvSpPr>
            <a:spLocks noGrp="1"/>
          </p:cNvSpPr>
          <p:nvPr>
            <p:ph sz="half" idx="2"/>
          </p:nvPr>
        </p:nvSpPr>
        <p:spPr>
          <a:xfrm>
            <a:off x="609600" y="1444295"/>
            <a:ext cx="11449878" cy="4254140"/>
          </a:xfrm>
        </p:spPr>
        <p:txBody>
          <a:bodyPr>
            <a:normAutofit fontScale="77500" lnSpcReduction="20000"/>
          </a:bodyPr>
          <a:lstStyle/>
          <a:p>
            <a:pPr marL="393192" lvl="1" indent="0">
              <a:buNone/>
            </a:pPr>
            <a:r>
              <a:rPr lang="en-US" sz="2800" dirty="0" smtClean="0">
                <a:latin typeface="Calibri" pitchFamily="34" charset="0"/>
              </a:rPr>
              <a:t>= </a:t>
            </a:r>
            <a:r>
              <a:rPr lang="en-US" sz="2800" dirty="0">
                <a:latin typeface="Calibri" pitchFamily="34" charset="0"/>
              </a:rPr>
              <a:t>100		</a:t>
            </a:r>
            <a:r>
              <a:rPr lang="en-US" sz="2800" dirty="0" smtClean="0">
                <a:latin typeface="Calibri" pitchFamily="34" charset="0"/>
              </a:rPr>
              <a:t>Finds </a:t>
            </a:r>
            <a:r>
              <a:rPr lang="en-US" sz="2800" dirty="0">
                <a:latin typeface="Calibri" pitchFamily="34" charset="0"/>
              </a:rPr>
              <a:t>records that have the field value of 100. </a:t>
            </a:r>
            <a:endParaRPr lang="en-CA" sz="2800" dirty="0">
              <a:latin typeface="Calibri" pitchFamily="34" charset="0"/>
            </a:endParaRPr>
          </a:p>
          <a:p>
            <a:pPr marL="393192" lvl="1" indent="0">
              <a:buNone/>
            </a:pPr>
            <a:r>
              <a:rPr lang="en-US" sz="2800" dirty="0" smtClean="0">
                <a:latin typeface="Calibri" pitchFamily="34" charset="0"/>
              </a:rPr>
              <a:t>= </a:t>
            </a:r>
            <a:r>
              <a:rPr lang="en-US" sz="2800" dirty="0">
                <a:latin typeface="Calibri" pitchFamily="34" charset="0"/>
              </a:rPr>
              <a:t>Ontario	 	Finds records that have the field value of Ontario. </a:t>
            </a:r>
            <a:endParaRPr lang="en-CA" sz="2800" dirty="0">
              <a:latin typeface="Calibri" pitchFamily="34" charset="0"/>
            </a:endParaRPr>
          </a:p>
          <a:p>
            <a:pPr marL="109728" indent="0">
              <a:buNone/>
            </a:pPr>
            <a:r>
              <a:rPr lang="en-US" sz="2800" dirty="0" smtClean="0">
                <a:latin typeface="Calibri" pitchFamily="34" charset="0"/>
              </a:rPr>
              <a:t>    = 25-Dec-2015 </a:t>
            </a:r>
            <a:r>
              <a:rPr lang="en-US" sz="2800" dirty="0">
                <a:latin typeface="Calibri" pitchFamily="34" charset="0"/>
              </a:rPr>
              <a:t>	Finds records that have this specific date of Dec 25, </a:t>
            </a:r>
            <a:r>
              <a:rPr lang="en-US" sz="2800" dirty="0" smtClean="0">
                <a:latin typeface="Calibri" pitchFamily="34" charset="0"/>
              </a:rPr>
              <a:t>2015.</a:t>
            </a:r>
            <a:r>
              <a:rPr lang="en-US" sz="2800" dirty="0">
                <a:latin typeface="Calibri" pitchFamily="34" charset="0"/>
              </a:rPr>
              <a:t/>
            </a:r>
            <a:br>
              <a:rPr lang="en-US" sz="2800" dirty="0">
                <a:latin typeface="Calibri" pitchFamily="34" charset="0"/>
              </a:rPr>
            </a:br>
            <a:endParaRPr lang="en-US" sz="2800" dirty="0">
              <a:latin typeface="Calibri" pitchFamily="34" charset="0"/>
            </a:endParaRPr>
          </a:p>
          <a:p>
            <a:pPr marL="109728" indent="0">
              <a:buNone/>
            </a:pPr>
            <a:endParaRPr lang="en-US" sz="2800" b="1" u="sng" dirty="0" smtClean="0">
              <a:latin typeface="Calibri" pitchFamily="34" charset="0"/>
            </a:endParaRPr>
          </a:p>
          <a:p>
            <a:pPr marL="109728" indent="0">
              <a:buNone/>
            </a:pPr>
            <a:r>
              <a:rPr lang="en-US" sz="2800" b="1" u="sng" dirty="0" smtClean="0">
                <a:latin typeface="Calibri" pitchFamily="34" charset="0"/>
              </a:rPr>
              <a:t>Note</a:t>
            </a:r>
            <a:r>
              <a:rPr lang="en-US" sz="2800" dirty="0" smtClean="0">
                <a:latin typeface="Calibri" pitchFamily="34" charset="0"/>
              </a:rPr>
              <a:t> </a:t>
            </a:r>
            <a:r>
              <a:rPr lang="en-US" sz="2800" dirty="0">
                <a:latin typeface="Calibri" pitchFamily="34" charset="0"/>
              </a:rPr>
              <a:t>– Access will “correctly interpret” many notations for providing Date criteria (such as the use of slashes, dashes, commas, etc.) </a:t>
            </a:r>
            <a:endParaRPr lang="en-US" sz="2800" dirty="0" smtClean="0">
              <a:latin typeface="Calibri" pitchFamily="34" charset="0"/>
            </a:endParaRPr>
          </a:p>
          <a:p>
            <a:pPr marL="109728" indent="0">
              <a:buNone/>
            </a:pPr>
            <a:endParaRPr lang="en-US" sz="2800" dirty="0">
              <a:latin typeface="Calibri" pitchFamily="34" charset="0"/>
            </a:endParaRPr>
          </a:p>
          <a:p>
            <a:pPr marL="109728" indent="0">
              <a:buNone/>
            </a:pPr>
            <a:r>
              <a:rPr lang="en-US" sz="2800" dirty="0" smtClean="0">
                <a:latin typeface="Calibri" pitchFamily="34" charset="0"/>
              </a:rPr>
              <a:t>However</a:t>
            </a:r>
            <a:r>
              <a:rPr lang="en-US" sz="2800" dirty="0">
                <a:latin typeface="Calibri" pitchFamily="34" charset="0"/>
              </a:rPr>
              <a:t>, be aware of your computer’s settings for handling Dates (found in the Windows Control Panel under the </a:t>
            </a:r>
            <a:r>
              <a:rPr lang="en-US" sz="2800" u="sng" dirty="0">
                <a:latin typeface="Calibri" pitchFamily="34" charset="0"/>
              </a:rPr>
              <a:t>Region and Language</a:t>
            </a:r>
            <a:r>
              <a:rPr lang="en-US" sz="2800" dirty="0">
                <a:latin typeface="Calibri" pitchFamily="34" charset="0"/>
              </a:rPr>
              <a:t> feature), so that your dates will be interpreted correctly.  </a:t>
            </a:r>
            <a:r>
              <a:rPr lang="en-US" dirty="0"/>
              <a:t/>
            </a:r>
            <a:br>
              <a:rPr lang="en-US" dirty="0"/>
            </a:br>
            <a:endParaRPr lang="en-CA" dirty="0"/>
          </a:p>
        </p:txBody>
      </p:sp>
      <p:sp>
        <p:nvSpPr>
          <p:cNvPr id="7" name="Slide Number Placeholder 6"/>
          <p:cNvSpPr>
            <a:spLocks noGrp="1"/>
          </p:cNvSpPr>
          <p:nvPr>
            <p:ph type="sldNum" sz="quarter" idx="12"/>
          </p:nvPr>
        </p:nvSpPr>
        <p:spPr/>
        <p:txBody>
          <a:bodyPr/>
          <a:lstStyle/>
          <a:p>
            <a:fld id="{A27DF922-5756-4BD0-B6FE-76CC11AC8EDB}" type="slidenum">
              <a:rPr lang="en-US" smtClean="0"/>
              <a:t>10</a:t>
            </a:fld>
            <a:endParaRPr lang="en-US"/>
          </a:p>
        </p:txBody>
      </p:sp>
    </p:spTree>
    <p:extLst>
      <p:ext uri="{BB962C8B-B14F-4D97-AF65-F5344CB8AC3E}">
        <p14:creationId xmlns:p14="http://schemas.microsoft.com/office/powerpoint/2010/main" val="2975458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Calibri" pitchFamily="34" charset="0"/>
              </a:rPr>
              <a:t>Using Relational Operators: </a:t>
            </a:r>
            <a:endParaRPr lang="en-CA" dirty="0">
              <a:latin typeface="Calibri" pitchFamily="34" charset="0"/>
            </a:endParaRPr>
          </a:p>
        </p:txBody>
      </p:sp>
      <p:sp>
        <p:nvSpPr>
          <p:cNvPr id="5" name="Content Placeholder 4"/>
          <p:cNvSpPr>
            <a:spLocks noGrp="1"/>
          </p:cNvSpPr>
          <p:nvPr>
            <p:ph sz="half" idx="2"/>
          </p:nvPr>
        </p:nvSpPr>
        <p:spPr>
          <a:xfrm>
            <a:off x="609600" y="1444295"/>
            <a:ext cx="11449878" cy="4254140"/>
          </a:xfrm>
        </p:spPr>
        <p:txBody>
          <a:bodyPr>
            <a:normAutofit/>
          </a:bodyPr>
          <a:lstStyle/>
          <a:p>
            <a:pPr marL="393192" lvl="1" indent="0">
              <a:buNone/>
            </a:pPr>
            <a:r>
              <a:rPr lang="en-US" sz="3200" dirty="0" smtClean="0">
                <a:latin typeface="Calibri" pitchFamily="34" charset="0"/>
              </a:rPr>
              <a:t>	&lt; </a:t>
            </a:r>
            <a:r>
              <a:rPr lang="en-US" sz="3200" dirty="0">
                <a:latin typeface="Calibri" pitchFamily="34" charset="0"/>
              </a:rPr>
              <a:t>100 	</a:t>
            </a:r>
            <a:r>
              <a:rPr lang="en-US" sz="3200" dirty="0" smtClean="0">
                <a:latin typeface="Calibri" pitchFamily="34" charset="0"/>
              </a:rPr>
              <a:t>Finds </a:t>
            </a:r>
            <a:r>
              <a:rPr lang="en-US" sz="3200" dirty="0">
                <a:latin typeface="Calibri" pitchFamily="34" charset="0"/>
              </a:rPr>
              <a:t>records where that value is less than 100.</a:t>
            </a:r>
            <a:endParaRPr lang="en-CA" sz="3200" dirty="0">
              <a:latin typeface="Calibri" pitchFamily="34" charset="0"/>
            </a:endParaRPr>
          </a:p>
          <a:p>
            <a:pPr marL="393192" lvl="1" indent="0">
              <a:buNone/>
            </a:pPr>
            <a:r>
              <a:rPr lang="en-US" sz="3200" dirty="0" smtClean="0">
                <a:latin typeface="Calibri" pitchFamily="34" charset="0"/>
              </a:rPr>
              <a:t>	&lt; </a:t>
            </a:r>
            <a:r>
              <a:rPr lang="en-US" sz="3200" dirty="0">
                <a:latin typeface="Calibri" pitchFamily="34" charset="0"/>
              </a:rPr>
              <a:t>N		Finds text starting with the letters A through M   </a:t>
            </a:r>
            <a:r>
              <a:rPr lang="en-US" sz="3200" dirty="0" smtClean="0">
                <a:latin typeface="Calibri" pitchFamily="34" charset="0"/>
              </a:rPr>
              <a:t>			(</a:t>
            </a:r>
            <a:r>
              <a:rPr lang="en-US" sz="3200" b="1" u="sng" dirty="0">
                <a:latin typeface="Calibri" pitchFamily="34" charset="0"/>
              </a:rPr>
              <a:t>Note</a:t>
            </a:r>
            <a:r>
              <a:rPr lang="en-US" sz="3200" dirty="0">
                <a:latin typeface="Calibri" pitchFamily="34" charset="0"/>
              </a:rPr>
              <a:t> – this is </a:t>
            </a:r>
            <a:r>
              <a:rPr lang="en-US" sz="3200" b="1" i="1" dirty="0">
                <a:latin typeface="Calibri" pitchFamily="34" charset="0"/>
              </a:rPr>
              <a:t>not</a:t>
            </a:r>
            <a:r>
              <a:rPr lang="en-US" sz="3200" dirty="0">
                <a:latin typeface="Calibri" pitchFamily="34" charset="0"/>
              </a:rPr>
              <a:t> case sensitive).</a:t>
            </a:r>
            <a:endParaRPr lang="en-CA" sz="3200" dirty="0">
              <a:latin typeface="Calibri" pitchFamily="34" charset="0"/>
            </a:endParaRPr>
          </a:p>
          <a:p>
            <a:pPr marL="109728" indent="0">
              <a:buNone/>
            </a:pPr>
            <a:r>
              <a:rPr lang="en-US" sz="3600" dirty="0" smtClean="0">
                <a:latin typeface="Calibri" pitchFamily="34" charset="0"/>
              </a:rPr>
              <a:t>	&lt; 25/Dec/2015</a:t>
            </a:r>
            <a:r>
              <a:rPr lang="en-US" sz="3600" dirty="0">
                <a:latin typeface="Calibri" pitchFamily="34" charset="0"/>
              </a:rPr>
              <a:t>	Finds dates </a:t>
            </a:r>
            <a:r>
              <a:rPr lang="en-US" sz="3600" b="1" i="1" dirty="0">
                <a:latin typeface="Calibri" pitchFamily="34" charset="0"/>
              </a:rPr>
              <a:t>before</a:t>
            </a:r>
            <a:r>
              <a:rPr lang="en-US" sz="3600" dirty="0">
                <a:latin typeface="Calibri" pitchFamily="34" charset="0"/>
              </a:rPr>
              <a:t> Dec 25, </a:t>
            </a:r>
            <a:r>
              <a:rPr lang="en-US" sz="3600" dirty="0" smtClean="0">
                <a:latin typeface="Calibri" pitchFamily="34" charset="0"/>
              </a:rPr>
              <a:t>2015.</a:t>
            </a:r>
            <a:r>
              <a:rPr lang="en-US" dirty="0"/>
              <a:t/>
            </a:r>
            <a:br>
              <a:rPr lang="en-US" dirty="0"/>
            </a:br>
            <a:endParaRPr lang="en-CA" dirty="0"/>
          </a:p>
        </p:txBody>
      </p:sp>
      <p:sp>
        <p:nvSpPr>
          <p:cNvPr id="7" name="Slide Number Placeholder 6"/>
          <p:cNvSpPr>
            <a:spLocks noGrp="1"/>
          </p:cNvSpPr>
          <p:nvPr>
            <p:ph type="sldNum" sz="quarter" idx="12"/>
          </p:nvPr>
        </p:nvSpPr>
        <p:spPr/>
        <p:txBody>
          <a:bodyPr/>
          <a:lstStyle/>
          <a:p>
            <a:fld id="{A27DF922-5756-4BD0-B6FE-76CC11AC8EDB}" type="slidenum">
              <a:rPr lang="en-US" smtClean="0"/>
              <a:t>11</a:t>
            </a:fld>
            <a:endParaRPr lang="en-US"/>
          </a:p>
        </p:txBody>
      </p:sp>
    </p:spTree>
    <p:extLst>
      <p:ext uri="{BB962C8B-B14F-4D97-AF65-F5344CB8AC3E}">
        <p14:creationId xmlns:p14="http://schemas.microsoft.com/office/powerpoint/2010/main" val="1900581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lstStyle/>
          <a:p>
            <a:r>
              <a:rPr lang="en-US" dirty="0">
                <a:effectLst/>
                <a:latin typeface="Calibri" pitchFamily="34" charset="0"/>
              </a:rPr>
              <a:t>Using Relational Operators: </a:t>
            </a:r>
            <a:endParaRPr lang="en-CA" dirty="0">
              <a:latin typeface="Calibri" pitchFamily="34" charset="0"/>
            </a:endParaRPr>
          </a:p>
        </p:txBody>
      </p:sp>
      <p:sp>
        <p:nvSpPr>
          <p:cNvPr id="5" name="Content Placeholder 4"/>
          <p:cNvSpPr>
            <a:spLocks noGrp="1"/>
          </p:cNvSpPr>
          <p:nvPr>
            <p:ph sz="half" idx="2"/>
          </p:nvPr>
        </p:nvSpPr>
        <p:spPr>
          <a:xfrm>
            <a:off x="357809" y="1099930"/>
            <a:ext cx="11701669" cy="4598505"/>
          </a:xfrm>
        </p:spPr>
        <p:txBody>
          <a:bodyPr>
            <a:normAutofit fontScale="70000" lnSpcReduction="20000"/>
          </a:bodyPr>
          <a:lstStyle/>
          <a:p>
            <a:pPr marL="393192" lvl="1" indent="0">
              <a:buNone/>
            </a:pPr>
            <a:r>
              <a:rPr lang="en-US" sz="3100" dirty="0" smtClean="0">
                <a:latin typeface="Calibri" pitchFamily="34" charset="0"/>
              </a:rPr>
              <a:t>&lt; </a:t>
            </a:r>
            <a:r>
              <a:rPr lang="en-US" sz="3100" dirty="0">
                <a:latin typeface="Calibri" pitchFamily="34" charset="0"/>
              </a:rPr>
              <a:t>100 	</a:t>
            </a:r>
            <a:r>
              <a:rPr lang="en-US" sz="3100" dirty="0" smtClean="0">
                <a:latin typeface="Calibri" pitchFamily="34" charset="0"/>
              </a:rPr>
              <a:t>	Finds </a:t>
            </a:r>
            <a:r>
              <a:rPr lang="en-US" sz="3100" dirty="0">
                <a:latin typeface="Calibri" pitchFamily="34" charset="0"/>
              </a:rPr>
              <a:t>records where that value is less than 100.</a:t>
            </a:r>
            <a:endParaRPr lang="en-CA" sz="3100" dirty="0">
              <a:latin typeface="Calibri" pitchFamily="34" charset="0"/>
            </a:endParaRPr>
          </a:p>
          <a:p>
            <a:pPr marL="393192" lvl="1" indent="0">
              <a:buNone/>
            </a:pPr>
            <a:r>
              <a:rPr lang="en-US" sz="3100" dirty="0" smtClean="0">
                <a:latin typeface="Calibri" pitchFamily="34" charset="0"/>
              </a:rPr>
              <a:t>&lt; </a:t>
            </a:r>
            <a:r>
              <a:rPr lang="en-US" sz="3100" dirty="0">
                <a:latin typeface="Calibri" pitchFamily="34" charset="0"/>
              </a:rPr>
              <a:t>N		</a:t>
            </a:r>
            <a:r>
              <a:rPr lang="en-US" sz="3100" dirty="0" smtClean="0">
                <a:latin typeface="Calibri" pitchFamily="34" charset="0"/>
              </a:rPr>
              <a:t>	Finds </a:t>
            </a:r>
            <a:r>
              <a:rPr lang="en-US" sz="3100" dirty="0">
                <a:latin typeface="Calibri" pitchFamily="34" charset="0"/>
              </a:rPr>
              <a:t>text starting with the letters A through M   			(Note – this is not case sensitive).</a:t>
            </a:r>
            <a:endParaRPr lang="en-CA" sz="3100" dirty="0">
              <a:latin typeface="Calibri" pitchFamily="34" charset="0"/>
            </a:endParaRPr>
          </a:p>
          <a:p>
            <a:pPr marL="109728" indent="0">
              <a:buNone/>
            </a:pPr>
            <a:r>
              <a:rPr lang="en-US" sz="3100" dirty="0" smtClean="0">
                <a:latin typeface="Calibri" pitchFamily="34" charset="0"/>
              </a:rPr>
              <a:t>    &lt; </a:t>
            </a:r>
            <a:r>
              <a:rPr lang="en-US" sz="3100" dirty="0">
                <a:latin typeface="Calibri" pitchFamily="34" charset="0"/>
              </a:rPr>
              <a:t>25/Dec/2015	Finds dates before Dec 25, 2015.</a:t>
            </a:r>
          </a:p>
          <a:p>
            <a:pPr marL="393192" lvl="1" indent="0">
              <a:buNone/>
            </a:pPr>
            <a:r>
              <a:rPr lang="en-US" sz="3100" dirty="0">
                <a:latin typeface="Calibri" pitchFamily="34" charset="0"/>
              </a:rPr>
              <a:t>&lt;= 100 		Finds records where that value is less than or equal to 100.</a:t>
            </a:r>
            <a:endParaRPr lang="en-CA" sz="3100" dirty="0">
              <a:latin typeface="Calibri" pitchFamily="34" charset="0"/>
            </a:endParaRPr>
          </a:p>
          <a:p>
            <a:pPr marL="393192" lvl="1" indent="0">
              <a:buNone/>
            </a:pPr>
            <a:r>
              <a:rPr lang="en-US" sz="3100" dirty="0">
                <a:latin typeface="Calibri" pitchFamily="34" charset="0"/>
              </a:rPr>
              <a:t>&lt;= N		Finds text starting with the letters A through M, and including the </a:t>
            </a:r>
            <a:r>
              <a:rPr lang="en-US" sz="3100" dirty="0" smtClean="0">
                <a:latin typeface="Calibri" pitchFamily="34" charset="0"/>
              </a:rPr>
              <a:t>				letter </a:t>
            </a:r>
            <a:r>
              <a:rPr lang="en-US" sz="3100" dirty="0">
                <a:latin typeface="Calibri" pitchFamily="34" charset="0"/>
              </a:rPr>
              <a:t>N.</a:t>
            </a:r>
            <a:endParaRPr lang="en-CA" sz="3100" dirty="0">
              <a:latin typeface="Calibri" pitchFamily="34" charset="0"/>
            </a:endParaRPr>
          </a:p>
          <a:p>
            <a:pPr marL="109728" indent="0">
              <a:buNone/>
            </a:pPr>
            <a:r>
              <a:rPr lang="en-US" sz="3100" dirty="0" smtClean="0">
                <a:latin typeface="Calibri" pitchFamily="34" charset="0"/>
              </a:rPr>
              <a:t>    &lt;= </a:t>
            </a:r>
            <a:r>
              <a:rPr lang="en-US" sz="3100" dirty="0">
                <a:latin typeface="Calibri" pitchFamily="34" charset="0"/>
              </a:rPr>
              <a:t>25/Dec/2011	Finds dates before, or on Dec 25, 2011.</a:t>
            </a:r>
          </a:p>
          <a:p>
            <a:pPr marL="393192" lvl="1" indent="0">
              <a:buNone/>
            </a:pPr>
            <a:r>
              <a:rPr lang="en-US" sz="3100" dirty="0" smtClean="0">
                <a:latin typeface="Calibri" pitchFamily="34" charset="0"/>
              </a:rPr>
              <a:t>&gt;100		Finds </a:t>
            </a:r>
            <a:r>
              <a:rPr lang="en-US" sz="3100" dirty="0">
                <a:latin typeface="Calibri" pitchFamily="34" charset="0"/>
              </a:rPr>
              <a:t>records where that value is greater than 100</a:t>
            </a:r>
            <a:r>
              <a:rPr lang="en-US" sz="3100" dirty="0" smtClean="0">
                <a:latin typeface="Calibri" pitchFamily="34" charset="0"/>
              </a:rPr>
              <a:t>.</a:t>
            </a:r>
            <a:endParaRPr lang="en-CA" sz="3100" dirty="0" smtClean="0">
              <a:latin typeface="Calibri" pitchFamily="34" charset="0"/>
            </a:endParaRPr>
          </a:p>
          <a:p>
            <a:pPr marL="393192" lvl="1" indent="0">
              <a:buNone/>
            </a:pPr>
            <a:r>
              <a:rPr lang="en-US" sz="3100" dirty="0" smtClean="0">
                <a:latin typeface="Calibri" pitchFamily="34" charset="0"/>
              </a:rPr>
              <a:t>&gt;= 100		Finds records where that value is greater than or equal to 100.</a:t>
            </a:r>
            <a:endParaRPr lang="en-CA" sz="3100" dirty="0" smtClean="0">
              <a:latin typeface="Calibri" pitchFamily="34" charset="0"/>
            </a:endParaRPr>
          </a:p>
          <a:p>
            <a:pPr marL="109728" indent="0">
              <a:buNone/>
            </a:pPr>
            <a:r>
              <a:rPr lang="en-US" sz="3100" dirty="0" smtClean="0">
                <a:latin typeface="Calibri" pitchFamily="34" charset="0"/>
              </a:rPr>
              <a:t>     &gt;= </a:t>
            </a:r>
            <a:r>
              <a:rPr lang="en-US" sz="3100" dirty="0">
                <a:latin typeface="Calibri" pitchFamily="34" charset="0"/>
              </a:rPr>
              <a:t>N		Finds text starting with (and including) the letter N up to and </a:t>
            </a:r>
            <a:r>
              <a:rPr lang="en-US" sz="3100" dirty="0" smtClean="0">
                <a:latin typeface="Calibri" pitchFamily="34" charset="0"/>
              </a:rPr>
              <a:t>					including </a:t>
            </a:r>
            <a:r>
              <a:rPr lang="en-US" sz="3100" dirty="0">
                <a:latin typeface="Calibri" pitchFamily="34" charset="0"/>
              </a:rPr>
              <a:t>Z</a:t>
            </a:r>
            <a:r>
              <a:rPr lang="en-US" sz="3100" dirty="0" smtClean="0">
                <a:latin typeface="Calibri" pitchFamily="34" charset="0"/>
              </a:rPr>
              <a:t>.</a:t>
            </a:r>
            <a:endParaRPr lang="en-CA" sz="54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12</a:t>
            </a:fld>
            <a:endParaRPr lang="en-US"/>
          </a:p>
        </p:txBody>
      </p:sp>
    </p:spTree>
    <p:extLst>
      <p:ext uri="{BB962C8B-B14F-4D97-AF65-F5344CB8AC3E}">
        <p14:creationId xmlns:p14="http://schemas.microsoft.com/office/powerpoint/2010/main" val="419199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lstStyle/>
          <a:p>
            <a:r>
              <a:rPr lang="en-US" dirty="0">
                <a:effectLst/>
                <a:latin typeface="Calibri" pitchFamily="34" charset="0"/>
              </a:rPr>
              <a:t>Using the </a:t>
            </a:r>
            <a:r>
              <a:rPr lang="en-US" dirty="0" smtClean="0">
                <a:effectLst/>
                <a:latin typeface="Calibri" pitchFamily="34" charset="0"/>
              </a:rPr>
              <a:t> </a:t>
            </a:r>
            <a:r>
              <a:rPr lang="en-US" dirty="0">
                <a:effectLst/>
                <a:latin typeface="Calibri" pitchFamily="34" charset="0"/>
              </a:rPr>
              <a:t>Not Equal To   Operator:</a:t>
            </a:r>
            <a:endParaRPr lang="en-CA" dirty="0">
              <a:latin typeface="Calibri" pitchFamily="34" charset="0"/>
            </a:endParaRPr>
          </a:p>
        </p:txBody>
      </p:sp>
      <p:sp>
        <p:nvSpPr>
          <p:cNvPr id="5" name="Content Placeholder 4"/>
          <p:cNvSpPr>
            <a:spLocks noGrp="1"/>
          </p:cNvSpPr>
          <p:nvPr>
            <p:ph sz="half" idx="2"/>
          </p:nvPr>
        </p:nvSpPr>
        <p:spPr>
          <a:xfrm>
            <a:off x="357809" y="1099930"/>
            <a:ext cx="11701669" cy="4598505"/>
          </a:xfrm>
        </p:spPr>
        <p:txBody>
          <a:bodyPr>
            <a:normAutofit/>
          </a:bodyPr>
          <a:lstStyle/>
          <a:p>
            <a:pPr marL="393192" lvl="1" indent="0">
              <a:buNone/>
            </a:pPr>
            <a:r>
              <a:rPr lang="en-US" sz="2400" dirty="0">
                <a:latin typeface="Calibri" pitchFamily="34" charset="0"/>
              </a:rPr>
              <a:t>Is Null		Finds records that do </a:t>
            </a:r>
            <a:r>
              <a:rPr lang="en-US" sz="2400" b="1" i="1" dirty="0">
                <a:latin typeface="Calibri" pitchFamily="34" charset="0"/>
              </a:rPr>
              <a:t>not</a:t>
            </a:r>
            <a:r>
              <a:rPr lang="en-US" sz="2400" dirty="0">
                <a:latin typeface="Calibri" pitchFamily="34" charset="0"/>
              </a:rPr>
              <a:t> contain data in that field (</a:t>
            </a:r>
            <a:r>
              <a:rPr lang="en-US" sz="2400" dirty="0" err="1">
                <a:latin typeface="Calibri" pitchFamily="34" charset="0"/>
              </a:rPr>
              <a:t>ie</a:t>
            </a:r>
            <a:r>
              <a:rPr lang="en-US" sz="2400" dirty="0">
                <a:latin typeface="Calibri" pitchFamily="34" charset="0"/>
              </a:rPr>
              <a:t>. that field is </a:t>
            </a:r>
            <a:r>
              <a:rPr lang="en-US" sz="2400" dirty="0" smtClean="0">
                <a:latin typeface="Calibri" pitchFamily="34" charset="0"/>
              </a:rPr>
              <a:t>			</a:t>
            </a:r>
            <a:r>
              <a:rPr lang="en-US" sz="2400" b="1" i="1" dirty="0" smtClean="0">
                <a:latin typeface="Calibri" pitchFamily="34" charset="0"/>
              </a:rPr>
              <a:t>empty</a:t>
            </a:r>
            <a:r>
              <a:rPr lang="en-US" sz="2400" dirty="0">
                <a:latin typeface="Calibri" pitchFamily="34" charset="0"/>
              </a:rPr>
              <a:t>).</a:t>
            </a:r>
            <a:endParaRPr lang="en-CA" sz="2400" dirty="0">
              <a:latin typeface="Calibri" pitchFamily="34" charset="0"/>
            </a:endParaRPr>
          </a:p>
          <a:p>
            <a:pPr marL="109728" indent="0">
              <a:buNone/>
            </a:pPr>
            <a:r>
              <a:rPr lang="en-US" sz="2800" dirty="0">
                <a:latin typeface="Calibri" pitchFamily="34" charset="0"/>
              </a:rPr>
              <a:t>Is Not Null	</a:t>
            </a:r>
            <a:r>
              <a:rPr lang="en-US" sz="2800" dirty="0" smtClean="0">
                <a:latin typeface="Calibri" pitchFamily="34" charset="0"/>
              </a:rPr>
              <a:t>	Finds </a:t>
            </a:r>
            <a:r>
              <a:rPr lang="en-US" sz="2800" dirty="0">
                <a:latin typeface="Calibri" pitchFamily="34" charset="0"/>
              </a:rPr>
              <a:t>records that </a:t>
            </a:r>
            <a:r>
              <a:rPr lang="en-US" sz="2800" b="1" i="1" dirty="0">
                <a:latin typeface="Calibri" pitchFamily="34" charset="0"/>
              </a:rPr>
              <a:t>do</a:t>
            </a:r>
            <a:r>
              <a:rPr lang="en-US" sz="2800" dirty="0">
                <a:latin typeface="Calibri" pitchFamily="34" charset="0"/>
              </a:rPr>
              <a:t> contain data in that field.</a:t>
            </a:r>
            <a:endParaRPr lang="en-CA" sz="96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13</a:t>
            </a:fld>
            <a:endParaRPr lang="en-US"/>
          </a:p>
        </p:txBody>
      </p:sp>
    </p:spTree>
    <p:extLst>
      <p:ext uri="{BB962C8B-B14F-4D97-AF65-F5344CB8AC3E}">
        <p14:creationId xmlns:p14="http://schemas.microsoft.com/office/powerpoint/2010/main" val="4021039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smtClean="0">
                <a:latin typeface="Calibri" pitchFamily="34" charset="0"/>
              </a:rPr>
              <a:t>Checking for Values within a List of Items:</a:t>
            </a:r>
            <a:endParaRPr lang="en-CA" sz="3200" dirty="0">
              <a:latin typeface="Calibri" pitchFamily="34" charset="0"/>
            </a:endParaRPr>
          </a:p>
        </p:txBody>
      </p:sp>
      <p:sp>
        <p:nvSpPr>
          <p:cNvPr id="5" name="Content Placeholder 4"/>
          <p:cNvSpPr>
            <a:spLocks noGrp="1"/>
          </p:cNvSpPr>
          <p:nvPr>
            <p:ph sz="half" idx="2"/>
          </p:nvPr>
        </p:nvSpPr>
        <p:spPr>
          <a:xfrm>
            <a:off x="357809" y="1099930"/>
            <a:ext cx="11701669" cy="5393635"/>
          </a:xfrm>
        </p:spPr>
        <p:txBody>
          <a:bodyPr>
            <a:noAutofit/>
          </a:bodyPr>
          <a:lstStyle/>
          <a:p>
            <a:pPr marL="393192" lvl="1" indent="0">
              <a:buNone/>
            </a:pPr>
            <a:r>
              <a:rPr lang="en-US" sz="2400" dirty="0">
                <a:latin typeface="Calibri" pitchFamily="34" charset="0"/>
              </a:rPr>
              <a:t>In (100, 101, 102)		Finds records that have any of these values in that field.</a:t>
            </a:r>
            <a:endParaRPr lang="en-CA" sz="2400" dirty="0">
              <a:latin typeface="Calibri" pitchFamily="34" charset="0"/>
            </a:endParaRPr>
          </a:p>
          <a:p>
            <a:pPr marL="393192" lvl="1" indent="0">
              <a:buNone/>
            </a:pPr>
            <a:r>
              <a:rPr lang="en-US" sz="2400" dirty="0">
                <a:latin typeface="Calibri" pitchFamily="34" charset="0"/>
              </a:rPr>
              <a:t>In (Ontario, ON) 		Finds records that have either one of these notations in that </a:t>
            </a:r>
            <a:r>
              <a:rPr lang="en-US" sz="2400" dirty="0" smtClean="0">
                <a:latin typeface="Calibri" pitchFamily="34" charset="0"/>
              </a:rPr>
              <a:t>					field</a:t>
            </a:r>
            <a:r>
              <a:rPr lang="en-US" sz="2400" dirty="0">
                <a:latin typeface="Calibri" pitchFamily="34" charset="0"/>
              </a:rPr>
              <a:t>.</a:t>
            </a:r>
            <a:endParaRPr lang="en-CA" sz="2400" dirty="0">
              <a:latin typeface="Calibri" pitchFamily="34" charset="0"/>
            </a:endParaRPr>
          </a:p>
          <a:p>
            <a:pPr marL="393192" lvl="1" indent="0">
              <a:buNone/>
            </a:pPr>
            <a:r>
              <a:rPr lang="en-US" sz="2400" dirty="0">
                <a:latin typeface="Calibri" pitchFamily="34" charset="0"/>
              </a:rPr>
              <a:t>In (S, XL)	   </a:t>
            </a:r>
            <a:r>
              <a:rPr lang="en-US" sz="2400" dirty="0" smtClean="0">
                <a:latin typeface="Calibri" pitchFamily="34" charset="0"/>
              </a:rPr>
              <a:t>		Finds </a:t>
            </a:r>
            <a:r>
              <a:rPr lang="en-US" sz="2400" dirty="0">
                <a:latin typeface="Calibri" pitchFamily="34" charset="0"/>
              </a:rPr>
              <a:t>records that have any of these values in that field (</a:t>
            </a:r>
            <a:r>
              <a:rPr lang="en-US" sz="2400" dirty="0" err="1">
                <a:latin typeface="Calibri" pitchFamily="34" charset="0"/>
              </a:rPr>
              <a:t>eg</a:t>
            </a:r>
            <a:r>
              <a:rPr lang="en-US" sz="2400" dirty="0">
                <a:latin typeface="Calibri" pitchFamily="34" charset="0"/>
              </a:rPr>
              <a:t>. but </a:t>
            </a:r>
            <a:r>
              <a:rPr lang="en-US" sz="2400" dirty="0" smtClean="0">
                <a:latin typeface="Calibri" pitchFamily="34" charset="0"/>
              </a:rPr>
              <a:t>					not </a:t>
            </a:r>
            <a:r>
              <a:rPr lang="en-US" sz="2400" dirty="0">
                <a:latin typeface="Calibri" pitchFamily="34" charset="0"/>
              </a:rPr>
              <a:t>M, L, </a:t>
            </a:r>
            <a:r>
              <a:rPr lang="en-US" sz="2400" dirty="0" smtClean="0">
                <a:latin typeface="Calibri" pitchFamily="34" charset="0"/>
              </a:rPr>
              <a:t>or any </a:t>
            </a:r>
            <a:r>
              <a:rPr lang="en-US" sz="2400" dirty="0">
                <a:latin typeface="Calibri" pitchFamily="34" charset="0"/>
              </a:rPr>
              <a:t>others).</a:t>
            </a:r>
            <a:endParaRPr lang="en-CA" sz="2400" dirty="0">
              <a:latin typeface="Calibri" pitchFamily="34" charset="0"/>
            </a:endParaRPr>
          </a:p>
          <a:p>
            <a:pPr marL="393192" lvl="1" indent="0">
              <a:buNone/>
            </a:pPr>
            <a:r>
              <a:rPr lang="en-US" sz="2400" dirty="0">
                <a:latin typeface="Calibri" pitchFamily="34" charset="0"/>
              </a:rPr>
              <a:t>In (#25/Dec/2011#, #31/Dec/2011#)       Finds records where the date is either one of </a:t>
            </a:r>
            <a:r>
              <a:rPr lang="en-US" sz="2400" dirty="0" smtClean="0">
                <a:latin typeface="Calibri" pitchFamily="34" charset="0"/>
              </a:rPr>
              <a:t>								these </a:t>
            </a:r>
            <a:r>
              <a:rPr lang="en-US" sz="2400" dirty="0">
                <a:latin typeface="Calibri" pitchFamily="34" charset="0"/>
              </a:rPr>
              <a:t>two dates.</a:t>
            </a:r>
            <a:br>
              <a:rPr lang="en-US" sz="2400" dirty="0">
                <a:latin typeface="Calibri" pitchFamily="34" charset="0"/>
              </a:rPr>
            </a:br>
            <a:r>
              <a:rPr lang="en-US" sz="2400" b="1" u="sng" dirty="0" err="1">
                <a:latin typeface="Calibri" pitchFamily="34" charset="0"/>
              </a:rPr>
              <a:t>Impt</a:t>
            </a:r>
            <a:r>
              <a:rPr lang="en-US" sz="2400" dirty="0">
                <a:latin typeface="Calibri" pitchFamily="34" charset="0"/>
              </a:rPr>
              <a:t> – when using   </a:t>
            </a:r>
            <a:r>
              <a:rPr lang="en-US" sz="2400" b="1" dirty="0">
                <a:latin typeface="Calibri" pitchFamily="34" charset="0"/>
              </a:rPr>
              <a:t>In  </a:t>
            </a:r>
            <a:r>
              <a:rPr lang="en-US" sz="2400" dirty="0">
                <a:latin typeface="Calibri" pitchFamily="34" charset="0"/>
              </a:rPr>
              <a:t> </a:t>
            </a:r>
            <a:r>
              <a:rPr lang="en-US" sz="2400" u="sng" dirty="0">
                <a:latin typeface="Calibri" pitchFamily="34" charset="0"/>
              </a:rPr>
              <a:t>you</a:t>
            </a:r>
            <a:r>
              <a:rPr lang="en-US" sz="2400" dirty="0">
                <a:latin typeface="Calibri" pitchFamily="34" charset="0"/>
              </a:rPr>
              <a:t> </a:t>
            </a:r>
            <a:r>
              <a:rPr lang="en-US" sz="2400" b="1" i="1" dirty="0">
                <a:latin typeface="Calibri" pitchFamily="34" charset="0"/>
              </a:rPr>
              <a:t>must</a:t>
            </a:r>
            <a:r>
              <a:rPr lang="en-US" sz="2400" dirty="0">
                <a:latin typeface="Calibri" pitchFamily="34" charset="0"/>
              </a:rPr>
              <a:t> provide the # signs to the left and right of each date </a:t>
            </a:r>
            <a:r>
              <a:rPr lang="en-US" sz="2400" dirty="0" smtClean="0">
                <a:latin typeface="Calibri" pitchFamily="34" charset="0"/>
              </a:rPr>
              <a:t>					criteria</a:t>
            </a:r>
            <a:r>
              <a:rPr lang="en-US" sz="2400" dirty="0">
                <a:latin typeface="Calibri" pitchFamily="34" charset="0"/>
              </a:rPr>
              <a:t>.</a:t>
            </a:r>
            <a:endParaRPr lang="en-CA" sz="2400" dirty="0">
              <a:latin typeface="Calibri" pitchFamily="34" charset="0"/>
            </a:endParaRPr>
          </a:p>
          <a:p>
            <a:pPr marL="393192" lvl="1" indent="0">
              <a:buNone/>
            </a:pPr>
            <a:r>
              <a:rPr lang="en-US" sz="2400" dirty="0">
                <a:latin typeface="Calibri" pitchFamily="34" charset="0"/>
              </a:rPr>
              <a:t>Kitchener   Or  Waterloo	</a:t>
            </a:r>
            <a:r>
              <a:rPr lang="en-US" sz="2400" dirty="0" smtClean="0">
                <a:latin typeface="Calibri" pitchFamily="34" charset="0"/>
              </a:rPr>
              <a:t>Finds </a:t>
            </a:r>
            <a:r>
              <a:rPr lang="en-US" sz="2400" dirty="0">
                <a:latin typeface="Calibri" pitchFamily="34" charset="0"/>
              </a:rPr>
              <a:t>records that have either one of these notations in that </a:t>
            </a:r>
            <a:r>
              <a:rPr lang="en-US" sz="2400" dirty="0" smtClean="0">
                <a:latin typeface="Calibri" pitchFamily="34" charset="0"/>
              </a:rPr>
              <a:t>					field</a:t>
            </a:r>
            <a:r>
              <a:rPr lang="en-US" sz="2400" dirty="0">
                <a:latin typeface="Calibri" pitchFamily="34" charset="0"/>
              </a:rPr>
              <a:t>.</a:t>
            </a:r>
            <a:endParaRPr lang="en-CA" sz="2400" dirty="0">
              <a:latin typeface="Calibri" pitchFamily="34" charset="0"/>
            </a:endParaRPr>
          </a:p>
          <a:p>
            <a:pPr marL="109728" indent="0">
              <a:buNone/>
            </a:pPr>
            <a:r>
              <a:rPr lang="en-US" sz="2800" dirty="0">
                <a:latin typeface="Calibri" pitchFamily="34" charset="0"/>
              </a:rPr>
              <a:t>Not Kitchener		</a:t>
            </a:r>
            <a:r>
              <a:rPr lang="en-US" sz="2800" dirty="0" smtClean="0">
                <a:latin typeface="Calibri" pitchFamily="34" charset="0"/>
              </a:rPr>
              <a:t>Finds </a:t>
            </a:r>
            <a:r>
              <a:rPr lang="en-US" sz="2800" dirty="0">
                <a:latin typeface="Calibri" pitchFamily="34" charset="0"/>
              </a:rPr>
              <a:t>all records </a:t>
            </a:r>
            <a:r>
              <a:rPr lang="en-US" sz="2800" b="1" i="1" u="sng" dirty="0">
                <a:latin typeface="Calibri" pitchFamily="34" charset="0"/>
              </a:rPr>
              <a:t>except</a:t>
            </a:r>
            <a:r>
              <a:rPr lang="en-US" sz="2800" dirty="0">
                <a:latin typeface="Calibri" pitchFamily="34" charset="0"/>
              </a:rPr>
              <a:t> those records where the </a:t>
            </a:r>
            <a:r>
              <a:rPr lang="en-US" sz="2800" dirty="0" smtClean="0">
                <a:latin typeface="Calibri" pitchFamily="34" charset="0"/>
              </a:rPr>
              <a:t>						notation </a:t>
            </a:r>
            <a:r>
              <a:rPr lang="en-US" sz="2800" dirty="0">
                <a:latin typeface="Calibri" pitchFamily="34" charset="0"/>
              </a:rPr>
              <a:t>is Kitchener.</a:t>
            </a:r>
            <a:endParaRPr lang="en-CA" sz="48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14</a:t>
            </a:fld>
            <a:endParaRPr lang="en-US"/>
          </a:p>
        </p:txBody>
      </p:sp>
    </p:spTree>
    <p:extLst>
      <p:ext uri="{BB962C8B-B14F-4D97-AF65-F5344CB8AC3E}">
        <p14:creationId xmlns:p14="http://schemas.microsoft.com/office/powerpoint/2010/main" val="338381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a:latin typeface="Calibri" pitchFamily="34" charset="0"/>
              </a:rPr>
              <a:t>Checking for a Range of Values:</a:t>
            </a:r>
            <a:endParaRPr lang="en-CA" sz="3200" dirty="0">
              <a:latin typeface="Calibri" pitchFamily="34" charset="0"/>
            </a:endParaRPr>
          </a:p>
        </p:txBody>
      </p:sp>
      <p:sp>
        <p:nvSpPr>
          <p:cNvPr id="5" name="Content Placeholder 4"/>
          <p:cNvSpPr>
            <a:spLocks noGrp="1"/>
          </p:cNvSpPr>
          <p:nvPr>
            <p:ph sz="half" idx="2"/>
          </p:nvPr>
        </p:nvSpPr>
        <p:spPr>
          <a:xfrm>
            <a:off x="357809" y="1099930"/>
            <a:ext cx="11701669" cy="5393635"/>
          </a:xfrm>
        </p:spPr>
        <p:txBody>
          <a:bodyPr>
            <a:noAutofit/>
          </a:bodyPr>
          <a:lstStyle/>
          <a:p>
            <a:pPr marL="393192" lvl="1" indent="0">
              <a:buNone/>
            </a:pPr>
            <a:r>
              <a:rPr lang="en-US" sz="2800" dirty="0">
                <a:latin typeface="Calibri" pitchFamily="34" charset="0"/>
              </a:rPr>
              <a:t>Between 100 And 200		Finds records whose value is between 100 and </a:t>
            </a:r>
            <a:r>
              <a:rPr lang="en-US" sz="2800" dirty="0" smtClean="0">
                <a:latin typeface="Calibri" pitchFamily="34" charset="0"/>
              </a:rPr>
              <a:t>						200 </a:t>
            </a:r>
            <a:r>
              <a:rPr lang="en-US" sz="2800" b="1" i="1" dirty="0">
                <a:latin typeface="Calibri" pitchFamily="34" charset="0"/>
              </a:rPr>
              <a:t>inclusive</a:t>
            </a:r>
            <a:r>
              <a:rPr lang="en-CA" sz="2800" dirty="0">
                <a:latin typeface="Calibri" pitchFamily="34" charset="0"/>
              </a:rPr>
              <a:t>.</a:t>
            </a:r>
          </a:p>
          <a:p>
            <a:pPr marL="393192" lvl="1" indent="0">
              <a:buNone/>
            </a:pPr>
            <a:r>
              <a:rPr lang="en-US" sz="2800" dirty="0">
                <a:latin typeface="Calibri" pitchFamily="34" charset="0"/>
              </a:rPr>
              <a:t>Between M And T		</a:t>
            </a:r>
            <a:r>
              <a:rPr lang="en-US" sz="2800" dirty="0" smtClean="0">
                <a:latin typeface="Calibri" pitchFamily="34" charset="0"/>
              </a:rPr>
              <a:t>Finds </a:t>
            </a:r>
            <a:r>
              <a:rPr lang="en-US" sz="2800" dirty="0">
                <a:latin typeface="Calibri" pitchFamily="34" charset="0"/>
              </a:rPr>
              <a:t>text starting with the letters from M to T </a:t>
            </a:r>
            <a:r>
              <a:rPr lang="en-US" sz="2800" dirty="0" smtClean="0">
                <a:latin typeface="Calibri" pitchFamily="34" charset="0"/>
              </a:rPr>
              <a:t>						</a:t>
            </a:r>
            <a:r>
              <a:rPr lang="en-US" sz="2800" b="1" i="1" dirty="0" smtClean="0">
                <a:latin typeface="Calibri" pitchFamily="34" charset="0"/>
              </a:rPr>
              <a:t>inclusive</a:t>
            </a:r>
            <a:r>
              <a:rPr lang="en-CA" sz="2800" dirty="0">
                <a:latin typeface="Calibri" pitchFamily="34" charset="0"/>
              </a:rPr>
              <a:t>.</a:t>
            </a:r>
          </a:p>
          <a:p>
            <a:pPr marL="109728" indent="0">
              <a:buNone/>
            </a:pPr>
            <a:r>
              <a:rPr lang="en-US" sz="3200" dirty="0">
                <a:latin typeface="Calibri" pitchFamily="34" charset="0"/>
              </a:rPr>
              <a:t>Between </a:t>
            </a:r>
            <a:r>
              <a:rPr lang="en-US" sz="3200" dirty="0" smtClean="0">
                <a:latin typeface="Calibri" pitchFamily="34" charset="0"/>
              </a:rPr>
              <a:t>25/Dec/2015 </a:t>
            </a:r>
            <a:r>
              <a:rPr lang="en-US" sz="3200" dirty="0">
                <a:latin typeface="Calibri" pitchFamily="34" charset="0"/>
              </a:rPr>
              <a:t>And </a:t>
            </a:r>
            <a:r>
              <a:rPr lang="en-US" sz="3200" dirty="0" smtClean="0">
                <a:latin typeface="Calibri" pitchFamily="34" charset="0"/>
              </a:rPr>
              <a:t>31/Dec/2015</a:t>
            </a:r>
            <a:r>
              <a:rPr lang="en-US" sz="3200" dirty="0">
                <a:latin typeface="Calibri" pitchFamily="34" charset="0"/>
              </a:rPr>
              <a:t>	    Finds dates between </a:t>
            </a:r>
            <a:r>
              <a:rPr lang="en-US" sz="3200" dirty="0" smtClean="0">
                <a:latin typeface="Calibri" pitchFamily="34" charset="0"/>
              </a:rPr>
              <a:t>						those </a:t>
            </a:r>
            <a:r>
              <a:rPr lang="en-US" sz="3200" dirty="0">
                <a:latin typeface="Calibri" pitchFamily="34" charset="0"/>
              </a:rPr>
              <a:t>two dates </a:t>
            </a:r>
            <a:r>
              <a:rPr lang="en-US" sz="3200" b="1" i="1" dirty="0">
                <a:latin typeface="Calibri" pitchFamily="34" charset="0"/>
              </a:rPr>
              <a:t>inclusive</a:t>
            </a:r>
            <a:r>
              <a:rPr lang="en-CA" sz="3200" dirty="0">
                <a:latin typeface="Calibri" pitchFamily="34" charset="0"/>
              </a:rPr>
              <a:t>.</a:t>
            </a:r>
            <a:br>
              <a:rPr lang="en-CA" sz="3200" dirty="0">
                <a:latin typeface="Calibri" pitchFamily="34" charset="0"/>
              </a:rPr>
            </a:br>
            <a:r>
              <a:rPr lang="en-CA" sz="3200" b="1" u="sng" dirty="0">
                <a:latin typeface="Calibri" pitchFamily="34" charset="0"/>
              </a:rPr>
              <a:t>Note</a:t>
            </a:r>
            <a:r>
              <a:rPr lang="en-CA" sz="3200" dirty="0">
                <a:latin typeface="Calibri" pitchFamily="34" charset="0"/>
              </a:rPr>
              <a:t> – in this case, Access will automatically insert the # signs to the left and right of each date</a:t>
            </a:r>
            <a:r>
              <a:rPr lang="en-CA" sz="3200" dirty="0" smtClean="0">
                <a:latin typeface="Calibri" pitchFamily="34" charset="0"/>
              </a:rPr>
              <a:t>.</a:t>
            </a:r>
            <a:endParaRPr lang="en-CA" sz="96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15</a:t>
            </a:fld>
            <a:endParaRPr lang="en-US"/>
          </a:p>
        </p:txBody>
      </p:sp>
    </p:spTree>
    <p:extLst>
      <p:ext uri="{BB962C8B-B14F-4D97-AF65-F5344CB8AC3E}">
        <p14:creationId xmlns:p14="http://schemas.microsoft.com/office/powerpoint/2010/main" val="1300900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CA" sz="3200" b="1" dirty="0">
                <a:latin typeface="Calibri" pitchFamily="34" charset="0"/>
              </a:rPr>
              <a:t>Using Wildcards</a:t>
            </a:r>
            <a:r>
              <a:rPr lang="en-US" sz="3200" b="1" dirty="0"/>
              <a:t>:</a:t>
            </a:r>
            <a:endParaRPr lang="en-CA" sz="3200" dirty="0">
              <a:latin typeface="Calibri" pitchFamily="34" charset="0"/>
            </a:endParaRPr>
          </a:p>
        </p:txBody>
      </p:sp>
      <p:sp>
        <p:nvSpPr>
          <p:cNvPr id="5" name="Content Placeholder 4"/>
          <p:cNvSpPr>
            <a:spLocks noGrp="1"/>
          </p:cNvSpPr>
          <p:nvPr>
            <p:ph sz="half" idx="2"/>
          </p:nvPr>
        </p:nvSpPr>
        <p:spPr>
          <a:xfrm>
            <a:off x="357809" y="1099930"/>
            <a:ext cx="11701669" cy="5393635"/>
          </a:xfrm>
        </p:spPr>
        <p:txBody>
          <a:bodyPr>
            <a:noAutofit/>
          </a:bodyPr>
          <a:lstStyle/>
          <a:p>
            <a:pPr marL="393192" lvl="1" indent="0">
              <a:buNone/>
            </a:pPr>
            <a:r>
              <a:rPr lang="en-CA" sz="2400" dirty="0">
                <a:latin typeface="Calibri" pitchFamily="34" charset="0"/>
              </a:rPr>
              <a:t>The asterisk (</a:t>
            </a:r>
            <a:r>
              <a:rPr lang="en-CA" sz="2400" b="1" dirty="0">
                <a:latin typeface="Calibri" pitchFamily="34" charset="0"/>
              </a:rPr>
              <a:t>*</a:t>
            </a:r>
            <a:r>
              <a:rPr lang="en-CA" sz="2400" dirty="0">
                <a:latin typeface="Calibri" pitchFamily="34" charset="0"/>
              </a:rPr>
              <a:t>) wildcard represents one or more characters</a:t>
            </a:r>
            <a:r>
              <a:rPr lang="en-CA" sz="2400" dirty="0" smtClean="0">
                <a:latin typeface="Calibri" pitchFamily="34" charset="0"/>
              </a:rPr>
              <a:t>. The </a:t>
            </a:r>
            <a:r>
              <a:rPr lang="en-CA" sz="2400" dirty="0">
                <a:latin typeface="Calibri" pitchFamily="34" charset="0"/>
              </a:rPr>
              <a:t>question mark (</a:t>
            </a:r>
            <a:r>
              <a:rPr lang="en-CA" sz="2400" b="1" dirty="0">
                <a:latin typeface="Calibri" pitchFamily="34" charset="0"/>
              </a:rPr>
              <a:t>?</a:t>
            </a:r>
            <a:r>
              <a:rPr lang="en-CA" sz="2400" dirty="0">
                <a:latin typeface="Calibri" pitchFamily="34" charset="0"/>
              </a:rPr>
              <a:t>) wildcard represents just a single character</a:t>
            </a:r>
            <a:r>
              <a:rPr lang="en-CA" sz="2400" dirty="0" smtClean="0">
                <a:latin typeface="Calibri" pitchFamily="34" charset="0"/>
              </a:rPr>
              <a:t>.</a:t>
            </a:r>
          </a:p>
          <a:p>
            <a:pPr marL="393192" lvl="1" indent="0">
              <a:buNone/>
            </a:pPr>
            <a:endParaRPr lang="en-CA" sz="2400" dirty="0">
              <a:latin typeface="Calibri" pitchFamily="34" charset="0"/>
            </a:endParaRPr>
          </a:p>
          <a:p>
            <a:pPr marL="393192" lvl="1" indent="0">
              <a:buNone/>
            </a:pPr>
            <a:r>
              <a:rPr lang="en-CA" sz="2400" dirty="0">
                <a:latin typeface="Calibri" pitchFamily="34" charset="0"/>
              </a:rPr>
              <a:t>Like </a:t>
            </a:r>
            <a:r>
              <a:rPr lang="en-CA" sz="2400" dirty="0" err="1">
                <a:latin typeface="Calibri" pitchFamily="34" charset="0"/>
              </a:rPr>
              <a:t>Wat</a:t>
            </a:r>
            <a:r>
              <a:rPr lang="en-CA" sz="2400" dirty="0">
                <a:latin typeface="Calibri" pitchFamily="34" charset="0"/>
              </a:rPr>
              <a:t>*		Finds text starting with </a:t>
            </a:r>
            <a:r>
              <a:rPr lang="en-CA" sz="2400" b="1" dirty="0" err="1">
                <a:latin typeface="Calibri" pitchFamily="34" charset="0"/>
              </a:rPr>
              <a:t>Wat</a:t>
            </a:r>
            <a:r>
              <a:rPr lang="en-CA" sz="2400" dirty="0">
                <a:latin typeface="Calibri" pitchFamily="34" charset="0"/>
              </a:rPr>
              <a:t>, such as Waterloo, </a:t>
            </a:r>
            <a:r>
              <a:rPr lang="en-CA" sz="2400" dirty="0" err="1">
                <a:latin typeface="Calibri" pitchFamily="34" charset="0"/>
              </a:rPr>
              <a:t>Waterdown</a:t>
            </a:r>
            <a:r>
              <a:rPr lang="en-CA" sz="2400" dirty="0">
                <a:latin typeface="Calibri" pitchFamily="34" charset="0"/>
              </a:rPr>
              <a:t>, Watford, </a:t>
            </a:r>
            <a:r>
              <a:rPr lang="en-CA" sz="2400" dirty="0" smtClean="0">
                <a:latin typeface="Calibri" pitchFamily="34" charset="0"/>
              </a:rPr>
              <a:t>				Waterford</a:t>
            </a:r>
            <a:r>
              <a:rPr lang="en-CA" sz="2400" dirty="0">
                <a:latin typeface="Calibri" pitchFamily="34" charset="0"/>
              </a:rPr>
              <a:t>.</a:t>
            </a:r>
          </a:p>
          <a:p>
            <a:pPr marL="393192" lvl="1" indent="0">
              <a:buNone/>
            </a:pPr>
            <a:r>
              <a:rPr lang="en-CA" sz="2400" dirty="0">
                <a:latin typeface="Calibri" pitchFamily="34" charset="0"/>
              </a:rPr>
              <a:t>Like *ay*		Finds text containing </a:t>
            </a:r>
            <a:r>
              <a:rPr lang="en-CA" sz="2400" b="1" dirty="0">
                <a:latin typeface="Calibri" pitchFamily="34" charset="0"/>
              </a:rPr>
              <a:t>ay</a:t>
            </a:r>
            <a:r>
              <a:rPr lang="en-CA" sz="2400" dirty="0">
                <a:latin typeface="Calibri" pitchFamily="34" charset="0"/>
              </a:rPr>
              <a:t>, such as Aylmer, Bayfield, </a:t>
            </a:r>
            <a:r>
              <a:rPr lang="en-CA" sz="2400" dirty="0" err="1">
                <a:latin typeface="Calibri" pitchFamily="34" charset="0"/>
              </a:rPr>
              <a:t>Mildmay</a:t>
            </a:r>
            <a:r>
              <a:rPr lang="en-CA" sz="2400" dirty="0">
                <a:latin typeface="Calibri" pitchFamily="34" charset="0"/>
              </a:rPr>
              <a:t>, Drayton.</a:t>
            </a:r>
          </a:p>
          <a:p>
            <a:pPr marL="393192" lvl="1" indent="0">
              <a:buNone/>
            </a:pPr>
            <a:r>
              <a:rPr lang="en-US" sz="2400" dirty="0">
                <a:latin typeface="Calibri" pitchFamily="34" charset="0"/>
              </a:rPr>
              <a:t>Like </a:t>
            </a:r>
            <a:r>
              <a:rPr lang="en-US" sz="2400" dirty="0" err="1">
                <a:latin typeface="Calibri" pitchFamily="34" charset="0"/>
              </a:rPr>
              <a:t>Patt</a:t>
            </a:r>
            <a:r>
              <a:rPr lang="en-US" sz="2400" dirty="0">
                <a:latin typeface="Calibri" pitchFamily="34" charset="0"/>
              </a:rPr>
              <a:t>?		Finds text containing </a:t>
            </a:r>
            <a:r>
              <a:rPr lang="en-US" sz="2400" b="1" dirty="0" err="1">
                <a:latin typeface="Calibri" pitchFamily="34" charset="0"/>
              </a:rPr>
              <a:t>Patt</a:t>
            </a:r>
            <a:r>
              <a:rPr lang="en-US" sz="2400" dirty="0">
                <a:latin typeface="Calibri" pitchFamily="34" charset="0"/>
              </a:rPr>
              <a:t> and </a:t>
            </a:r>
            <a:r>
              <a:rPr lang="en-US" sz="2400" u="sng" dirty="0">
                <a:latin typeface="Calibri" pitchFamily="34" charset="0"/>
              </a:rPr>
              <a:t>one other letter in </a:t>
            </a:r>
            <a:r>
              <a:rPr lang="en-US" sz="2400" b="1" i="1" u="sng" dirty="0">
                <a:latin typeface="Calibri" pitchFamily="34" charset="0"/>
              </a:rPr>
              <a:t>fifth</a:t>
            </a:r>
            <a:r>
              <a:rPr lang="en-US" sz="2400" u="sng" dirty="0">
                <a:latin typeface="Calibri" pitchFamily="34" charset="0"/>
              </a:rPr>
              <a:t> spot</a:t>
            </a:r>
            <a:r>
              <a:rPr lang="en-US" sz="2400" dirty="0">
                <a:latin typeface="Calibri" pitchFamily="34" charset="0"/>
              </a:rPr>
              <a:t>, such as </a:t>
            </a:r>
            <a:r>
              <a:rPr lang="en-US" sz="2400" dirty="0" smtClean="0">
                <a:latin typeface="Calibri" pitchFamily="34" charset="0"/>
              </a:rPr>
              <a:t>				Patty</a:t>
            </a:r>
            <a:r>
              <a:rPr lang="en-US" sz="2400" dirty="0">
                <a:latin typeface="Calibri" pitchFamily="34" charset="0"/>
              </a:rPr>
              <a:t>, Patti.</a:t>
            </a:r>
            <a:endParaRPr lang="en-CA" sz="2400" dirty="0">
              <a:latin typeface="Calibri" pitchFamily="34" charset="0"/>
            </a:endParaRPr>
          </a:p>
          <a:p>
            <a:pPr marL="393192" lvl="1" indent="0">
              <a:buNone/>
            </a:pPr>
            <a:r>
              <a:rPr lang="en-US" sz="2400" dirty="0">
                <a:latin typeface="Calibri" pitchFamily="34" charset="0"/>
              </a:rPr>
              <a:t>Like </a:t>
            </a:r>
            <a:r>
              <a:rPr lang="en-US" sz="2400" dirty="0" err="1">
                <a:latin typeface="Calibri" pitchFamily="34" charset="0"/>
              </a:rPr>
              <a:t>L?nda</a:t>
            </a:r>
            <a:r>
              <a:rPr lang="en-US" sz="2400" dirty="0">
                <a:latin typeface="Calibri" pitchFamily="34" charset="0"/>
              </a:rPr>
              <a:t>	Finds text containing </a:t>
            </a:r>
            <a:r>
              <a:rPr lang="en-US" sz="2400" b="1" dirty="0">
                <a:latin typeface="Calibri" pitchFamily="34" charset="0"/>
              </a:rPr>
              <a:t>L  </a:t>
            </a:r>
            <a:r>
              <a:rPr lang="en-US" sz="2400" b="1" dirty="0" err="1">
                <a:latin typeface="Calibri" pitchFamily="34" charset="0"/>
              </a:rPr>
              <a:t>nda</a:t>
            </a:r>
            <a:r>
              <a:rPr lang="en-US" sz="2400" dirty="0">
                <a:latin typeface="Calibri" pitchFamily="34" charset="0"/>
              </a:rPr>
              <a:t> and </a:t>
            </a:r>
            <a:r>
              <a:rPr lang="en-US" sz="2400" u="sng" dirty="0">
                <a:latin typeface="Calibri" pitchFamily="34" charset="0"/>
              </a:rPr>
              <a:t>any letter in </a:t>
            </a:r>
            <a:r>
              <a:rPr lang="en-US" sz="2400" b="1" i="1" u="sng" dirty="0">
                <a:latin typeface="Calibri" pitchFamily="34" charset="0"/>
              </a:rPr>
              <a:t>second</a:t>
            </a:r>
            <a:r>
              <a:rPr lang="en-US" sz="2400" u="sng" dirty="0">
                <a:latin typeface="Calibri" pitchFamily="34" charset="0"/>
              </a:rPr>
              <a:t> spot</a:t>
            </a:r>
            <a:r>
              <a:rPr lang="en-US" sz="2400" dirty="0">
                <a:latin typeface="Calibri" pitchFamily="34" charset="0"/>
              </a:rPr>
              <a:t>, such as Linda, </a:t>
            </a:r>
            <a:r>
              <a:rPr lang="en-US" sz="2400" dirty="0" smtClean="0">
                <a:latin typeface="Calibri" pitchFamily="34" charset="0"/>
              </a:rPr>
              <a:t>					Lynda</a:t>
            </a:r>
            <a:r>
              <a:rPr lang="en-US" sz="2400" dirty="0">
                <a:latin typeface="Calibri" pitchFamily="34" charset="0"/>
              </a:rPr>
              <a:t>.</a:t>
            </a:r>
            <a:endParaRPr lang="en-CA" sz="2400" dirty="0">
              <a:latin typeface="Calibri" pitchFamily="34" charset="0"/>
            </a:endParaRPr>
          </a:p>
          <a:p>
            <a:pPr marL="109728" indent="0">
              <a:buNone/>
            </a:pPr>
            <a:r>
              <a:rPr lang="en-US" sz="2800" dirty="0">
                <a:latin typeface="Calibri" pitchFamily="34" charset="0"/>
              </a:rPr>
              <a:t>Like “[A-M]*”	Finds text that </a:t>
            </a:r>
            <a:r>
              <a:rPr lang="en-US" sz="2800" u="sng" dirty="0">
                <a:latin typeface="Calibri" pitchFamily="34" charset="0"/>
              </a:rPr>
              <a:t>begins with</a:t>
            </a:r>
            <a:r>
              <a:rPr lang="en-US" sz="2800" dirty="0">
                <a:latin typeface="Calibri" pitchFamily="34" charset="0"/>
              </a:rPr>
              <a:t> A through M, and ends in </a:t>
            </a:r>
            <a:r>
              <a:rPr lang="en-US" sz="2800" dirty="0" smtClean="0">
                <a:latin typeface="Calibri" pitchFamily="34" charset="0"/>
              </a:rPr>
              <a:t>					anything </a:t>
            </a:r>
            <a:r>
              <a:rPr lang="en-US" sz="2800" dirty="0">
                <a:latin typeface="Calibri" pitchFamily="34" charset="0"/>
              </a:rPr>
              <a:t>(and with </a:t>
            </a:r>
            <a:r>
              <a:rPr lang="en-US" sz="2800" dirty="0" smtClean="0">
                <a:latin typeface="Calibri" pitchFamily="34" charset="0"/>
              </a:rPr>
              <a:t>any </a:t>
            </a:r>
            <a:r>
              <a:rPr lang="en-US" sz="2800" dirty="0">
                <a:latin typeface="Calibri" pitchFamily="34" charset="0"/>
              </a:rPr>
              <a:t>number of characters) </a:t>
            </a:r>
            <a:r>
              <a:rPr lang="en-US" sz="2800" dirty="0" err="1">
                <a:latin typeface="Calibri" pitchFamily="34" charset="0"/>
              </a:rPr>
              <a:t>eg</a:t>
            </a:r>
            <a:r>
              <a:rPr lang="en-US" sz="2800" dirty="0">
                <a:latin typeface="Calibri" pitchFamily="34" charset="0"/>
              </a:rPr>
              <a:t>. Al, </a:t>
            </a:r>
            <a:r>
              <a:rPr lang="en-US" sz="2800" dirty="0" smtClean="0">
                <a:latin typeface="Calibri" pitchFamily="34" charset="0"/>
              </a:rPr>
              <a:t>				Amanda</a:t>
            </a:r>
            <a:r>
              <a:rPr lang="en-US" sz="2800" dirty="0">
                <a:latin typeface="Calibri" pitchFamily="34" charset="0"/>
              </a:rPr>
              <a:t>, Joe, Joan, Meg, Margaret</a:t>
            </a:r>
            <a:r>
              <a:rPr lang="en-US" sz="2800" dirty="0" smtClean="0">
                <a:latin typeface="Calibri" pitchFamily="34" charset="0"/>
              </a:rPr>
              <a:t>.</a:t>
            </a:r>
            <a:endParaRPr lang="en-CA" sz="230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16</a:t>
            </a:fld>
            <a:endParaRPr lang="en-US"/>
          </a:p>
        </p:txBody>
      </p:sp>
    </p:spTree>
    <p:extLst>
      <p:ext uri="{BB962C8B-B14F-4D97-AF65-F5344CB8AC3E}">
        <p14:creationId xmlns:p14="http://schemas.microsoft.com/office/powerpoint/2010/main" val="3385947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a:latin typeface="Calibri" pitchFamily="34" charset="0"/>
              </a:rPr>
              <a:t>Finding Exact Matches that include   And  :</a:t>
            </a:r>
            <a:endParaRPr lang="en-CA" sz="3200" dirty="0">
              <a:latin typeface="Calibri" pitchFamily="34" charset="0"/>
            </a:endParaRPr>
          </a:p>
        </p:txBody>
      </p:sp>
      <p:sp>
        <p:nvSpPr>
          <p:cNvPr id="5" name="Content Placeholder 4"/>
          <p:cNvSpPr>
            <a:spLocks noGrp="1"/>
          </p:cNvSpPr>
          <p:nvPr>
            <p:ph sz="half" idx="2"/>
          </p:nvPr>
        </p:nvSpPr>
        <p:spPr>
          <a:xfrm>
            <a:off x="357809" y="1099930"/>
            <a:ext cx="11701669" cy="5393635"/>
          </a:xfrm>
        </p:spPr>
        <p:txBody>
          <a:bodyPr>
            <a:noAutofit/>
          </a:bodyPr>
          <a:lstStyle/>
          <a:p>
            <a:pPr marL="393192" lvl="1" indent="0">
              <a:buNone/>
            </a:pPr>
            <a:r>
              <a:rPr lang="en-US" sz="3200" dirty="0">
                <a:latin typeface="Calibri" pitchFamily="34" charset="0"/>
              </a:rPr>
              <a:t>“Bacon and Eggs”	    </a:t>
            </a:r>
            <a:endParaRPr lang="en-US" sz="3200" dirty="0" smtClean="0">
              <a:latin typeface="Calibri" pitchFamily="34" charset="0"/>
            </a:endParaRPr>
          </a:p>
          <a:p>
            <a:pPr marL="393192" lvl="1" indent="0">
              <a:buNone/>
            </a:pPr>
            <a:r>
              <a:rPr lang="en-US" sz="3200" dirty="0" smtClean="0">
                <a:latin typeface="Calibri" pitchFamily="34" charset="0"/>
              </a:rPr>
              <a:t>When </a:t>
            </a:r>
            <a:r>
              <a:rPr lang="en-US" sz="3200" dirty="0">
                <a:latin typeface="Calibri" pitchFamily="34" charset="0"/>
              </a:rPr>
              <a:t>specifying criteria where </a:t>
            </a:r>
            <a:r>
              <a:rPr lang="en-US" sz="3200" dirty="0" smtClean="0">
                <a:latin typeface="Calibri" pitchFamily="34" charset="0"/>
              </a:rPr>
              <a:t>you looking for an </a:t>
            </a:r>
            <a:r>
              <a:rPr lang="en-US" sz="3200" dirty="0">
                <a:latin typeface="Calibri" pitchFamily="34" charset="0"/>
              </a:rPr>
              <a:t>exact match (</a:t>
            </a:r>
            <a:r>
              <a:rPr lang="en-US" sz="3200" dirty="0" err="1">
                <a:latin typeface="Calibri" pitchFamily="34" charset="0"/>
              </a:rPr>
              <a:t>ie</a:t>
            </a:r>
            <a:r>
              <a:rPr lang="en-US" sz="3200" dirty="0">
                <a:latin typeface="Calibri" pitchFamily="34" charset="0"/>
              </a:rPr>
              <a:t>. </a:t>
            </a:r>
            <a:r>
              <a:rPr lang="en-US" sz="3200" dirty="0" smtClean="0">
                <a:latin typeface="Calibri" pitchFamily="34" charset="0"/>
              </a:rPr>
              <a:t>That includes </a:t>
            </a:r>
            <a:r>
              <a:rPr lang="en-US" sz="3200" dirty="0">
                <a:latin typeface="Calibri" pitchFamily="34" charset="0"/>
              </a:rPr>
              <a:t>the </a:t>
            </a:r>
            <a:r>
              <a:rPr lang="en-US" sz="3200" dirty="0" smtClean="0">
                <a:latin typeface="Calibri" pitchFamily="34" charset="0"/>
              </a:rPr>
              <a:t>word </a:t>
            </a:r>
            <a:r>
              <a:rPr lang="en-US" sz="3200" b="1" dirty="0" smtClean="0">
                <a:latin typeface="Calibri" pitchFamily="34" charset="0"/>
              </a:rPr>
              <a:t>and  </a:t>
            </a:r>
            <a:r>
              <a:rPr lang="en-CA" sz="3200" dirty="0">
                <a:latin typeface="Calibri" pitchFamily="34" charset="0"/>
              </a:rPr>
              <a:t>)</a:t>
            </a:r>
            <a:r>
              <a:rPr lang="en-US" sz="3200" dirty="0">
                <a:latin typeface="Calibri" pitchFamily="34" charset="0"/>
              </a:rPr>
              <a:t> so that </a:t>
            </a:r>
            <a:r>
              <a:rPr lang="en-US" sz="3200" dirty="0" smtClean="0">
                <a:latin typeface="Calibri" pitchFamily="34" charset="0"/>
              </a:rPr>
              <a:t>Access does </a:t>
            </a:r>
            <a:r>
              <a:rPr lang="en-US" sz="3200" dirty="0">
                <a:latin typeface="Calibri" pitchFamily="34" charset="0"/>
              </a:rPr>
              <a:t>not treat the </a:t>
            </a:r>
            <a:r>
              <a:rPr lang="en-US" sz="3200" dirty="0" smtClean="0">
                <a:latin typeface="Calibri" pitchFamily="34" charset="0"/>
              </a:rPr>
              <a:t> </a:t>
            </a:r>
            <a:r>
              <a:rPr lang="en-US" sz="3200" b="1" i="1" u="sng" dirty="0">
                <a:latin typeface="Calibri" pitchFamily="34" charset="0"/>
              </a:rPr>
              <a:t>and</a:t>
            </a:r>
            <a:r>
              <a:rPr lang="en-US" sz="3200" dirty="0">
                <a:latin typeface="Calibri" pitchFamily="34" charset="0"/>
              </a:rPr>
              <a:t> </a:t>
            </a:r>
            <a:r>
              <a:rPr lang="en-US" sz="3200" dirty="0" smtClean="0">
                <a:latin typeface="Calibri" pitchFamily="34" charset="0"/>
              </a:rPr>
              <a:t> as </a:t>
            </a:r>
            <a:r>
              <a:rPr lang="en-US" sz="3200" dirty="0">
                <a:latin typeface="Calibri" pitchFamily="34" charset="0"/>
              </a:rPr>
              <a:t>a </a:t>
            </a:r>
            <a:r>
              <a:rPr lang="en-US" sz="3200" dirty="0" smtClean="0">
                <a:latin typeface="Calibri" pitchFamily="34" charset="0"/>
              </a:rPr>
              <a:t>Logical operator</a:t>
            </a:r>
            <a:r>
              <a:rPr lang="en-US" sz="3200" dirty="0">
                <a:latin typeface="Calibri" pitchFamily="34" charset="0"/>
              </a:rPr>
              <a:t>, you must surround the </a:t>
            </a:r>
            <a:r>
              <a:rPr lang="en-US" sz="3200" dirty="0" smtClean="0">
                <a:latin typeface="Calibri" pitchFamily="34" charset="0"/>
              </a:rPr>
              <a:t>	entire expression </a:t>
            </a:r>
            <a:r>
              <a:rPr lang="en-US" sz="3200" dirty="0">
                <a:latin typeface="Calibri" pitchFamily="34" charset="0"/>
              </a:rPr>
              <a:t>that you are checking </a:t>
            </a:r>
            <a:r>
              <a:rPr lang="en-US" sz="3200" dirty="0" smtClean="0">
                <a:latin typeface="Calibri" pitchFamily="34" charset="0"/>
              </a:rPr>
              <a:t>for, with quotation </a:t>
            </a:r>
            <a:r>
              <a:rPr lang="en-US" sz="3200" dirty="0">
                <a:latin typeface="Calibri" pitchFamily="34" charset="0"/>
              </a:rPr>
              <a:t>marks. </a:t>
            </a:r>
            <a:r>
              <a:rPr lang="en-US" sz="2400" dirty="0"/>
              <a:t/>
            </a:r>
            <a:br>
              <a:rPr lang="en-US" sz="2400" dirty="0"/>
            </a:br>
            <a:endParaRPr lang="en-CA" sz="230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17</a:t>
            </a:fld>
            <a:endParaRPr lang="en-US"/>
          </a:p>
        </p:txBody>
      </p:sp>
    </p:spTree>
    <p:extLst>
      <p:ext uri="{BB962C8B-B14F-4D97-AF65-F5344CB8AC3E}">
        <p14:creationId xmlns:p14="http://schemas.microsoft.com/office/powerpoint/2010/main" val="3572604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a:latin typeface="Calibri" pitchFamily="34" charset="0"/>
              </a:rPr>
              <a:t>Using Date-Related Criteria:</a:t>
            </a:r>
            <a:endParaRPr lang="en-CA" sz="3200" dirty="0">
              <a:latin typeface="Calibri" pitchFamily="34" charset="0"/>
            </a:endParaRPr>
          </a:p>
        </p:txBody>
      </p:sp>
      <p:sp>
        <p:nvSpPr>
          <p:cNvPr id="5" name="Content Placeholder 4"/>
          <p:cNvSpPr>
            <a:spLocks noGrp="1"/>
          </p:cNvSpPr>
          <p:nvPr>
            <p:ph sz="half" idx="2"/>
          </p:nvPr>
        </p:nvSpPr>
        <p:spPr>
          <a:xfrm>
            <a:off x="357809" y="1099930"/>
            <a:ext cx="11701669" cy="5393635"/>
          </a:xfrm>
        </p:spPr>
        <p:txBody>
          <a:bodyPr>
            <a:noAutofit/>
          </a:bodyPr>
          <a:lstStyle/>
          <a:p>
            <a:pPr marL="393192" lvl="1" indent="0">
              <a:buNone/>
            </a:pPr>
            <a:r>
              <a:rPr lang="en-CA" sz="3200" b="1" u="sng" dirty="0">
                <a:latin typeface="Calibri" pitchFamily="34" charset="0"/>
              </a:rPr>
              <a:t>Note #1</a:t>
            </a:r>
            <a:r>
              <a:rPr lang="en-CA" sz="3200" dirty="0">
                <a:latin typeface="Calibri" pitchFamily="34" charset="0"/>
              </a:rPr>
              <a:t> – you would type the following criteria expressions into a field cell that is storing a </a:t>
            </a:r>
            <a:r>
              <a:rPr lang="en-CA" sz="3200" b="1" u="sng" dirty="0">
                <a:latin typeface="Calibri" pitchFamily="34" charset="0"/>
              </a:rPr>
              <a:t>Date</a:t>
            </a:r>
            <a:r>
              <a:rPr lang="en-CA" sz="3200" u="sng" dirty="0">
                <a:latin typeface="Calibri" pitchFamily="34" charset="0"/>
              </a:rPr>
              <a:t> type</a:t>
            </a:r>
            <a:r>
              <a:rPr lang="en-CA" sz="3200" dirty="0">
                <a:latin typeface="Calibri" pitchFamily="34" charset="0"/>
              </a:rPr>
              <a:t> value</a:t>
            </a:r>
            <a:r>
              <a:rPr lang="en-CA" sz="3200" dirty="0" smtClean="0">
                <a:latin typeface="Calibri" pitchFamily="34" charset="0"/>
              </a:rPr>
              <a:t>.</a:t>
            </a:r>
          </a:p>
          <a:p>
            <a:pPr marL="393192" lvl="1" indent="0">
              <a:buNone/>
            </a:pPr>
            <a:r>
              <a:rPr lang="en-CA" sz="3200" dirty="0">
                <a:latin typeface="Calibri" pitchFamily="34" charset="0"/>
              </a:rPr>
              <a:t/>
            </a:r>
            <a:br>
              <a:rPr lang="en-CA" sz="3200" dirty="0">
                <a:latin typeface="Calibri" pitchFamily="34" charset="0"/>
              </a:rPr>
            </a:br>
            <a:r>
              <a:rPr lang="en-CA" sz="3200" b="1" u="sng" dirty="0">
                <a:latin typeface="Calibri" pitchFamily="34" charset="0"/>
              </a:rPr>
              <a:t>Note #2</a:t>
            </a:r>
            <a:r>
              <a:rPr lang="en-CA" sz="3200" dirty="0">
                <a:latin typeface="Calibri" pitchFamily="34" charset="0"/>
              </a:rPr>
              <a:t> – for some of the </a:t>
            </a:r>
            <a:r>
              <a:rPr lang="en-CA" sz="3200" dirty="0" smtClean="0">
                <a:latin typeface="Calibri" pitchFamily="34" charset="0"/>
              </a:rPr>
              <a:t>slides, </a:t>
            </a:r>
            <a:r>
              <a:rPr lang="en-CA" sz="3200" dirty="0">
                <a:latin typeface="Calibri" pitchFamily="34" charset="0"/>
              </a:rPr>
              <a:t>assume that the </a:t>
            </a:r>
            <a:r>
              <a:rPr lang="en-CA" sz="3200" b="1" dirty="0" err="1">
                <a:latin typeface="Calibri" pitchFamily="34" charset="0"/>
              </a:rPr>
              <a:t>OrderDate</a:t>
            </a:r>
            <a:r>
              <a:rPr lang="en-CA" sz="3200" dirty="0">
                <a:latin typeface="Calibri" pitchFamily="34" charset="0"/>
              </a:rPr>
              <a:t> field is storing </a:t>
            </a:r>
            <a:r>
              <a:rPr lang="en-CA" sz="3200" b="1" dirty="0" smtClean="0">
                <a:latin typeface="Calibri" pitchFamily="34" charset="0"/>
              </a:rPr>
              <a:t>25-Dec-2015</a:t>
            </a:r>
            <a:r>
              <a:rPr lang="en-CA" sz="3200" dirty="0" smtClean="0">
                <a:latin typeface="Calibri" pitchFamily="34" charset="0"/>
              </a:rPr>
              <a:t>.</a:t>
            </a:r>
            <a:r>
              <a:rPr lang="en-US" sz="2400" dirty="0"/>
              <a:t/>
            </a:r>
            <a:br>
              <a:rPr lang="en-US" sz="2400" dirty="0"/>
            </a:br>
            <a:endParaRPr lang="en-CA" sz="230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18</a:t>
            </a:fld>
            <a:endParaRPr lang="en-US"/>
          </a:p>
        </p:txBody>
      </p:sp>
    </p:spTree>
    <p:extLst>
      <p:ext uri="{BB962C8B-B14F-4D97-AF65-F5344CB8AC3E}">
        <p14:creationId xmlns:p14="http://schemas.microsoft.com/office/powerpoint/2010/main" val="231590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a:latin typeface="Calibri" pitchFamily="34" charset="0"/>
              </a:rPr>
              <a:t>Using Date-Related Criteria:</a:t>
            </a:r>
            <a:endParaRPr lang="en-CA" sz="3200" dirty="0">
              <a:latin typeface="Calibri" pitchFamily="34" charset="0"/>
            </a:endParaRPr>
          </a:p>
        </p:txBody>
      </p:sp>
      <p:sp>
        <p:nvSpPr>
          <p:cNvPr id="5" name="Content Placeholder 4"/>
          <p:cNvSpPr>
            <a:spLocks noGrp="1"/>
          </p:cNvSpPr>
          <p:nvPr>
            <p:ph sz="half" idx="2"/>
          </p:nvPr>
        </p:nvSpPr>
        <p:spPr>
          <a:xfrm>
            <a:off x="291549" y="1099930"/>
            <a:ext cx="11767930" cy="5618922"/>
          </a:xfrm>
        </p:spPr>
        <p:txBody>
          <a:bodyPr>
            <a:noAutofit/>
          </a:bodyPr>
          <a:lstStyle/>
          <a:p>
            <a:pPr marL="393192" lvl="1" indent="0">
              <a:buNone/>
            </a:pPr>
            <a:r>
              <a:rPr lang="en-US" sz="2400" dirty="0">
                <a:latin typeface="Calibri" pitchFamily="34" charset="0"/>
              </a:rPr>
              <a:t>Date()		Finds records that are storing the current date.</a:t>
            </a:r>
            <a:endParaRPr lang="en-CA" sz="2400" dirty="0">
              <a:latin typeface="Calibri" pitchFamily="34" charset="0"/>
            </a:endParaRPr>
          </a:p>
          <a:p>
            <a:pPr marL="393192" lvl="1" indent="0">
              <a:buNone/>
            </a:pPr>
            <a:r>
              <a:rPr lang="en-US" sz="2400" dirty="0">
                <a:latin typeface="Calibri" pitchFamily="34" charset="0"/>
              </a:rPr>
              <a:t>Date() – 365	Finds records from exactly 1 year ago today (</a:t>
            </a:r>
            <a:r>
              <a:rPr lang="en-US" sz="2400" dirty="0" err="1">
                <a:latin typeface="Calibri" pitchFamily="34" charset="0"/>
              </a:rPr>
              <a:t>ie</a:t>
            </a:r>
            <a:r>
              <a:rPr lang="en-US" sz="2400" dirty="0">
                <a:latin typeface="Calibri" pitchFamily="34" charset="0"/>
              </a:rPr>
              <a:t>. on just that single day).</a:t>
            </a:r>
            <a:endParaRPr lang="en-CA" sz="2400" dirty="0">
              <a:latin typeface="Calibri" pitchFamily="34" charset="0"/>
            </a:endParaRPr>
          </a:p>
          <a:p>
            <a:pPr marL="393192" lvl="1" indent="0">
              <a:buNone/>
            </a:pPr>
            <a:r>
              <a:rPr lang="en-US" sz="2400" dirty="0">
                <a:latin typeface="Calibri" pitchFamily="34" charset="0"/>
              </a:rPr>
              <a:t>Between Date() AND Date() – 365	Finds records anytime within the last year.</a:t>
            </a:r>
            <a:endParaRPr lang="en-CA" sz="2400" dirty="0">
              <a:latin typeface="Calibri" pitchFamily="34" charset="0"/>
            </a:endParaRPr>
          </a:p>
          <a:p>
            <a:pPr marL="393192" lvl="1" indent="0">
              <a:buNone/>
            </a:pPr>
            <a:r>
              <a:rPr lang="en-US" sz="2400" dirty="0">
                <a:latin typeface="Calibri" pitchFamily="34" charset="0"/>
              </a:rPr>
              <a:t>Between Date() AND Date() – 30	Finds records within the last thirty days. </a:t>
            </a:r>
            <a:endParaRPr lang="en-CA" sz="2400" dirty="0">
              <a:latin typeface="Calibri" pitchFamily="34" charset="0"/>
            </a:endParaRPr>
          </a:p>
          <a:p>
            <a:pPr marL="393192" lvl="1" indent="0">
              <a:buNone/>
            </a:pPr>
            <a:r>
              <a:rPr lang="en-US" sz="2400" dirty="0">
                <a:latin typeface="Calibri" pitchFamily="34" charset="0"/>
              </a:rPr>
              <a:t>Between #</a:t>
            </a:r>
            <a:r>
              <a:rPr lang="en-US" sz="2400" dirty="0" smtClean="0">
                <a:latin typeface="Calibri" pitchFamily="34" charset="0"/>
              </a:rPr>
              <a:t>25-Dec-2015# </a:t>
            </a:r>
            <a:r>
              <a:rPr lang="en-US" sz="2400" dirty="0">
                <a:latin typeface="Calibri" pitchFamily="34" charset="0"/>
              </a:rPr>
              <a:t>AND #</a:t>
            </a:r>
            <a:r>
              <a:rPr lang="en-US" sz="2400" dirty="0" smtClean="0">
                <a:latin typeface="Calibri" pitchFamily="34" charset="0"/>
              </a:rPr>
              <a:t>31-Dec-2015#</a:t>
            </a:r>
            <a:r>
              <a:rPr lang="en-US" sz="2400" dirty="0">
                <a:latin typeface="Calibri" pitchFamily="34" charset="0"/>
              </a:rPr>
              <a:t>	Finds records between those two dates </a:t>
            </a:r>
            <a:r>
              <a:rPr lang="en-US" sz="2400" dirty="0" smtClean="0">
                <a:latin typeface="Calibri" pitchFamily="34" charset="0"/>
              </a:rPr>
              <a:t>								</a:t>
            </a:r>
            <a:r>
              <a:rPr lang="en-US" sz="2400" b="1" i="1" dirty="0" smtClean="0">
                <a:latin typeface="Calibri" pitchFamily="34" charset="0"/>
              </a:rPr>
              <a:t>inclusive</a:t>
            </a:r>
            <a:r>
              <a:rPr lang="en-US" sz="2400" dirty="0">
                <a:latin typeface="Calibri" pitchFamily="34" charset="0"/>
              </a:rPr>
              <a:t>.</a:t>
            </a:r>
            <a:endParaRPr lang="en-CA" sz="2400" dirty="0">
              <a:latin typeface="Calibri" pitchFamily="34" charset="0"/>
            </a:endParaRPr>
          </a:p>
          <a:p>
            <a:pPr marL="393192" lvl="1" indent="0">
              <a:buNone/>
            </a:pPr>
            <a:r>
              <a:rPr lang="en-US" sz="2400" dirty="0">
                <a:latin typeface="Calibri" pitchFamily="34" charset="0"/>
              </a:rPr>
              <a:t>Day([</a:t>
            </a:r>
            <a:r>
              <a:rPr lang="en-US" sz="2400" dirty="0" err="1">
                <a:latin typeface="Calibri" pitchFamily="34" charset="0"/>
              </a:rPr>
              <a:t>OrderDate</a:t>
            </a:r>
            <a:r>
              <a:rPr lang="en-US" sz="2400" dirty="0">
                <a:latin typeface="Calibri" pitchFamily="34" charset="0"/>
              </a:rPr>
              <a:t>])	= 15	  Finds records where the order date occurs on the 15</a:t>
            </a:r>
            <a:r>
              <a:rPr lang="en-US" sz="2400" baseline="30000" dirty="0">
                <a:latin typeface="Calibri" pitchFamily="34" charset="0"/>
              </a:rPr>
              <a:t>th</a:t>
            </a:r>
            <a:r>
              <a:rPr lang="en-US" sz="2400" dirty="0">
                <a:latin typeface="Calibri" pitchFamily="34" charset="0"/>
              </a:rPr>
              <a:t> day of </a:t>
            </a:r>
            <a:r>
              <a:rPr lang="en-US" sz="2400" dirty="0" smtClean="0">
                <a:latin typeface="Calibri" pitchFamily="34" charset="0"/>
              </a:rPr>
              <a:t>					the </a:t>
            </a:r>
            <a:r>
              <a:rPr lang="en-US" sz="2400" dirty="0">
                <a:latin typeface="Calibri" pitchFamily="34" charset="0"/>
              </a:rPr>
              <a:t>month.</a:t>
            </a:r>
            <a:endParaRPr lang="en-CA" sz="2400" dirty="0">
              <a:latin typeface="Calibri" pitchFamily="34" charset="0"/>
            </a:endParaRPr>
          </a:p>
          <a:p>
            <a:pPr marL="393192" lvl="1" indent="0">
              <a:buNone/>
            </a:pPr>
            <a:r>
              <a:rPr lang="en-US" sz="2400" dirty="0">
                <a:latin typeface="Calibri" pitchFamily="34" charset="0"/>
              </a:rPr>
              <a:t>Weekday([</a:t>
            </a:r>
            <a:r>
              <a:rPr lang="en-US" sz="2400" dirty="0" err="1">
                <a:latin typeface="Calibri" pitchFamily="34" charset="0"/>
              </a:rPr>
              <a:t>OrderDate</a:t>
            </a:r>
            <a:r>
              <a:rPr lang="en-US" sz="2400" dirty="0">
                <a:latin typeface="Calibri" pitchFamily="34" charset="0"/>
              </a:rPr>
              <a:t>]) = 2    Finds records where the order date occurs on the 2</a:t>
            </a:r>
            <a:r>
              <a:rPr lang="en-US" sz="2400" baseline="30000" dirty="0">
                <a:latin typeface="Calibri" pitchFamily="34" charset="0"/>
              </a:rPr>
              <a:t>nd</a:t>
            </a:r>
            <a:r>
              <a:rPr lang="en-US" sz="2400" dirty="0">
                <a:latin typeface="Calibri" pitchFamily="34" charset="0"/>
              </a:rPr>
              <a:t> day of </a:t>
            </a:r>
            <a:r>
              <a:rPr lang="en-US" sz="2400" dirty="0" smtClean="0">
                <a:latin typeface="Calibri" pitchFamily="34" charset="0"/>
              </a:rPr>
              <a:t>					the week  (</a:t>
            </a:r>
            <a:r>
              <a:rPr lang="en-US" sz="2400" dirty="0" err="1">
                <a:latin typeface="Calibri" pitchFamily="34" charset="0"/>
              </a:rPr>
              <a:t>ie</a:t>
            </a:r>
            <a:r>
              <a:rPr lang="en-US" sz="2400" dirty="0">
                <a:latin typeface="Calibri" pitchFamily="34" charset="0"/>
              </a:rPr>
              <a:t>. Monday).   </a:t>
            </a:r>
            <a:endParaRPr lang="en-CA" sz="2400" dirty="0">
              <a:latin typeface="Calibri" pitchFamily="34" charset="0"/>
            </a:endParaRPr>
          </a:p>
          <a:p>
            <a:pPr marL="393192" lvl="1" indent="0">
              <a:buNone/>
            </a:pPr>
            <a:r>
              <a:rPr lang="en-US" sz="2400" dirty="0">
                <a:latin typeface="Calibri" pitchFamily="34" charset="0"/>
              </a:rPr>
              <a:t>Month([</a:t>
            </a:r>
            <a:r>
              <a:rPr lang="en-US" sz="2400" dirty="0" err="1">
                <a:latin typeface="Calibri" pitchFamily="34" charset="0"/>
              </a:rPr>
              <a:t>OrderDate</a:t>
            </a:r>
            <a:r>
              <a:rPr lang="en-US" sz="2400" dirty="0">
                <a:latin typeface="Calibri" pitchFamily="34" charset="0"/>
              </a:rPr>
              <a:t>]) = 8	Finds records where the order date occurs during the 8</a:t>
            </a:r>
            <a:r>
              <a:rPr lang="en-US" sz="2400" baseline="30000" dirty="0">
                <a:latin typeface="Calibri" pitchFamily="34" charset="0"/>
              </a:rPr>
              <a:t>th</a:t>
            </a:r>
            <a:r>
              <a:rPr lang="en-US" sz="2400" dirty="0">
                <a:latin typeface="Calibri" pitchFamily="34" charset="0"/>
              </a:rPr>
              <a:t> month </a:t>
            </a:r>
            <a:r>
              <a:rPr lang="en-US" sz="2400" dirty="0" smtClean="0">
                <a:latin typeface="Calibri" pitchFamily="34" charset="0"/>
              </a:rPr>
              <a:t>					(</a:t>
            </a:r>
            <a:r>
              <a:rPr lang="en-US" sz="2400" dirty="0" err="1">
                <a:latin typeface="Calibri" pitchFamily="34" charset="0"/>
              </a:rPr>
              <a:t>ie</a:t>
            </a:r>
            <a:r>
              <a:rPr lang="en-US" sz="2400" dirty="0">
                <a:latin typeface="Calibri" pitchFamily="34" charset="0"/>
              </a:rPr>
              <a:t>. August).</a:t>
            </a:r>
            <a:endParaRPr lang="en-CA" sz="2400" dirty="0">
              <a:latin typeface="Calibri" pitchFamily="34" charset="0"/>
            </a:endParaRPr>
          </a:p>
          <a:p>
            <a:pPr marL="393192" lvl="1" indent="0">
              <a:buNone/>
            </a:pPr>
            <a:r>
              <a:rPr lang="en-US" sz="2400" dirty="0">
                <a:latin typeface="Calibri" pitchFamily="34" charset="0"/>
              </a:rPr>
              <a:t>Year([</a:t>
            </a:r>
            <a:r>
              <a:rPr lang="en-US" sz="2400" dirty="0" err="1">
                <a:latin typeface="Calibri" pitchFamily="34" charset="0"/>
              </a:rPr>
              <a:t>OrderDate</a:t>
            </a:r>
            <a:r>
              <a:rPr lang="en-US" sz="2400" dirty="0">
                <a:latin typeface="Calibri" pitchFamily="34" charset="0"/>
              </a:rPr>
              <a:t>]) = </a:t>
            </a:r>
            <a:r>
              <a:rPr lang="en-US" sz="2400" dirty="0" smtClean="0">
                <a:latin typeface="Calibri" pitchFamily="34" charset="0"/>
              </a:rPr>
              <a:t>2015      </a:t>
            </a:r>
            <a:r>
              <a:rPr lang="en-US" sz="2400" dirty="0">
                <a:latin typeface="Calibri" pitchFamily="34" charset="0"/>
              </a:rPr>
              <a:t>Finds records where the order date occurs during the year </a:t>
            </a:r>
            <a:r>
              <a:rPr lang="en-US" sz="2400" dirty="0" smtClean="0">
                <a:latin typeface="Calibri" pitchFamily="34" charset="0"/>
              </a:rPr>
              <a:t>					2015.</a:t>
            </a:r>
            <a:r>
              <a:rPr lang="en-US" sz="3200" dirty="0"/>
              <a:t/>
            </a:r>
            <a:br>
              <a:rPr lang="en-US" sz="3200" dirty="0"/>
            </a:br>
            <a:endParaRPr lang="en-CA" sz="3200" dirty="0"/>
          </a:p>
          <a:p>
            <a:pPr marL="393192" lvl="1" indent="0">
              <a:buNone/>
            </a:pPr>
            <a:r>
              <a:rPr lang="en-US" sz="2400" dirty="0"/>
              <a:t/>
            </a:r>
            <a:br>
              <a:rPr lang="en-US" sz="2400" dirty="0"/>
            </a:br>
            <a:endParaRPr lang="en-CA" sz="230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19</a:t>
            </a:fld>
            <a:endParaRPr lang="en-US"/>
          </a:p>
        </p:txBody>
      </p:sp>
    </p:spTree>
    <p:extLst>
      <p:ext uri="{BB962C8B-B14F-4D97-AF65-F5344CB8AC3E}">
        <p14:creationId xmlns:p14="http://schemas.microsoft.com/office/powerpoint/2010/main" val="41442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libri" pitchFamily="34" charset="0"/>
              </a:rPr>
              <a:t>Queries – Different Types</a:t>
            </a:r>
            <a:endParaRPr lang="en-CA" dirty="0">
              <a:latin typeface="Calibri" pitchFamily="34" charset="0"/>
            </a:endParaRPr>
          </a:p>
        </p:txBody>
      </p:sp>
      <p:sp>
        <p:nvSpPr>
          <p:cNvPr id="2" name="Content Placeholder 1"/>
          <p:cNvSpPr>
            <a:spLocks noGrp="1"/>
          </p:cNvSpPr>
          <p:nvPr>
            <p:ph idx="1"/>
          </p:nvPr>
        </p:nvSpPr>
        <p:spPr/>
        <p:txBody>
          <a:bodyPr/>
          <a:lstStyle/>
          <a:p>
            <a:r>
              <a:rPr lang="en-US" dirty="0" smtClean="0">
                <a:latin typeface="Calibri" pitchFamily="34" charset="0"/>
              </a:rPr>
              <a:t>Select</a:t>
            </a:r>
          </a:p>
          <a:p>
            <a:r>
              <a:rPr lang="en-US" dirty="0" smtClean="0">
                <a:latin typeface="Calibri" pitchFamily="34" charset="0"/>
              </a:rPr>
              <a:t>Make Table</a:t>
            </a:r>
          </a:p>
          <a:p>
            <a:r>
              <a:rPr lang="en-US" dirty="0" smtClean="0">
                <a:latin typeface="Calibri" pitchFamily="34" charset="0"/>
              </a:rPr>
              <a:t>Append</a:t>
            </a:r>
          </a:p>
          <a:p>
            <a:r>
              <a:rPr lang="en-US" dirty="0" smtClean="0">
                <a:latin typeface="Calibri" pitchFamily="34" charset="0"/>
              </a:rPr>
              <a:t>Update</a:t>
            </a:r>
          </a:p>
          <a:p>
            <a:r>
              <a:rPr lang="en-US" dirty="0" err="1" smtClean="0">
                <a:latin typeface="Calibri" pitchFamily="34" charset="0"/>
              </a:rPr>
              <a:t>CrossTab</a:t>
            </a:r>
            <a:endParaRPr lang="en-US" dirty="0" smtClean="0">
              <a:latin typeface="Calibri" pitchFamily="34" charset="0"/>
            </a:endParaRPr>
          </a:p>
          <a:p>
            <a:r>
              <a:rPr lang="en-US" dirty="0" smtClean="0">
                <a:latin typeface="Calibri" pitchFamily="34" charset="0"/>
              </a:rPr>
              <a:t>Delete</a:t>
            </a:r>
          </a:p>
          <a:p>
            <a:endParaRPr lang="en-CA" dirty="0"/>
          </a:p>
        </p:txBody>
      </p:sp>
      <p:sp>
        <p:nvSpPr>
          <p:cNvPr id="3" name="Slide Number Placeholder 2"/>
          <p:cNvSpPr>
            <a:spLocks noGrp="1"/>
          </p:cNvSpPr>
          <p:nvPr>
            <p:ph type="sldNum" sz="quarter" idx="12"/>
          </p:nvPr>
        </p:nvSpPr>
        <p:spPr/>
        <p:txBody>
          <a:bodyPr/>
          <a:lstStyle/>
          <a:p>
            <a:fld id="{A27DF922-5756-4BD0-B6FE-76CC11AC8EDB}" type="slidenum">
              <a:rPr lang="en-US" smtClean="0"/>
              <a:t>2</a:t>
            </a:fld>
            <a:endParaRPr lang="en-US"/>
          </a:p>
        </p:txBody>
      </p:sp>
    </p:spTree>
    <p:extLst>
      <p:ext uri="{BB962C8B-B14F-4D97-AF65-F5344CB8AC3E}">
        <p14:creationId xmlns:p14="http://schemas.microsoft.com/office/powerpoint/2010/main" val="2463732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0" y="0"/>
            <a:ext cx="10972800" cy="1143000"/>
          </a:xfrm>
        </p:spPr>
        <p:txBody>
          <a:bodyPr>
            <a:normAutofit/>
          </a:bodyPr>
          <a:lstStyle/>
          <a:p>
            <a:pPr lvl="1"/>
            <a:r>
              <a:rPr lang="en-US" sz="3200" b="1" dirty="0">
                <a:latin typeface="Calibri" pitchFamily="34" charset="0"/>
              </a:rPr>
              <a:t>Using Date-Related Criteria:</a:t>
            </a:r>
            <a:endParaRPr lang="en-CA" sz="3200" dirty="0">
              <a:latin typeface="Calibri" pitchFamily="34" charset="0"/>
            </a:endParaRPr>
          </a:p>
        </p:txBody>
      </p:sp>
      <p:sp>
        <p:nvSpPr>
          <p:cNvPr id="5" name="Content Placeholder 4"/>
          <p:cNvSpPr>
            <a:spLocks noGrp="1"/>
          </p:cNvSpPr>
          <p:nvPr>
            <p:ph sz="half" idx="2"/>
          </p:nvPr>
        </p:nvSpPr>
        <p:spPr>
          <a:xfrm>
            <a:off x="291549" y="1099930"/>
            <a:ext cx="11767930" cy="5618922"/>
          </a:xfrm>
        </p:spPr>
        <p:txBody>
          <a:bodyPr>
            <a:noAutofit/>
          </a:bodyPr>
          <a:lstStyle/>
          <a:p>
            <a:pPr marL="393192" lvl="1" indent="0">
              <a:buNone/>
            </a:pPr>
            <a:r>
              <a:rPr lang="en-US" b="1" dirty="0" err="1">
                <a:latin typeface="Calibri" pitchFamily="34" charset="0"/>
              </a:rPr>
              <a:t>DatePart</a:t>
            </a:r>
            <a:r>
              <a:rPr lang="en-US" b="1" dirty="0">
                <a:latin typeface="Calibri" pitchFamily="34" charset="0"/>
              </a:rPr>
              <a:t>(</a:t>
            </a:r>
            <a:r>
              <a:rPr lang="en-US" b="1" i="1" dirty="0">
                <a:latin typeface="Calibri" pitchFamily="34" charset="0"/>
              </a:rPr>
              <a:t>Interval</a:t>
            </a:r>
            <a:r>
              <a:rPr lang="en-US" b="1" dirty="0">
                <a:latin typeface="Calibri" pitchFamily="34" charset="0"/>
              </a:rPr>
              <a:t>, </a:t>
            </a:r>
            <a:r>
              <a:rPr lang="en-US" b="1" i="1" dirty="0">
                <a:latin typeface="Calibri" pitchFamily="34" charset="0"/>
              </a:rPr>
              <a:t>Date</a:t>
            </a:r>
            <a:r>
              <a:rPr lang="en-US" b="1" dirty="0">
                <a:latin typeface="Calibri" pitchFamily="34" charset="0"/>
              </a:rPr>
              <a:t>)</a:t>
            </a:r>
            <a:r>
              <a:rPr lang="en-US" dirty="0">
                <a:latin typeface="Calibri" pitchFamily="34" charset="0"/>
              </a:rPr>
              <a:t>	 </a:t>
            </a:r>
            <a:r>
              <a:rPr lang="en-US" dirty="0" smtClean="0">
                <a:latin typeface="Calibri" pitchFamily="34" charset="0"/>
              </a:rPr>
              <a:t>Using </a:t>
            </a:r>
            <a:r>
              <a:rPr lang="en-US" dirty="0">
                <a:latin typeface="Calibri" pitchFamily="34" charset="0"/>
              </a:rPr>
              <a:t>this </a:t>
            </a:r>
            <a:r>
              <a:rPr lang="en-US" b="1" u="sng" dirty="0" err="1">
                <a:latin typeface="Calibri" pitchFamily="34" charset="0"/>
              </a:rPr>
              <a:t>DatePart</a:t>
            </a:r>
            <a:r>
              <a:rPr lang="en-US" u="sng" dirty="0">
                <a:latin typeface="Calibri" pitchFamily="34" charset="0"/>
              </a:rPr>
              <a:t> function</a:t>
            </a:r>
            <a:r>
              <a:rPr lang="en-US" dirty="0">
                <a:latin typeface="Calibri" pitchFamily="34" charset="0"/>
              </a:rPr>
              <a:t>, by specifying the </a:t>
            </a:r>
            <a:r>
              <a:rPr lang="en-US" b="1" i="1" dirty="0">
                <a:latin typeface="Calibri" pitchFamily="34" charset="0"/>
              </a:rPr>
              <a:t>Interval</a:t>
            </a:r>
            <a:r>
              <a:rPr lang="en-US" dirty="0">
                <a:latin typeface="Calibri" pitchFamily="34" charset="0"/>
              </a:rPr>
              <a:t> argument, you can customize the type of information you want to extract from a </a:t>
            </a:r>
            <a:r>
              <a:rPr lang="en-US" b="1" i="1" dirty="0">
                <a:latin typeface="Calibri" pitchFamily="34" charset="0"/>
              </a:rPr>
              <a:t>Date</a:t>
            </a:r>
            <a:r>
              <a:rPr lang="en-US" dirty="0">
                <a:latin typeface="Calibri" pitchFamily="34" charset="0"/>
              </a:rPr>
              <a:t> type of value.</a:t>
            </a:r>
            <a:br>
              <a:rPr lang="en-US" dirty="0">
                <a:latin typeface="Calibri" pitchFamily="34" charset="0"/>
              </a:rPr>
            </a:br>
            <a:r>
              <a:rPr lang="en-US" dirty="0">
                <a:latin typeface="Calibri" pitchFamily="34" charset="0"/>
              </a:rPr>
              <a:t> 	      </a:t>
            </a:r>
            <a:br>
              <a:rPr lang="en-US" dirty="0">
                <a:latin typeface="Calibri" pitchFamily="34" charset="0"/>
              </a:rPr>
            </a:br>
            <a:r>
              <a:rPr lang="en-US" dirty="0" err="1">
                <a:latin typeface="Calibri" pitchFamily="34" charset="0"/>
              </a:rPr>
              <a:t>DatePart</a:t>
            </a:r>
            <a:r>
              <a:rPr lang="en-US" dirty="0">
                <a:latin typeface="Calibri" pitchFamily="34" charset="0"/>
              </a:rPr>
              <a:t>(“m”,[</a:t>
            </a:r>
            <a:r>
              <a:rPr lang="en-US" dirty="0" err="1">
                <a:latin typeface="Calibri" pitchFamily="34" charset="0"/>
              </a:rPr>
              <a:t>OrderDate</a:t>
            </a:r>
            <a:r>
              <a:rPr lang="en-US" dirty="0">
                <a:latin typeface="Calibri" pitchFamily="34" charset="0"/>
              </a:rPr>
              <a:t>]) = 8	  	Finds records occurring during the 8</a:t>
            </a:r>
            <a:r>
              <a:rPr lang="en-US" baseline="30000" dirty="0">
                <a:latin typeface="Calibri" pitchFamily="34" charset="0"/>
              </a:rPr>
              <a:t>th</a:t>
            </a:r>
            <a:r>
              <a:rPr lang="en-US" dirty="0">
                <a:latin typeface="Calibri" pitchFamily="34" charset="0"/>
              </a:rPr>
              <a:t> month (</a:t>
            </a:r>
            <a:r>
              <a:rPr lang="en-US" dirty="0" err="1">
                <a:latin typeface="Calibri" pitchFamily="34" charset="0"/>
              </a:rPr>
              <a:t>ie</a:t>
            </a:r>
            <a:r>
              <a:rPr lang="en-US" dirty="0">
                <a:latin typeface="Calibri" pitchFamily="34" charset="0"/>
              </a:rPr>
              <a:t>. August).</a:t>
            </a:r>
            <a:br>
              <a:rPr lang="en-US" dirty="0">
                <a:latin typeface="Calibri" pitchFamily="34" charset="0"/>
              </a:rPr>
            </a:br>
            <a:r>
              <a:rPr lang="en-US" dirty="0" err="1">
                <a:latin typeface="Calibri" pitchFamily="34" charset="0"/>
              </a:rPr>
              <a:t>DatePart</a:t>
            </a:r>
            <a:r>
              <a:rPr lang="en-US" dirty="0">
                <a:latin typeface="Calibri" pitchFamily="34" charset="0"/>
              </a:rPr>
              <a:t>(“</a:t>
            </a:r>
            <a:r>
              <a:rPr lang="en-US" dirty="0" err="1">
                <a:latin typeface="Calibri" pitchFamily="34" charset="0"/>
              </a:rPr>
              <a:t>yyyy</a:t>
            </a:r>
            <a:r>
              <a:rPr lang="en-US" dirty="0">
                <a:latin typeface="Calibri" pitchFamily="34" charset="0"/>
              </a:rPr>
              <a:t>”,[</a:t>
            </a:r>
            <a:r>
              <a:rPr lang="en-US" dirty="0" err="1">
                <a:latin typeface="Calibri" pitchFamily="34" charset="0"/>
              </a:rPr>
              <a:t>OrderDate</a:t>
            </a:r>
            <a:r>
              <a:rPr lang="en-US" dirty="0">
                <a:latin typeface="Calibri" pitchFamily="34" charset="0"/>
              </a:rPr>
              <a:t>]) = </a:t>
            </a:r>
            <a:r>
              <a:rPr lang="en-US" dirty="0" smtClean="0">
                <a:latin typeface="Calibri" pitchFamily="34" charset="0"/>
              </a:rPr>
              <a:t>2015 </a:t>
            </a:r>
            <a:r>
              <a:rPr lang="en-US" dirty="0">
                <a:latin typeface="Calibri" pitchFamily="34" charset="0"/>
              </a:rPr>
              <a:t>	Finds records occurring in the year </a:t>
            </a:r>
            <a:r>
              <a:rPr lang="en-US" dirty="0" smtClean="0">
                <a:latin typeface="Calibri" pitchFamily="34" charset="0"/>
              </a:rPr>
              <a:t>2015.</a:t>
            </a:r>
            <a:r>
              <a:rPr lang="en-US" dirty="0">
                <a:latin typeface="Calibri" pitchFamily="34" charset="0"/>
              </a:rPr>
              <a:t/>
            </a:r>
            <a:br>
              <a:rPr lang="en-US" dirty="0">
                <a:latin typeface="Calibri" pitchFamily="34" charset="0"/>
              </a:rPr>
            </a:br>
            <a:r>
              <a:rPr lang="en-US" dirty="0">
                <a:latin typeface="Calibri" pitchFamily="34" charset="0"/>
              </a:rPr>
              <a:t/>
            </a:r>
            <a:br>
              <a:rPr lang="en-US" dirty="0">
                <a:latin typeface="Calibri" pitchFamily="34" charset="0"/>
              </a:rPr>
            </a:br>
            <a:r>
              <a:rPr lang="en-US" dirty="0">
                <a:latin typeface="Calibri" pitchFamily="34" charset="0"/>
              </a:rPr>
              <a:t>The other possible choices for the </a:t>
            </a:r>
            <a:r>
              <a:rPr lang="en-US" b="1" i="1" dirty="0">
                <a:latin typeface="Calibri" pitchFamily="34" charset="0"/>
              </a:rPr>
              <a:t>Interval</a:t>
            </a:r>
            <a:r>
              <a:rPr lang="en-US" dirty="0">
                <a:latin typeface="Calibri" pitchFamily="34" charset="0"/>
              </a:rPr>
              <a:t> argument are as follows:</a:t>
            </a:r>
            <a:br>
              <a:rPr lang="en-US" dirty="0">
                <a:latin typeface="Calibri" pitchFamily="34" charset="0"/>
              </a:rPr>
            </a:br>
            <a:r>
              <a:rPr lang="en-US" dirty="0">
                <a:latin typeface="Calibri" pitchFamily="34" charset="0"/>
              </a:rPr>
              <a:t/>
            </a:r>
            <a:br>
              <a:rPr lang="en-US" dirty="0">
                <a:latin typeface="Calibri" pitchFamily="34" charset="0"/>
              </a:rPr>
            </a:br>
            <a:r>
              <a:rPr lang="en-US" dirty="0" err="1">
                <a:latin typeface="Calibri" pitchFamily="34" charset="0"/>
              </a:rPr>
              <a:t>DatePart</a:t>
            </a:r>
            <a:r>
              <a:rPr lang="en-US" dirty="0">
                <a:latin typeface="Calibri" pitchFamily="34" charset="0"/>
              </a:rPr>
              <a:t>(“d”,[</a:t>
            </a:r>
            <a:r>
              <a:rPr lang="en-US" dirty="0" err="1">
                <a:latin typeface="Calibri" pitchFamily="34" charset="0"/>
              </a:rPr>
              <a:t>OrderDate</a:t>
            </a:r>
            <a:r>
              <a:rPr lang="en-US" dirty="0">
                <a:latin typeface="Calibri" pitchFamily="34" charset="0"/>
              </a:rPr>
              <a:t>]) = 25	  	Finds records occurring on the 25</a:t>
            </a:r>
            <a:r>
              <a:rPr lang="en-US" baseline="30000" dirty="0">
                <a:latin typeface="Calibri" pitchFamily="34" charset="0"/>
              </a:rPr>
              <a:t>th</a:t>
            </a:r>
            <a:r>
              <a:rPr lang="en-US" dirty="0">
                <a:latin typeface="Calibri" pitchFamily="34" charset="0"/>
              </a:rPr>
              <a:t> of the month.</a:t>
            </a:r>
            <a:br>
              <a:rPr lang="en-US" dirty="0">
                <a:latin typeface="Calibri" pitchFamily="34" charset="0"/>
              </a:rPr>
            </a:br>
            <a:r>
              <a:rPr lang="en-US" dirty="0" err="1">
                <a:latin typeface="Calibri" pitchFamily="34" charset="0"/>
              </a:rPr>
              <a:t>DatePart</a:t>
            </a:r>
            <a:r>
              <a:rPr lang="en-US" dirty="0">
                <a:latin typeface="Calibri" pitchFamily="34" charset="0"/>
              </a:rPr>
              <a:t>(“y”,[</a:t>
            </a:r>
            <a:r>
              <a:rPr lang="en-US" dirty="0" err="1">
                <a:latin typeface="Calibri" pitchFamily="34" charset="0"/>
              </a:rPr>
              <a:t>OrderDate</a:t>
            </a:r>
            <a:r>
              <a:rPr lang="en-US" dirty="0">
                <a:latin typeface="Calibri" pitchFamily="34" charset="0"/>
              </a:rPr>
              <a:t>]) = 90	  	Finds records occurring on the 90</a:t>
            </a:r>
            <a:r>
              <a:rPr lang="en-US" baseline="30000" dirty="0">
                <a:latin typeface="Calibri" pitchFamily="34" charset="0"/>
              </a:rPr>
              <a:t>th</a:t>
            </a:r>
            <a:r>
              <a:rPr lang="en-US" dirty="0">
                <a:latin typeface="Calibri" pitchFamily="34" charset="0"/>
              </a:rPr>
              <a:t> day of the year.</a:t>
            </a:r>
            <a:br>
              <a:rPr lang="en-US" dirty="0">
                <a:latin typeface="Calibri" pitchFamily="34" charset="0"/>
              </a:rPr>
            </a:br>
            <a:r>
              <a:rPr lang="en-US" dirty="0" err="1">
                <a:latin typeface="Calibri" pitchFamily="34" charset="0"/>
              </a:rPr>
              <a:t>DatePart</a:t>
            </a:r>
            <a:r>
              <a:rPr lang="en-US" dirty="0">
                <a:latin typeface="Calibri" pitchFamily="34" charset="0"/>
              </a:rPr>
              <a:t>(“w”,[</a:t>
            </a:r>
            <a:r>
              <a:rPr lang="en-US" dirty="0" err="1">
                <a:latin typeface="Calibri" pitchFamily="34" charset="0"/>
              </a:rPr>
              <a:t>OrderDate</a:t>
            </a:r>
            <a:r>
              <a:rPr lang="en-US" dirty="0">
                <a:latin typeface="Calibri" pitchFamily="34" charset="0"/>
              </a:rPr>
              <a:t>]) = 2	  	Finds records occurring on a Monday.</a:t>
            </a:r>
            <a:br>
              <a:rPr lang="en-US" dirty="0">
                <a:latin typeface="Calibri" pitchFamily="34" charset="0"/>
              </a:rPr>
            </a:br>
            <a:r>
              <a:rPr lang="en-US" dirty="0" err="1">
                <a:latin typeface="Calibri" pitchFamily="34" charset="0"/>
              </a:rPr>
              <a:t>DatePart</a:t>
            </a:r>
            <a:r>
              <a:rPr lang="en-US" dirty="0">
                <a:latin typeface="Calibri" pitchFamily="34" charset="0"/>
              </a:rPr>
              <a:t>(“</a:t>
            </a:r>
            <a:r>
              <a:rPr lang="en-US" dirty="0" err="1">
                <a:latin typeface="Calibri" pitchFamily="34" charset="0"/>
              </a:rPr>
              <a:t>ww</a:t>
            </a:r>
            <a:r>
              <a:rPr lang="en-US" dirty="0">
                <a:latin typeface="Calibri" pitchFamily="34" charset="0"/>
              </a:rPr>
              <a:t>”,[</a:t>
            </a:r>
            <a:r>
              <a:rPr lang="en-US" dirty="0" err="1">
                <a:latin typeface="Calibri" pitchFamily="34" charset="0"/>
              </a:rPr>
              <a:t>OrderDate</a:t>
            </a:r>
            <a:r>
              <a:rPr lang="en-US" dirty="0">
                <a:latin typeface="Calibri" pitchFamily="34" charset="0"/>
              </a:rPr>
              <a:t>]) = 47  	Finds records occurring during the 47</a:t>
            </a:r>
            <a:r>
              <a:rPr lang="en-US" baseline="30000" dirty="0">
                <a:latin typeface="Calibri" pitchFamily="34" charset="0"/>
              </a:rPr>
              <a:t>th</a:t>
            </a:r>
            <a:r>
              <a:rPr lang="en-US" dirty="0">
                <a:latin typeface="Calibri" pitchFamily="34" charset="0"/>
              </a:rPr>
              <a:t> week of the year.</a:t>
            </a:r>
            <a:br>
              <a:rPr lang="en-US" dirty="0">
                <a:latin typeface="Calibri" pitchFamily="34" charset="0"/>
              </a:rPr>
            </a:br>
            <a:r>
              <a:rPr lang="en-US" dirty="0" err="1">
                <a:latin typeface="Calibri" pitchFamily="34" charset="0"/>
              </a:rPr>
              <a:t>DatePart</a:t>
            </a:r>
            <a:r>
              <a:rPr lang="en-US" dirty="0">
                <a:latin typeface="Calibri" pitchFamily="34" charset="0"/>
              </a:rPr>
              <a:t>(“q”,[</a:t>
            </a:r>
            <a:r>
              <a:rPr lang="en-US" dirty="0" err="1">
                <a:latin typeface="Calibri" pitchFamily="34" charset="0"/>
              </a:rPr>
              <a:t>OrderDate</a:t>
            </a:r>
            <a:r>
              <a:rPr lang="en-US" dirty="0">
                <a:latin typeface="Calibri" pitchFamily="34" charset="0"/>
              </a:rPr>
              <a:t>]) = 3	  	Finds records occurring during the 3</a:t>
            </a:r>
            <a:r>
              <a:rPr lang="en-US" baseline="30000" dirty="0">
                <a:latin typeface="Calibri" pitchFamily="34" charset="0"/>
              </a:rPr>
              <a:t>rd</a:t>
            </a:r>
            <a:r>
              <a:rPr lang="en-US" dirty="0">
                <a:latin typeface="Calibri" pitchFamily="34" charset="0"/>
              </a:rPr>
              <a:t> quarter of the year.</a:t>
            </a:r>
            <a:br>
              <a:rPr lang="en-US" dirty="0">
                <a:latin typeface="Calibri" pitchFamily="34" charset="0"/>
              </a:rPr>
            </a:br>
            <a:r>
              <a:rPr lang="en-US" dirty="0" err="1">
                <a:latin typeface="Calibri" pitchFamily="34" charset="0"/>
              </a:rPr>
              <a:t>DatePart</a:t>
            </a:r>
            <a:r>
              <a:rPr lang="en-US" dirty="0">
                <a:latin typeface="Calibri" pitchFamily="34" charset="0"/>
              </a:rPr>
              <a:t>(“h”,[</a:t>
            </a:r>
            <a:r>
              <a:rPr lang="en-US" dirty="0" err="1">
                <a:latin typeface="Calibri" pitchFamily="34" charset="0"/>
              </a:rPr>
              <a:t>OrderDate</a:t>
            </a:r>
            <a:r>
              <a:rPr lang="en-US" dirty="0">
                <a:latin typeface="Calibri" pitchFamily="34" charset="0"/>
              </a:rPr>
              <a:t>]) = 14	  	Finds records occurring during the 14</a:t>
            </a:r>
            <a:r>
              <a:rPr lang="en-US" baseline="30000" dirty="0">
                <a:latin typeface="Calibri" pitchFamily="34" charset="0"/>
              </a:rPr>
              <a:t>th</a:t>
            </a:r>
            <a:r>
              <a:rPr lang="en-US" dirty="0">
                <a:latin typeface="Calibri" pitchFamily="34" charset="0"/>
              </a:rPr>
              <a:t> hour of the day.</a:t>
            </a:r>
            <a:br>
              <a:rPr lang="en-US" dirty="0">
                <a:latin typeface="Calibri" pitchFamily="34" charset="0"/>
              </a:rPr>
            </a:br>
            <a:r>
              <a:rPr lang="en-US" dirty="0" err="1">
                <a:latin typeface="Calibri" pitchFamily="34" charset="0"/>
              </a:rPr>
              <a:t>DatePart</a:t>
            </a:r>
            <a:r>
              <a:rPr lang="en-US" dirty="0">
                <a:latin typeface="Calibri" pitchFamily="34" charset="0"/>
              </a:rPr>
              <a:t>(“n”,[</a:t>
            </a:r>
            <a:r>
              <a:rPr lang="en-US" dirty="0" err="1">
                <a:latin typeface="Calibri" pitchFamily="34" charset="0"/>
              </a:rPr>
              <a:t>OrderDate</a:t>
            </a:r>
            <a:r>
              <a:rPr lang="en-US" dirty="0">
                <a:latin typeface="Calibri" pitchFamily="34" charset="0"/>
              </a:rPr>
              <a:t>]) = 45	  	Finds records occurring at the 45 minute mark.</a:t>
            </a:r>
            <a:br>
              <a:rPr lang="en-US" dirty="0">
                <a:latin typeface="Calibri" pitchFamily="34" charset="0"/>
              </a:rPr>
            </a:br>
            <a:r>
              <a:rPr lang="en-US" dirty="0" err="1">
                <a:latin typeface="Calibri" pitchFamily="34" charset="0"/>
              </a:rPr>
              <a:t>DatePart</a:t>
            </a:r>
            <a:r>
              <a:rPr lang="en-US" dirty="0">
                <a:latin typeface="Calibri" pitchFamily="34" charset="0"/>
              </a:rPr>
              <a:t>(“s”,[</a:t>
            </a:r>
            <a:r>
              <a:rPr lang="en-US" dirty="0" err="1">
                <a:latin typeface="Calibri" pitchFamily="34" charset="0"/>
              </a:rPr>
              <a:t>OrderDate</a:t>
            </a:r>
            <a:r>
              <a:rPr lang="en-US" dirty="0">
                <a:latin typeface="Calibri" pitchFamily="34" charset="0"/>
              </a:rPr>
              <a:t>]) = 15	  	Finds records occurring at the 15 second mark</a:t>
            </a:r>
            <a:r>
              <a:rPr lang="en-US" dirty="0" smtClean="0">
                <a:latin typeface="Calibri" pitchFamily="34" charset="0"/>
              </a:rPr>
              <a:t>.</a:t>
            </a:r>
            <a:r>
              <a:rPr lang="en-US" sz="3200" dirty="0"/>
              <a:t/>
            </a:r>
            <a:br>
              <a:rPr lang="en-US" sz="3200" dirty="0"/>
            </a:br>
            <a:endParaRPr lang="en-CA" sz="3200" dirty="0"/>
          </a:p>
          <a:p>
            <a:pPr marL="393192" lvl="1" indent="0">
              <a:buNone/>
            </a:pPr>
            <a:r>
              <a:rPr lang="en-US" sz="2400" dirty="0"/>
              <a:t/>
            </a:r>
            <a:br>
              <a:rPr lang="en-US" sz="2400" dirty="0"/>
            </a:br>
            <a:endParaRPr lang="en-CA" sz="23000" dirty="0">
              <a:latin typeface="Calibri" pitchFamily="34" charset="0"/>
            </a:endParaRPr>
          </a:p>
        </p:txBody>
      </p:sp>
      <p:sp>
        <p:nvSpPr>
          <p:cNvPr id="7" name="Slide Number Placeholder 6"/>
          <p:cNvSpPr>
            <a:spLocks noGrp="1"/>
          </p:cNvSpPr>
          <p:nvPr>
            <p:ph type="sldNum" sz="quarter" idx="12"/>
          </p:nvPr>
        </p:nvSpPr>
        <p:spPr/>
        <p:txBody>
          <a:bodyPr/>
          <a:lstStyle/>
          <a:p>
            <a:fld id="{A27DF922-5756-4BD0-B6FE-76CC11AC8EDB}" type="slidenum">
              <a:rPr lang="en-US" smtClean="0"/>
              <a:t>20</a:t>
            </a:fld>
            <a:endParaRPr lang="en-US"/>
          </a:p>
        </p:txBody>
      </p:sp>
    </p:spTree>
    <p:extLst>
      <p:ext uri="{BB962C8B-B14F-4D97-AF65-F5344CB8AC3E}">
        <p14:creationId xmlns:p14="http://schemas.microsoft.com/office/powerpoint/2010/main" val="157811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21</a:t>
            </a:fld>
            <a:endParaRPr lang="en-US"/>
          </a:p>
        </p:txBody>
      </p:sp>
      <p:pic>
        <p:nvPicPr>
          <p:cNvPr id="3" name="Content Placeholder 1" title="Using criteria in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49" y="567391"/>
            <a:ext cx="7243141" cy="3652004"/>
          </a:xfrm>
          <a:prstGeom prst="rect">
            <a:avLst/>
          </a:prstGeom>
        </p:spPr>
      </p:pic>
      <p:sp>
        <p:nvSpPr>
          <p:cNvPr id="4" name="Text Placeholder 9"/>
          <p:cNvSpPr txBox="1">
            <a:spLocks/>
          </p:cNvSpPr>
          <p:nvPr/>
        </p:nvSpPr>
        <p:spPr>
          <a:xfrm>
            <a:off x="7818783" y="434008"/>
            <a:ext cx="4253947" cy="1275521"/>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latin typeface="Calibri" pitchFamily="34" charset="0"/>
              </a:rPr>
              <a:t>Here’s how to use parameters in your queries:</a:t>
            </a:r>
            <a:endParaRPr lang="en-US" dirty="0">
              <a:latin typeface="Calibri" pitchFamily="34" charset="0"/>
            </a:endParaRPr>
          </a:p>
        </p:txBody>
      </p:sp>
      <p:sp>
        <p:nvSpPr>
          <p:cNvPr id="5" name="Text Placeholder 10"/>
          <p:cNvSpPr txBox="1">
            <a:spLocks/>
          </p:cNvSpPr>
          <p:nvPr/>
        </p:nvSpPr>
        <p:spPr>
          <a:xfrm>
            <a:off x="7818782" y="1716155"/>
            <a:ext cx="4253947" cy="3319671"/>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400" dirty="0" smtClean="0">
                <a:latin typeface="Calibri" pitchFamily="34" charset="0"/>
              </a:rPr>
              <a:t>Open the query in Design view, and in the </a:t>
            </a:r>
            <a:r>
              <a:rPr lang="en-US" sz="2400" b="1" dirty="0" smtClean="0">
                <a:latin typeface="Calibri" pitchFamily="34" charset="0"/>
              </a:rPr>
              <a:t>Criteria</a:t>
            </a:r>
            <a:r>
              <a:rPr lang="en-US" sz="2400" dirty="0" smtClean="0">
                <a:latin typeface="Calibri" pitchFamily="34" charset="0"/>
              </a:rPr>
              <a:t> row of the field you want to filter, enter your parameter. For example, you can use the criteria shown in the picture</a:t>
            </a:r>
            <a:r>
              <a:rPr lang="en-US" dirty="0" smtClean="0">
                <a:latin typeface="Calibri" pitchFamily="34" charset="0"/>
              </a:rPr>
              <a:t>.</a:t>
            </a:r>
            <a:endParaRPr lang="en-US" dirty="0">
              <a:latin typeface="Calibri" pitchFamily="34" charset="0"/>
            </a:endParaRPr>
          </a:p>
        </p:txBody>
      </p:sp>
      <p:sp>
        <p:nvSpPr>
          <p:cNvPr id="6" name="Text Placeholder 10"/>
          <p:cNvSpPr txBox="1">
            <a:spLocks/>
          </p:cNvSpPr>
          <p:nvPr/>
        </p:nvSpPr>
        <p:spPr>
          <a:xfrm>
            <a:off x="2842590" y="4194549"/>
            <a:ext cx="4472609" cy="2007468"/>
          </a:xfrm>
          <a:prstGeom prst="rect">
            <a:avLst/>
          </a:prstGeom>
        </p:spPr>
        <p:txBody>
          <a:bodyPr vert="horz" lIns="91440" tIns="45720" rIns="91440" bIns="45720" rtlCol="0">
            <a:noAutofit/>
          </a:bodyPr>
          <a:lstStyle>
            <a:lvl1pPr marL="228600" indent="0" algn="l" defTabSz="914400" rtl="0" eaLnBrk="1" latinLnBrk="0" hangingPunct="1">
              <a:spcBef>
                <a:spcPct val="20000"/>
              </a:spcBef>
              <a:spcAft>
                <a:spcPts val="300"/>
              </a:spcAft>
              <a:buClr>
                <a:schemeClr val="accent6"/>
              </a:buClr>
              <a:buFont typeface="Arial" pitchFamily="34" charset="0"/>
              <a:buNone/>
              <a:defRPr sz="1600" kern="1200">
                <a:solidFill>
                  <a:schemeClr val="tx1"/>
                </a:solidFill>
                <a:latin typeface="Segoe UI" pitchFamily="34" charset="0"/>
                <a:ea typeface="Segoe UI" pitchFamily="34" charset="0"/>
                <a:cs typeface="Segoe UI" pitchFamily="34" charset="0"/>
              </a:defRPr>
            </a:lvl1pPr>
            <a:lvl2pPr marL="457200" indent="0" algn="l" defTabSz="914400" rtl="0" eaLnBrk="1" latinLnBrk="0" hangingPunct="1">
              <a:spcBef>
                <a:spcPct val="20000"/>
              </a:spcBef>
              <a:buClr>
                <a:schemeClr val="accent6"/>
              </a:buClr>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Clr>
                <a:schemeClr val="accent6"/>
              </a:buClr>
              <a:buFont typeface="Arial" pitchFamily="34" charset="0"/>
              <a:buNone/>
              <a:defRPr sz="1600" kern="1200">
                <a:solidFill>
                  <a:schemeClr val="tx1"/>
                </a:solidFill>
                <a:latin typeface="+mn-lt"/>
                <a:ea typeface="+mn-ea"/>
                <a:cs typeface="+mn-cs"/>
              </a:defRPr>
            </a:lvl3pPr>
            <a:lvl4pPr marL="1371600" indent="0" algn="l" defTabSz="914400" rtl="0" eaLnBrk="1" latinLnBrk="0" hangingPunct="1">
              <a:spcBef>
                <a:spcPct val="20000"/>
              </a:spcBef>
              <a:buClr>
                <a:schemeClr val="accent6"/>
              </a:buClr>
              <a:buFont typeface="Arial" pitchFamily="34" charset="0"/>
              <a:buNone/>
              <a:defRPr sz="1600" kern="1200">
                <a:solidFill>
                  <a:schemeClr val="tx1"/>
                </a:solidFill>
                <a:latin typeface="+mn-lt"/>
                <a:ea typeface="+mn-ea"/>
                <a:cs typeface="+mn-cs"/>
              </a:defRPr>
            </a:lvl4pPr>
            <a:lvl5pPr marL="1828800" indent="0" algn="l" defTabSz="914400" rtl="0" eaLnBrk="1" latinLnBrk="0" hangingPunct="1">
              <a:spcBef>
                <a:spcPct val="20000"/>
              </a:spcBef>
              <a:buClr>
                <a:schemeClr val="accent6"/>
              </a:buClr>
              <a:buFont typeface="Arial" pitchFamily="34" charset="0"/>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Calibri" pitchFamily="34" charset="0"/>
                <a:sym typeface="Wingdings"/>
              </a:rPr>
              <a:t> </a:t>
            </a:r>
            <a:r>
              <a:rPr lang="en-US" sz="2400" dirty="0" smtClean="0">
                <a:latin typeface="Calibri" pitchFamily="34" charset="0"/>
              </a:rPr>
              <a:t>When you run the query, that criteria asks you for a start date, then an end date, and it returns only the records that fall within the dates you specify.</a:t>
            </a:r>
            <a:endParaRPr lang="en-US" sz="2400" dirty="0">
              <a:latin typeface="Calibri" pitchFamily="34" charset="0"/>
            </a:endParaRPr>
          </a:p>
        </p:txBody>
      </p:sp>
      <p:sp>
        <p:nvSpPr>
          <p:cNvPr id="7" name="Title 6"/>
          <p:cNvSpPr txBox="1">
            <a:spLocks/>
          </p:cNvSpPr>
          <p:nvPr/>
        </p:nvSpPr>
        <p:spPr>
          <a:xfrm>
            <a:off x="533400" y="152400"/>
            <a:ext cx="8077200" cy="6096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latin typeface="Calibri" pitchFamily="34" charset="0"/>
              </a:rPr>
              <a:t>Make a query ask for input</a:t>
            </a:r>
            <a:endParaRPr lang="en-US" dirty="0">
              <a:latin typeface="Calibri" pitchFamily="34" charset="0"/>
            </a:endParaRPr>
          </a:p>
        </p:txBody>
      </p:sp>
    </p:spTree>
    <p:extLst>
      <p:ext uri="{BB962C8B-B14F-4D97-AF65-F5344CB8AC3E}">
        <p14:creationId xmlns:p14="http://schemas.microsoft.com/office/powerpoint/2010/main" val="32426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22</a:t>
            </a:fld>
            <a:endParaRPr lang="en-US"/>
          </a:p>
        </p:txBody>
      </p:sp>
      <p:sp>
        <p:nvSpPr>
          <p:cNvPr id="3" name="Rectangle 2"/>
          <p:cNvSpPr/>
          <p:nvPr/>
        </p:nvSpPr>
        <p:spPr>
          <a:xfrm>
            <a:off x="310486" y="34018"/>
            <a:ext cx="4260910" cy="584775"/>
          </a:xfrm>
          <a:prstGeom prst="rect">
            <a:avLst/>
          </a:prstGeom>
        </p:spPr>
        <p:txBody>
          <a:bodyPr wrap="none">
            <a:spAutoFit/>
          </a:bodyPr>
          <a:lstStyle/>
          <a:p>
            <a:r>
              <a:rPr lang="en-US" sz="3200" dirty="0">
                <a:latin typeface="Calibri" pitchFamily="34" charset="0"/>
              </a:rPr>
              <a:t>Use a formula in a query</a:t>
            </a:r>
            <a:endParaRPr lang="en-CA" sz="3200" dirty="0">
              <a:latin typeface="Calibri" pitchFamily="34" charset="0"/>
            </a:endParaRPr>
          </a:p>
        </p:txBody>
      </p:sp>
      <p:pic>
        <p:nvPicPr>
          <p:cNvPr id="4" name="Content Placeholder 1" title="Using a formula in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28" y="790161"/>
            <a:ext cx="5667375" cy="2857500"/>
          </a:xfrm>
          <a:prstGeom prst="rect">
            <a:avLst/>
          </a:prstGeom>
        </p:spPr>
      </p:pic>
      <p:sp>
        <p:nvSpPr>
          <p:cNvPr id="5" name="Text Placeholder 9"/>
          <p:cNvSpPr txBox="1">
            <a:spLocks/>
          </p:cNvSpPr>
          <p:nvPr/>
        </p:nvSpPr>
        <p:spPr>
          <a:xfrm>
            <a:off x="6248400" y="773596"/>
            <a:ext cx="5506278" cy="729698"/>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smtClean="0">
                <a:latin typeface="Calibri" pitchFamily="34" charset="0"/>
              </a:rPr>
              <a:t>Another common way to alter the selection criteria in a query is to add a </a:t>
            </a:r>
            <a:r>
              <a:rPr lang="en-US" sz="2000" b="1" dirty="0" smtClean="0">
                <a:latin typeface="Calibri" pitchFamily="34" charset="0"/>
              </a:rPr>
              <a:t>function</a:t>
            </a:r>
            <a:r>
              <a:rPr lang="en-US" sz="1600" dirty="0" smtClean="0">
                <a:latin typeface="Calibri" pitchFamily="34" charset="0"/>
              </a:rPr>
              <a:t>. </a:t>
            </a:r>
            <a:endParaRPr lang="en-US" sz="1600" dirty="0">
              <a:latin typeface="Calibri" pitchFamily="34" charset="0"/>
            </a:endParaRPr>
          </a:p>
        </p:txBody>
      </p:sp>
      <p:sp>
        <p:nvSpPr>
          <p:cNvPr id="7" name="Text Placeholder 9"/>
          <p:cNvSpPr txBox="1">
            <a:spLocks/>
          </p:cNvSpPr>
          <p:nvPr/>
        </p:nvSpPr>
        <p:spPr>
          <a:xfrm>
            <a:off x="6248400" y="1503294"/>
            <a:ext cx="5539409" cy="121340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smtClean="0">
                <a:latin typeface="Calibri" pitchFamily="34" charset="0"/>
              </a:rPr>
              <a:t>For example, if you want to know how much your company spent on office furniture last year, you can add an aggregate function to the query and the sum will appear in your results</a:t>
            </a:r>
            <a:r>
              <a:rPr lang="en-US" sz="1600" dirty="0" smtClean="0">
                <a:latin typeface="Calibri" pitchFamily="34" charset="0"/>
              </a:rPr>
              <a:t>.</a:t>
            </a:r>
            <a:endParaRPr lang="en-US" sz="1600" dirty="0">
              <a:latin typeface="Calibri" pitchFamily="34" charset="0"/>
            </a:endParaRPr>
          </a:p>
        </p:txBody>
      </p:sp>
      <p:sp>
        <p:nvSpPr>
          <p:cNvPr id="8" name="Text Placeholder 10"/>
          <p:cNvSpPr txBox="1">
            <a:spLocks/>
          </p:cNvSpPr>
          <p:nvPr/>
        </p:nvSpPr>
        <p:spPr>
          <a:xfrm>
            <a:off x="191328" y="3862180"/>
            <a:ext cx="5128386" cy="7604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a:sym typeface="Wingdings"/>
              </a:rPr>
              <a:t></a:t>
            </a:r>
            <a:r>
              <a:rPr lang="en-US" sz="2000" dirty="0" smtClean="0">
                <a:latin typeface="Calibri" pitchFamily="34" charset="0"/>
              </a:rPr>
              <a:t>Open your query in Design view</a:t>
            </a:r>
            <a:r>
              <a:rPr lang="en-US" sz="1600" dirty="0" smtClean="0">
                <a:latin typeface="Calibri" pitchFamily="34" charset="0"/>
              </a:rPr>
              <a:t>.</a:t>
            </a:r>
            <a:endParaRPr lang="en-US" sz="1600" dirty="0">
              <a:latin typeface="Calibri" pitchFamily="34" charset="0"/>
            </a:endParaRPr>
          </a:p>
        </p:txBody>
      </p:sp>
      <p:sp>
        <p:nvSpPr>
          <p:cNvPr id="9" name="Text Placeholder 10"/>
          <p:cNvSpPr txBox="1">
            <a:spLocks/>
          </p:cNvSpPr>
          <p:nvPr/>
        </p:nvSpPr>
        <p:spPr>
          <a:xfrm>
            <a:off x="191328" y="4301573"/>
            <a:ext cx="3418855" cy="133894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000" dirty="0" smtClean="0">
                <a:latin typeface="Calibri" pitchFamily="34" charset="0"/>
              </a:rPr>
              <a:t>On the </a:t>
            </a:r>
            <a:r>
              <a:rPr lang="en-US" sz="2000" b="1" dirty="0" smtClean="0">
                <a:latin typeface="Calibri" pitchFamily="34" charset="0"/>
              </a:rPr>
              <a:t>Design</a:t>
            </a:r>
            <a:r>
              <a:rPr lang="en-US" sz="2000" dirty="0" smtClean="0">
                <a:latin typeface="Calibri" pitchFamily="34" charset="0"/>
              </a:rPr>
              <a:t> tab, in the </a:t>
            </a:r>
            <a:r>
              <a:rPr lang="en-US" sz="2000" b="1" dirty="0" smtClean="0">
                <a:latin typeface="Calibri" pitchFamily="34" charset="0"/>
              </a:rPr>
              <a:t>Show/Hide</a:t>
            </a:r>
            <a:r>
              <a:rPr lang="en-US" sz="2000" dirty="0" smtClean="0">
                <a:latin typeface="Calibri" pitchFamily="34" charset="0"/>
              </a:rPr>
              <a:t> group, click </a:t>
            </a:r>
            <a:r>
              <a:rPr lang="en-US" sz="2000" b="1" dirty="0" smtClean="0">
                <a:latin typeface="Calibri" pitchFamily="34" charset="0"/>
              </a:rPr>
              <a:t>Totals</a:t>
            </a:r>
            <a:r>
              <a:rPr lang="en-US" sz="2000" dirty="0" smtClean="0">
                <a:latin typeface="Calibri" pitchFamily="34" charset="0"/>
              </a:rPr>
              <a:t>. The </a:t>
            </a:r>
            <a:r>
              <a:rPr lang="en-US" sz="2000" b="1" dirty="0" smtClean="0">
                <a:latin typeface="Calibri" pitchFamily="34" charset="0"/>
              </a:rPr>
              <a:t>Total</a:t>
            </a:r>
            <a:r>
              <a:rPr lang="en-US" sz="2000" dirty="0" smtClean="0">
                <a:latin typeface="Calibri" pitchFamily="34" charset="0"/>
              </a:rPr>
              <a:t> row appears in the designer.</a:t>
            </a:r>
            <a:endParaRPr lang="en-US" sz="2000" dirty="0">
              <a:latin typeface="Calibri" pitchFamily="34" charset="0"/>
            </a:endParaRPr>
          </a:p>
        </p:txBody>
      </p:sp>
      <p:sp>
        <p:nvSpPr>
          <p:cNvPr id="11" name="Text Placeholder 10"/>
          <p:cNvSpPr txBox="1">
            <a:spLocks/>
          </p:cNvSpPr>
          <p:nvPr/>
        </p:nvSpPr>
        <p:spPr>
          <a:xfrm>
            <a:off x="4086638" y="4061082"/>
            <a:ext cx="6912666" cy="132261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000" dirty="0">
                <a:latin typeface="Calibri" pitchFamily="34" charset="0"/>
              </a:rPr>
              <a:t>In the field where you want to use the function, click the Total row and select a function from the list.</a:t>
            </a:r>
          </a:p>
        </p:txBody>
      </p:sp>
      <p:sp>
        <p:nvSpPr>
          <p:cNvPr id="12" name="Text Placeholder 10"/>
          <p:cNvSpPr txBox="1">
            <a:spLocks/>
          </p:cNvSpPr>
          <p:nvPr/>
        </p:nvSpPr>
        <p:spPr>
          <a:xfrm>
            <a:off x="4220818" y="5257800"/>
            <a:ext cx="6301408" cy="1083129"/>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000" dirty="0">
                <a:latin typeface="Calibri" pitchFamily="34" charset="0"/>
              </a:rPr>
              <a:t>When you run your query, the results include your calculation</a:t>
            </a:r>
            <a:r>
              <a:rPr lang="en-US" sz="1600" dirty="0">
                <a:latin typeface="Calibri" pitchFamily="34" charset="0"/>
              </a:rPr>
              <a:t>.</a:t>
            </a:r>
          </a:p>
        </p:txBody>
      </p:sp>
    </p:spTree>
    <p:extLst>
      <p:ext uri="{BB962C8B-B14F-4D97-AF65-F5344CB8AC3E}">
        <p14:creationId xmlns:p14="http://schemas.microsoft.com/office/powerpoint/2010/main" val="115102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P spid="9" grpId="0" build="p"/>
      <p:bldP spid="11" grpId="0" build="p"/>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23</a:t>
            </a:fld>
            <a:endParaRPr lang="en-US"/>
          </a:p>
        </p:txBody>
      </p:sp>
      <p:sp>
        <p:nvSpPr>
          <p:cNvPr id="3" name="Rectangle 2"/>
          <p:cNvSpPr/>
          <p:nvPr/>
        </p:nvSpPr>
        <p:spPr>
          <a:xfrm>
            <a:off x="310486" y="34018"/>
            <a:ext cx="6215163" cy="584775"/>
          </a:xfrm>
          <a:prstGeom prst="rect">
            <a:avLst/>
          </a:prstGeom>
        </p:spPr>
        <p:txBody>
          <a:bodyPr wrap="none">
            <a:spAutoFit/>
          </a:bodyPr>
          <a:lstStyle/>
          <a:p>
            <a:r>
              <a:rPr lang="en-US" sz="3200" dirty="0"/>
              <a:t>Query multiple record sources</a:t>
            </a:r>
            <a:endParaRPr lang="en-CA" sz="3200" dirty="0">
              <a:latin typeface="Calibri" pitchFamily="34" charset="0"/>
            </a:endParaRPr>
          </a:p>
        </p:txBody>
      </p:sp>
      <p:sp>
        <p:nvSpPr>
          <p:cNvPr id="5" name="Text Placeholder 9"/>
          <p:cNvSpPr txBox="1">
            <a:spLocks/>
          </p:cNvSpPr>
          <p:nvPr/>
        </p:nvSpPr>
        <p:spPr>
          <a:xfrm>
            <a:off x="509214" y="4192655"/>
            <a:ext cx="5817703" cy="1916595"/>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a:latin typeface="Calibri" pitchFamily="34" charset="0"/>
              </a:rPr>
              <a:t>You can use multiple tables, or other queries, as the record source for a new query. In fact, you’ll query multiple record sources far more than you will single sources. Multi-source queries are how you answer questions such as which assets came from which suppliers.</a:t>
            </a:r>
          </a:p>
        </p:txBody>
      </p:sp>
      <p:sp>
        <p:nvSpPr>
          <p:cNvPr id="7" name="Text Placeholder 9"/>
          <p:cNvSpPr txBox="1">
            <a:spLocks/>
          </p:cNvSpPr>
          <p:nvPr/>
        </p:nvSpPr>
        <p:spPr>
          <a:xfrm>
            <a:off x="6525649" y="4430487"/>
            <a:ext cx="5539409" cy="121340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sz="2000" dirty="0">
                <a:latin typeface="Calibri" pitchFamily="34" charset="0"/>
              </a:rPr>
              <a:t>The Query Wizard is the easiest way to get started building multi-source queries, especially if you’re new to Access. </a:t>
            </a:r>
          </a:p>
        </p:txBody>
      </p:sp>
      <p:pic>
        <p:nvPicPr>
          <p:cNvPr id="13" name="Content Placeholder 1" title="Using Query Wiz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038" y="547959"/>
            <a:ext cx="7228650" cy="3644696"/>
          </a:xfrm>
          <a:prstGeom prst="rect">
            <a:avLst/>
          </a:prstGeom>
        </p:spPr>
      </p:pic>
    </p:spTree>
    <p:extLst>
      <p:ext uri="{BB962C8B-B14F-4D97-AF65-F5344CB8AC3E}">
        <p14:creationId xmlns:p14="http://schemas.microsoft.com/office/powerpoint/2010/main" val="280256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24</a:t>
            </a:fld>
            <a:endParaRPr lang="en-US"/>
          </a:p>
        </p:txBody>
      </p:sp>
      <p:sp>
        <p:nvSpPr>
          <p:cNvPr id="3" name="Rectangle 2"/>
          <p:cNvSpPr/>
          <p:nvPr/>
        </p:nvSpPr>
        <p:spPr>
          <a:xfrm>
            <a:off x="310486" y="34018"/>
            <a:ext cx="6215163" cy="584775"/>
          </a:xfrm>
          <a:prstGeom prst="rect">
            <a:avLst/>
          </a:prstGeom>
        </p:spPr>
        <p:txBody>
          <a:bodyPr wrap="none">
            <a:spAutoFit/>
          </a:bodyPr>
          <a:lstStyle/>
          <a:p>
            <a:r>
              <a:rPr lang="en-US" sz="3200" dirty="0"/>
              <a:t>Query multiple record sources</a:t>
            </a:r>
            <a:endParaRPr lang="en-CA" sz="3200" dirty="0">
              <a:latin typeface="Calibri" pitchFamily="34" charset="0"/>
            </a:endParaRPr>
          </a:p>
        </p:txBody>
      </p:sp>
      <p:sp>
        <p:nvSpPr>
          <p:cNvPr id="8" name="Text Placeholder 10"/>
          <p:cNvSpPr txBox="1">
            <a:spLocks/>
          </p:cNvSpPr>
          <p:nvPr/>
        </p:nvSpPr>
        <p:spPr>
          <a:xfrm>
            <a:off x="191328" y="3862180"/>
            <a:ext cx="5128386" cy="7604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a:t>
            </a:r>
            <a:r>
              <a:rPr lang="en-US" sz="2000" dirty="0">
                <a:latin typeface="Calibri" pitchFamily="34" charset="0"/>
              </a:rPr>
              <a:t>On the </a:t>
            </a:r>
            <a:r>
              <a:rPr lang="en-US" sz="2000" b="1" dirty="0">
                <a:latin typeface="Calibri" pitchFamily="34" charset="0"/>
              </a:rPr>
              <a:t>Create</a:t>
            </a:r>
            <a:r>
              <a:rPr lang="en-US" sz="2000" dirty="0">
                <a:latin typeface="Calibri" pitchFamily="34" charset="0"/>
              </a:rPr>
              <a:t> tab, in the </a:t>
            </a:r>
            <a:r>
              <a:rPr lang="en-US" sz="2000" b="1" dirty="0">
                <a:latin typeface="Calibri" pitchFamily="34" charset="0"/>
              </a:rPr>
              <a:t>Queries</a:t>
            </a:r>
            <a:r>
              <a:rPr lang="en-US" sz="2000" dirty="0">
                <a:latin typeface="Calibri" pitchFamily="34" charset="0"/>
              </a:rPr>
              <a:t> group, click </a:t>
            </a:r>
            <a:r>
              <a:rPr lang="en-US" sz="2000" b="1" dirty="0">
                <a:latin typeface="Calibri" pitchFamily="34" charset="0"/>
              </a:rPr>
              <a:t>Query Wizard</a:t>
            </a:r>
            <a:r>
              <a:rPr lang="en-US" sz="2000" dirty="0">
                <a:latin typeface="Calibri" pitchFamily="34" charset="0"/>
              </a:rPr>
              <a:t>.</a:t>
            </a:r>
          </a:p>
        </p:txBody>
      </p:sp>
      <p:sp>
        <p:nvSpPr>
          <p:cNvPr id="9" name="Text Placeholder 10"/>
          <p:cNvSpPr txBox="1">
            <a:spLocks/>
          </p:cNvSpPr>
          <p:nvPr/>
        </p:nvSpPr>
        <p:spPr>
          <a:xfrm>
            <a:off x="191328" y="4714223"/>
            <a:ext cx="4592707" cy="203113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000" dirty="0">
                <a:latin typeface="Calibri" pitchFamily="34" charset="0"/>
              </a:rPr>
              <a:t>Complete the wizard. As part of that process, select the tables and fields you want to use as your record source, and…</a:t>
            </a:r>
          </a:p>
        </p:txBody>
      </p:sp>
      <p:sp>
        <p:nvSpPr>
          <p:cNvPr id="11" name="Text Placeholder 10"/>
          <p:cNvSpPr txBox="1">
            <a:spLocks/>
          </p:cNvSpPr>
          <p:nvPr/>
        </p:nvSpPr>
        <p:spPr>
          <a:xfrm>
            <a:off x="5120308" y="4633646"/>
            <a:ext cx="6912666" cy="132261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sz="2000" dirty="0">
                <a:latin typeface="Calibri" pitchFamily="34" charset="0"/>
              </a:rPr>
              <a:t>Give your new query a descriptive name, and remember to avoid using spaces in the name.</a:t>
            </a:r>
          </a:p>
        </p:txBody>
      </p:sp>
      <p:pic>
        <p:nvPicPr>
          <p:cNvPr id="13" name="Content Placeholder 1" title="Using Query Wiz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067" y="618793"/>
            <a:ext cx="6471618" cy="3263000"/>
          </a:xfrm>
          <a:prstGeom prst="rect">
            <a:avLst/>
          </a:prstGeom>
        </p:spPr>
      </p:pic>
    </p:spTree>
    <p:extLst>
      <p:ext uri="{BB962C8B-B14F-4D97-AF65-F5344CB8AC3E}">
        <p14:creationId xmlns:p14="http://schemas.microsoft.com/office/powerpoint/2010/main" val="32479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47"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617" y="243281"/>
            <a:ext cx="10618761" cy="2843868"/>
          </a:xfrm>
        </p:spPr>
        <p:txBody>
          <a:bodyPr>
            <a:noAutofit/>
          </a:bodyPr>
          <a:lstStyle/>
          <a:p>
            <a:pPr algn="l"/>
            <a:r>
              <a:rPr lang="en-US" sz="3600" dirty="0" smtClean="0"/>
              <a:t>Links</a:t>
            </a:r>
            <a:br>
              <a:rPr lang="en-US" sz="3600" dirty="0" smtClean="0"/>
            </a:br>
            <a:r>
              <a:rPr lang="en-US" sz="3600" dirty="0" smtClean="0"/>
              <a:t/>
            </a:r>
            <a:br>
              <a:rPr lang="en-US" sz="3600" dirty="0" smtClean="0"/>
            </a:br>
            <a:r>
              <a:rPr lang="en-US" sz="3600" dirty="0" smtClean="0"/>
              <a:t>Cross Tab</a:t>
            </a:r>
            <a:r>
              <a:rPr lang="en-US" sz="3600" dirty="0"/>
              <a:t/>
            </a:r>
            <a:br>
              <a:rPr lang="en-US" sz="3600" dirty="0"/>
            </a:br>
            <a:r>
              <a:rPr lang="en-US" sz="3600" dirty="0">
                <a:hlinkClick r:id="rId3"/>
              </a:rPr>
              <a:t>https://</a:t>
            </a:r>
            <a:r>
              <a:rPr lang="en-US" sz="3600" dirty="0" smtClean="0">
                <a:hlinkClick r:id="rId3"/>
              </a:rPr>
              <a:t>www.youtube.com/watch?v=0v-ILGUtGFo</a:t>
            </a:r>
            <a:r>
              <a:rPr lang="en-US" sz="3600" dirty="0" smtClean="0"/>
              <a:t/>
            </a:r>
            <a:br>
              <a:rPr lang="en-US" sz="3600" dirty="0" smtClean="0"/>
            </a:br>
            <a:r>
              <a:rPr lang="en-US" sz="3600" dirty="0"/>
              <a:t/>
            </a:r>
            <a:br>
              <a:rPr lang="en-US" sz="3600" dirty="0"/>
            </a:br>
            <a:r>
              <a:rPr lang="en-US" sz="3600" dirty="0"/>
              <a:t>Append Query</a:t>
            </a:r>
            <a:br>
              <a:rPr lang="en-US" sz="3600" dirty="0"/>
            </a:br>
            <a:r>
              <a:rPr lang="en-US" sz="3600" dirty="0">
                <a:hlinkClick r:id="rId4"/>
              </a:rPr>
              <a:t>https://www.youtube.com/watch?v=-</a:t>
            </a:r>
            <a:r>
              <a:rPr lang="en-US" sz="3600" dirty="0" smtClean="0">
                <a:hlinkClick r:id="rId4"/>
              </a:rPr>
              <a:t>9PO1DDDP50</a:t>
            </a:r>
            <a:r>
              <a:rPr lang="en-US" sz="3600" dirty="0" smtClean="0"/>
              <a:t/>
            </a:r>
            <a:br>
              <a:rPr lang="en-US" sz="3600" dirty="0" smtClean="0"/>
            </a:br>
            <a:r>
              <a:rPr lang="en-US" sz="3600" dirty="0"/>
              <a:t/>
            </a:r>
            <a:br>
              <a:rPr lang="en-US" sz="3600" dirty="0"/>
            </a:br>
            <a:r>
              <a:rPr lang="en-US" sz="3600" dirty="0" smtClean="0"/>
              <a:t>Update Query</a:t>
            </a:r>
            <a:r>
              <a:rPr lang="en-US" sz="3600" dirty="0"/>
              <a:t/>
            </a:r>
            <a:br>
              <a:rPr lang="en-US" sz="3600" dirty="0"/>
            </a:br>
            <a:r>
              <a:rPr lang="en-US" sz="3600" dirty="0"/>
              <a:t>https://www.youtube.com/watch?v=Sh3r8VaBdf4</a:t>
            </a:r>
            <a:endParaRPr lang="en-US" sz="2800" i="1" dirty="0">
              <a:latin typeface="Calibri" pitchFamily="34" charset="0"/>
            </a:endParaRPr>
          </a:p>
        </p:txBody>
      </p:sp>
      <p:sp>
        <p:nvSpPr>
          <p:cNvPr id="5" name="Slide Number Placeholder 4"/>
          <p:cNvSpPr>
            <a:spLocks noGrp="1"/>
          </p:cNvSpPr>
          <p:nvPr>
            <p:ph type="sldNum" sz="quarter" idx="12"/>
          </p:nvPr>
        </p:nvSpPr>
        <p:spPr/>
        <p:txBody>
          <a:bodyPr/>
          <a:lstStyle/>
          <a:p>
            <a:fld id="{A27DF922-5756-4BD0-B6FE-76CC11AC8EDB}" type="slidenum">
              <a:rPr lang="en-US" smtClean="0"/>
              <a:t>25</a:t>
            </a:fld>
            <a:endParaRPr lang="en-US"/>
          </a:p>
        </p:txBody>
      </p:sp>
    </p:spTree>
    <p:extLst>
      <p:ext uri="{BB962C8B-B14F-4D97-AF65-F5344CB8AC3E}">
        <p14:creationId xmlns:p14="http://schemas.microsoft.com/office/powerpoint/2010/main" val="1888537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3</a:t>
            </a:fld>
            <a:endParaRPr lang="en-US"/>
          </a:p>
        </p:txBody>
      </p:sp>
      <p:sp>
        <p:nvSpPr>
          <p:cNvPr id="3" name="Rectangle 2"/>
          <p:cNvSpPr/>
          <p:nvPr/>
        </p:nvSpPr>
        <p:spPr>
          <a:xfrm>
            <a:off x="410817" y="291548"/>
            <a:ext cx="10310192" cy="3108543"/>
          </a:xfrm>
          <a:prstGeom prst="rect">
            <a:avLst/>
          </a:prstGeom>
        </p:spPr>
        <p:txBody>
          <a:bodyPr wrap="square">
            <a:spAutoFit/>
          </a:bodyPr>
          <a:lstStyle/>
          <a:p>
            <a:r>
              <a:rPr lang="en-US" sz="2800" b="1" dirty="0" smtClean="0">
                <a:latin typeface="Calibri" pitchFamily="34" charset="0"/>
                <a:ea typeface="Times New Roman" pitchFamily="18" charset="0"/>
                <a:cs typeface="Arial" pitchFamily="34" charset="0"/>
              </a:rPr>
              <a:t>Queries</a:t>
            </a:r>
            <a:r>
              <a:rPr lang="en-US" sz="2800" dirty="0">
                <a:latin typeface="Calibri" pitchFamily="34" charset="0"/>
                <a:ea typeface="Times New Roman" pitchFamily="18" charset="0"/>
                <a:cs typeface="Arial" pitchFamily="34" charset="0"/>
              </a:rPr>
              <a:t/>
            </a:r>
            <a:br>
              <a:rPr lang="en-US" sz="2800" dirty="0">
                <a:latin typeface="Calibri" pitchFamily="34" charset="0"/>
                <a:ea typeface="Times New Roman" pitchFamily="18" charset="0"/>
                <a:cs typeface="Arial" pitchFamily="34" charset="0"/>
              </a:rPr>
            </a:br>
            <a:r>
              <a:rPr lang="en-US" sz="2800" dirty="0">
                <a:latin typeface="Calibri" pitchFamily="34" charset="0"/>
                <a:ea typeface="Times New Roman" pitchFamily="18" charset="0"/>
                <a:cs typeface="Arial" pitchFamily="34" charset="0"/>
              </a:rPr>
              <a:t>Notice that Access is fairly flexible as to the kind of notation it will accept from the user. In most cases, it will automatically adjust the user’s typed-in criteria, by automatically including its own special notation characters such as double quotes around pieces of text</a:t>
            </a:r>
            <a:r>
              <a:rPr lang="en-CA" sz="2800" dirty="0">
                <a:latin typeface="Calibri" pitchFamily="34" charset="0"/>
                <a:ea typeface="Times New Roman" pitchFamily="18" charset="0"/>
                <a:cs typeface="Arial" pitchFamily="34" charset="0"/>
              </a:rPr>
              <a:t> values</a:t>
            </a:r>
            <a:r>
              <a:rPr lang="en-US" sz="2800" dirty="0">
                <a:latin typeface="Calibri" pitchFamily="34" charset="0"/>
                <a:ea typeface="Times New Roman" pitchFamily="18" charset="0"/>
                <a:cs typeface="Arial" pitchFamily="34" charset="0"/>
              </a:rPr>
              <a:t>, and pound signs around date values. </a:t>
            </a:r>
            <a:br>
              <a:rPr lang="en-US" sz="2800" dirty="0">
                <a:latin typeface="Calibri" pitchFamily="34" charset="0"/>
                <a:ea typeface="Times New Roman" pitchFamily="18" charset="0"/>
                <a:cs typeface="Arial" pitchFamily="34" charset="0"/>
              </a:rPr>
            </a:br>
            <a:endParaRPr lang="en-CA" sz="2800" dirty="0">
              <a:latin typeface="Calibri" pitchFamily="34" charset="0"/>
              <a:ea typeface="Times New Roman" pitchFamily="18" charset="0"/>
              <a:cs typeface="Arial" pitchFamily="34" charset="0"/>
            </a:endParaRPr>
          </a:p>
        </p:txBody>
      </p:sp>
      <p:sp>
        <p:nvSpPr>
          <p:cNvPr id="4" name="Rectangle 1"/>
          <p:cNvSpPr>
            <a:spLocks noChangeArrowheads="1"/>
          </p:cNvSpPr>
          <p:nvPr/>
        </p:nvSpPr>
        <p:spPr bwMode="auto">
          <a:xfrm>
            <a:off x="410817" y="3156885"/>
            <a:ext cx="1110532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Lst>
            </a:pPr>
            <a:r>
              <a:rPr kumimoji="0" lang="en-US" sz="2800" b="1" i="0" u="sng" strike="noStrike" cap="none" normalizeH="0" baseline="0" dirty="0" smtClean="0">
                <a:ln>
                  <a:noFill/>
                </a:ln>
                <a:solidFill>
                  <a:schemeClr val="tx1"/>
                </a:solidFill>
                <a:effectLst/>
                <a:latin typeface="Calibri" pitchFamily="34" charset="0"/>
                <a:ea typeface="Times New Roman" pitchFamily="18" charset="0"/>
                <a:cs typeface="Arial" pitchFamily="34" charset="0"/>
              </a:rPr>
              <a:t>User’s Typed-in Value</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a:t>
            </a:r>
            <a:r>
              <a:rPr kumimoji="0" lang="en-US" sz="2800" b="1" i="0" u="sng" strike="noStrike" cap="none" normalizeH="0" baseline="0" dirty="0" smtClean="0">
                <a:ln>
                  <a:noFill/>
                </a:ln>
                <a:solidFill>
                  <a:schemeClr val="tx1"/>
                </a:solidFill>
                <a:effectLst/>
                <a:latin typeface="Calibri" pitchFamily="34" charset="0"/>
                <a:ea typeface="Times New Roman" pitchFamily="18" charset="0"/>
                <a:cs typeface="Arial" pitchFamily="34" charset="0"/>
              </a:rPr>
              <a:t>After Access Converts It</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Ontario</a:t>
            </a:r>
            <a:r>
              <a:rPr kumimoji="0" lang="en-CA"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a:t>
            </a: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“Ontario”</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“Ontario”			“Ontario”</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Ontario				= “Ontario”</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“Ontario”			= “Ontario”</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25-Dec-2011			#25-Dec-2011#</a:t>
            </a:r>
            <a:endParaRPr kumimoji="0" lang="en-CA" sz="1400" b="0" i="0" u="none" strike="noStrike" cap="none" normalizeH="0" baseline="0" dirty="0" smtClean="0">
              <a:ln>
                <a:noFill/>
              </a:ln>
              <a:solidFill>
                <a:schemeClr val="tx1"/>
              </a:solidFill>
              <a:effectLst/>
              <a:latin typeface="Calibri"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tabLst>
                <a:tab pos="228600" algn="l"/>
              </a:tabLst>
            </a:pPr>
            <a:r>
              <a:rPr kumimoji="0" lang="en-US" sz="28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=25-Dec-2011			=#25-Dec-2011#</a:t>
            </a:r>
            <a:endParaRPr kumimoji="0" lang="en-US" sz="4000" b="0"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570509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30" y="662608"/>
            <a:ext cx="10774392" cy="969034"/>
          </a:xfrm>
        </p:spPr>
        <p:txBody>
          <a:bodyPr>
            <a:noAutofit/>
          </a:bodyPr>
          <a:lstStyle/>
          <a:p>
            <a:r>
              <a:rPr lang="en-US" sz="3600" i="1" dirty="0" smtClean="0">
                <a:latin typeface="Calibri" pitchFamily="34" charset="0"/>
              </a:rPr>
              <a:t>Select Queries are answers to a question, not very formal…give me a sec!</a:t>
            </a:r>
            <a:endParaRPr lang="en-US" sz="2800" i="1" dirty="0">
              <a:latin typeface="Calibri" pitchFamily="34" charset="0"/>
            </a:endParaRPr>
          </a:p>
        </p:txBody>
      </p:sp>
      <p:sp>
        <p:nvSpPr>
          <p:cNvPr id="5" name="Slide Number Placeholder 4"/>
          <p:cNvSpPr>
            <a:spLocks noGrp="1"/>
          </p:cNvSpPr>
          <p:nvPr>
            <p:ph type="sldNum" sz="quarter" idx="12"/>
          </p:nvPr>
        </p:nvSpPr>
        <p:spPr/>
        <p:txBody>
          <a:bodyPr/>
          <a:lstStyle/>
          <a:p>
            <a:fld id="{A27DF922-5756-4BD0-B6FE-76CC11AC8EDB}" type="slidenum">
              <a:rPr lang="en-US" smtClean="0"/>
              <a:t>4</a:t>
            </a:fld>
            <a:endParaRPr lang="en-US"/>
          </a:p>
        </p:txBody>
      </p:sp>
      <p:sp>
        <p:nvSpPr>
          <p:cNvPr id="4" name="Title 1"/>
          <p:cNvSpPr txBox="1">
            <a:spLocks/>
          </p:cNvSpPr>
          <p:nvPr/>
        </p:nvSpPr>
        <p:spPr>
          <a:xfrm>
            <a:off x="602600" y="2305878"/>
            <a:ext cx="10774392" cy="25841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smtClean="0">
                <a:latin typeface="Calibri" pitchFamily="34" charset="0"/>
              </a:rPr>
              <a:t>Questions such as:</a:t>
            </a:r>
          </a:p>
          <a:p>
            <a:pPr marL="742950" indent="-742950" algn="l">
              <a:buFont typeface="+mj-lt"/>
              <a:buAutoNum type="arabicPeriod"/>
            </a:pPr>
            <a:r>
              <a:rPr lang="en-US" sz="3600" dirty="0" smtClean="0">
                <a:latin typeface="Calibri" pitchFamily="34" charset="0"/>
              </a:rPr>
              <a:t>How many people live in Ontario</a:t>
            </a:r>
          </a:p>
          <a:p>
            <a:pPr marL="742950" indent="-742950" algn="l">
              <a:buFont typeface="+mj-lt"/>
              <a:buAutoNum type="arabicPeriod"/>
            </a:pPr>
            <a:r>
              <a:rPr lang="en-US" sz="3600" dirty="0" smtClean="0">
                <a:latin typeface="Calibri" pitchFamily="34" charset="0"/>
              </a:rPr>
              <a:t>How many people line in K-W</a:t>
            </a:r>
          </a:p>
          <a:p>
            <a:pPr marL="742950" indent="-742950" algn="l">
              <a:buFont typeface="+mj-lt"/>
              <a:buAutoNum type="arabicPeriod"/>
            </a:pPr>
            <a:r>
              <a:rPr lang="en-US" sz="3600" dirty="0" smtClean="0">
                <a:latin typeface="Calibri" pitchFamily="34" charset="0"/>
              </a:rPr>
              <a:t>Who’s Birthday between January and February and live in K-W</a:t>
            </a:r>
            <a:endParaRPr lang="en-US" sz="2800" dirty="0">
              <a:latin typeface="Calibri" pitchFamily="34" charset="0"/>
            </a:endParaRPr>
          </a:p>
        </p:txBody>
      </p:sp>
    </p:spTree>
    <p:extLst>
      <p:ext uri="{BB962C8B-B14F-4D97-AF65-F5344CB8AC3E}">
        <p14:creationId xmlns:p14="http://schemas.microsoft.com/office/powerpoint/2010/main" val="3469432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5</a:t>
            </a:fld>
            <a:endParaRPr lang="en-US"/>
          </a:p>
        </p:txBody>
      </p:sp>
      <p:pic>
        <p:nvPicPr>
          <p:cNvPr id="3" name="Content Placeholder 1" title="The basic process for creating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07" y="1028699"/>
            <a:ext cx="10158620" cy="5121993"/>
          </a:xfrm>
          <a:prstGeom prst="rect">
            <a:avLst/>
          </a:prstGeom>
        </p:spPr>
      </p:pic>
    </p:spTree>
    <p:extLst>
      <p:ext uri="{BB962C8B-B14F-4D97-AF65-F5344CB8AC3E}">
        <p14:creationId xmlns:p14="http://schemas.microsoft.com/office/powerpoint/2010/main" val="283707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6</a:t>
            </a:fld>
            <a:endParaRPr lang="en-US"/>
          </a:p>
        </p:txBody>
      </p:sp>
      <p:pic>
        <p:nvPicPr>
          <p:cNvPr id="3" name="Content Placeholder 1" title="The basic process for creating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7" y="223630"/>
            <a:ext cx="8447846" cy="3660275"/>
          </a:xfrm>
          <a:prstGeom prst="rect">
            <a:avLst/>
          </a:prstGeom>
        </p:spPr>
      </p:pic>
      <p:sp>
        <p:nvSpPr>
          <p:cNvPr id="6" name="Text Placeholder 10"/>
          <p:cNvSpPr txBox="1">
            <a:spLocks/>
          </p:cNvSpPr>
          <p:nvPr/>
        </p:nvSpPr>
        <p:spPr>
          <a:xfrm>
            <a:off x="152400" y="3972339"/>
            <a:ext cx="5638800" cy="2895600"/>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dirty="0" smtClean="0">
                <a:latin typeface="Calibri" pitchFamily="34" charset="0"/>
              </a:rPr>
              <a:t>Start by choosing a record source for the query. A record source can be one or more tables, one or more queries, or a combination of the two. The picture shows a table open in the Query Designer.</a:t>
            </a:r>
            <a:endParaRPr lang="en-US" dirty="0">
              <a:latin typeface="Calibri" pitchFamily="34" charset="0"/>
            </a:endParaRPr>
          </a:p>
        </p:txBody>
      </p:sp>
      <p:sp>
        <p:nvSpPr>
          <p:cNvPr id="7" name="Text Placeholder 10"/>
          <p:cNvSpPr txBox="1">
            <a:spLocks/>
          </p:cNvSpPr>
          <p:nvPr/>
        </p:nvSpPr>
        <p:spPr>
          <a:xfrm>
            <a:off x="6248400" y="3883906"/>
            <a:ext cx="5161722" cy="3209319"/>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smtClean="0">
                <a:sym typeface="Wingdings"/>
              </a:rPr>
              <a:t> </a:t>
            </a:r>
            <a:r>
              <a:rPr lang="en-US" dirty="0">
                <a:latin typeface="Calibri" pitchFamily="34" charset="0"/>
              </a:rPr>
              <a:t>From the record source, select the fields that you want to see in the query. The picture shows fields in the Query Designer, but you do the same thing in the Query Wizard.</a:t>
            </a:r>
          </a:p>
        </p:txBody>
      </p:sp>
      <p:sp>
        <p:nvSpPr>
          <p:cNvPr id="8" name="Rectangle 7"/>
          <p:cNvSpPr/>
          <p:nvPr/>
        </p:nvSpPr>
        <p:spPr>
          <a:xfrm>
            <a:off x="9342783" y="642468"/>
            <a:ext cx="3102584"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Select Query</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865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7</a:t>
            </a:fld>
            <a:endParaRPr lang="en-US"/>
          </a:p>
        </p:txBody>
      </p:sp>
      <p:pic>
        <p:nvPicPr>
          <p:cNvPr id="3" name="Content Placeholder 1" title="The basic process for creating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37" y="223630"/>
            <a:ext cx="8447846" cy="3660275"/>
          </a:xfrm>
          <a:prstGeom prst="rect">
            <a:avLst/>
          </a:prstGeom>
        </p:spPr>
      </p:pic>
      <p:sp>
        <p:nvSpPr>
          <p:cNvPr id="6" name="Text Placeholder 10"/>
          <p:cNvSpPr txBox="1">
            <a:spLocks/>
          </p:cNvSpPr>
          <p:nvPr/>
        </p:nvSpPr>
        <p:spPr>
          <a:xfrm>
            <a:off x="152400" y="3972339"/>
            <a:ext cx="5638800" cy="2895600"/>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sym typeface="Wingdings"/>
              </a:rPr>
              <a:t></a:t>
            </a:r>
            <a:r>
              <a:rPr lang="en-US" sz="2400" dirty="0" smtClean="0">
                <a:sym typeface="Wingdings"/>
              </a:rPr>
              <a:t> </a:t>
            </a:r>
            <a:r>
              <a:rPr lang="en-US" sz="2400" dirty="0"/>
              <a:t>Add any sorting, filtering, or other </a:t>
            </a:r>
            <a:r>
              <a:rPr lang="en-US" sz="2400" b="1" dirty="0"/>
              <a:t>selection criteria</a:t>
            </a:r>
            <a:r>
              <a:rPr lang="en-US" sz="2400" dirty="0"/>
              <a:t> to your queries. For example, if you use the criteria shown in the picture, the query will only return data for assets purchased after May First of 2010. </a:t>
            </a:r>
            <a:endParaRPr lang="en-US" dirty="0"/>
          </a:p>
        </p:txBody>
      </p:sp>
      <p:sp>
        <p:nvSpPr>
          <p:cNvPr id="7" name="Text Placeholder 10"/>
          <p:cNvSpPr txBox="1">
            <a:spLocks/>
          </p:cNvSpPr>
          <p:nvPr/>
        </p:nvSpPr>
        <p:spPr>
          <a:xfrm>
            <a:off x="6248400" y="3883906"/>
            <a:ext cx="5161722" cy="3209319"/>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sym typeface="Wingdings"/>
              </a:rPr>
              <a:t> </a:t>
            </a:r>
            <a:r>
              <a:rPr lang="en-US" dirty="0"/>
              <a:t>After you finish adding fields and any selection criteria, run your query to see if it gives you the correct results.</a:t>
            </a:r>
          </a:p>
        </p:txBody>
      </p:sp>
      <p:sp>
        <p:nvSpPr>
          <p:cNvPr id="8" name="Rectangle 7"/>
          <p:cNvSpPr/>
          <p:nvPr/>
        </p:nvSpPr>
        <p:spPr>
          <a:xfrm>
            <a:off x="9342783" y="642468"/>
            <a:ext cx="3102584"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Select Query</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26314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8</a:t>
            </a:fld>
            <a:endParaRPr lang="en-US"/>
          </a:p>
        </p:txBody>
      </p:sp>
      <p:sp>
        <p:nvSpPr>
          <p:cNvPr id="6" name="Text Placeholder 10"/>
          <p:cNvSpPr txBox="1">
            <a:spLocks/>
          </p:cNvSpPr>
          <p:nvPr/>
        </p:nvSpPr>
        <p:spPr>
          <a:xfrm>
            <a:off x="152400" y="3972339"/>
            <a:ext cx="5638800" cy="2895600"/>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a:latin typeface="Calibri" pitchFamily="34" charset="0"/>
              </a:rPr>
              <a:t>When you run a select query, Access displays the results in a datasheet. </a:t>
            </a:r>
          </a:p>
          <a:p>
            <a:pPr marL="109728" indent="0">
              <a:buNone/>
            </a:pPr>
            <a:r>
              <a:rPr lang="en-US" dirty="0">
                <a:latin typeface="Calibri" pitchFamily="34" charset="0"/>
              </a:rPr>
              <a:t>The result is called a record set, and you can work with it in the same way that you work with a datasheet.</a:t>
            </a:r>
          </a:p>
        </p:txBody>
      </p:sp>
      <p:sp>
        <p:nvSpPr>
          <p:cNvPr id="7" name="Text Placeholder 10"/>
          <p:cNvSpPr txBox="1">
            <a:spLocks/>
          </p:cNvSpPr>
          <p:nvPr/>
        </p:nvSpPr>
        <p:spPr>
          <a:xfrm>
            <a:off x="6248400" y="3883906"/>
            <a:ext cx="5161722" cy="3209319"/>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a:latin typeface="Calibri" pitchFamily="34" charset="0"/>
              </a:rPr>
              <a:t>For example, you can add or change data, and Access will write your changes to the tables that serve as the record sources for your query</a:t>
            </a:r>
          </a:p>
        </p:txBody>
      </p:sp>
      <p:sp>
        <p:nvSpPr>
          <p:cNvPr id="8" name="Rectangle 7"/>
          <p:cNvSpPr/>
          <p:nvPr/>
        </p:nvSpPr>
        <p:spPr>
          <a:xfrm>
            <a:off x="9342783" y="642468"/>
            <a:ext cx="3102584" cy="34163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Running the Select Query</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9" name="Content Placeholder 6" title="A query as the data source for a re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0"/>
            <a:ext cx="7667211" cy="3865821"/>
          </a:xfrm>
          <a:prstGeom prst="rect">
            <a:avLst/>
          </a:prstGeom>
        </p:spPr>
      </p:pic>
    </p:spTree>
    <p:extLst>
      <p:ext uri="{BB962C8B-B14F-4D97-AF65-F5344CB8AC3E}">
        <p14:creationId xmlns:p14="http://schemas.microsoft.com/office/powerpoint/2010/main" val="246720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47"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7DF922-5756-4BD0-B6FE-76CC11AC8EDB}" type="slidenum">
              <a:rPr lang="en-US" smtClean="0"/>
              <a:t>9</a:t>
            </a:fld>
            <a:endParaRPr lang="en-US"/>
          </a:p>
        </p:txBody>
      </p:sp>
      <p:sp>
        <p:nvSpPr>
          <p:cNvPr id="3" name="Title 6"/>
          <p:cNvSpPr txBox="1">
            <a:spLocks/>
          </p:cNvSpPr>
          <p:nvPr/>
        </p:nvSpPr>
        <p:spPr>
          <a:xfrm>
            <a:off x="533400" y="152400"/>
            <a:ext cx="10598426" cy="6096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dirty="0" smtClean="0"/>
              <a:t>Make a Query ask for Input</a:t>
            </a:r>
            <a:endParaRPr lang="en-US" dirty="0"/>
          </a:p>
        </p:txBody>
      </p:sp>
      <p:sp>
        <p:nvSpPr>
          <p:cNvPr id="5" name="Text Placeholder 9"/>
          <p:cNvSpPr txBox="1">
            <a:spLocks/>
          </p:cNvSpPr>
          <p:nvPr/>
        </p:nvSpPr>
        <p:spPr>
          <a:xfrm>
            <a:off x="6248400" y="990600"/>
            <a:ext cx="5546035" cy="1981200"/>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dirty="0">
                <a:latin typeface="Calibri" pitchFamily="34" charset="0"/>
              </a:rPr>
              <a:t>The type of query that you created in the previous section can return a lot of data. A common way to limit what the query returns is to use a parameter.</a:t>
            </a:r>
          </a:p>
        </p:txBody>
      </p:sp>
      <p:sp>
        <p:nvSpPr>
          <p:cNvPr id="6" name="Text Placeholder 9"/>
          <p:cNvSpPr txBox="1">
            <a:spLocks/>
          </p:cNvSpPr>
          <p:nvPr/>
        </p:nvSpPr>
        <p:spPr>
          <a:xfrm>
            <a:off x="6248400" y="3512061"/>
            <a:ext cx="5546035" cy="2345399"/>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dirty="0">
                <a:latin typeface="Calibri" pitchFamily="34" charset="0"/>
              </a:rPr>
              <a:t>Put simply, parameters make the query ask for input before it runs; they are a type of filter that you build into your query. </a:t>
            </a:r>
          </a:p>
        </p:txBody>
      </p:sp>
      <p:pic>
        <p:nvPicPr>
          <p:cNvPr id="7" name="Content Placeholder 1" title="Using criteria in a que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28700"/>
            <a:ext cx="5667375" cy="2857500"/>
          </a:xfrm>
          <a:prstGeom prst="rect">
            <a:avLst/>
          </a:prstGeom>
        </p:spPr>
      </p:pic>
    </p:spTree>
    <p:extLst>
      <p:ext uri="{BB962C8B-B14F-4D97-AF65-F5344CB8AC3E}">
        <p14:creationId xmlns:p14="http://schemas.microsoft.com/office/powerpoint/2010/main" val="1466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47"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TotalTime>
  <Words>870</Words>
  <Application>Microsoft Office PowerPoint</Application>
  <PresentationFormat>Widescreen</PresentationFormat>
  <Paragraphs>145</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Segoe UI</vt:lpstr>
      <vt:lpstr>Times New Roman</vt:lpstr>
      <vt:lpstr>Trebuchet MS</vt:lpstr>
      <vt:lpstr>Wingdings</vt:lpstr>
      <vt:lpstr>Wingdings 3</vt:lpstr>
      <vt:lpstr>Facet</vt:lpstr>
      <vt:lpstr>Specifying Criteria in Query Design View</vt:lpstr>
      <vt:lpstr>Queries – Different Types</vt:lpstr>
      <vt:lpstr>PowerPoint Presentation</vt:lpstr>
      <vt:lpstr>Select Queries are answers to a question, not very formal…give me a sec!</vt:lpstr>
      <vt:lpstr>PowerPoint Presentation</vt:lpstr>
      <vt:lpstr>PowerPoint Presentation</vt:lpstr>
      <vt:lpstr>PowerPoint Presentation</vt:lpstr>
      <vt:lpstr>PowerPoint Presentation</vt:lpstr>
      <vt:lpstr>PowerPoint Presentation</vt:lpstr>
      <vt:lpstr>Finding Exact Matches</vt:lpstr>
      <vt:lpstr>Using Relational Operators: </vt:lpstr>
      <vt:lpstr>Using Relational Operators: </vt:lpstr>
      <vt:lpstr>Using the  Not Equal To   Operator:</vt:lpstr>
      <vt:lpstr>Checking for Values within a List of Items:</vt:lpstr>
      <vt:lpstr>Checking for a Range of Values:</vt:lpstr>
      <vt:lpstr>Using Wildcards:</vt:lpstr>
      <vt:lpstr>Finding Exact Matches that include   And  :</vt:lpstr>
      <vt:lpstr>Using Date-Related Criteria:</vt:lpstr>
      <vt:lpstr>Using Date-Related Criteria:</vt:lpstr>
      <vt:lpstr>Using Date-Related Criteria:</vt:lpstr>
      <vt:lpstr>PowerPoint Presentation</vt:lpstr>
      <vt:lpstr>PowerPoint Presentation</vt:lpstr>
      <vt:lpstr>PowerPoint Presentation</vt:lpstr>
      <vt:lpstr>PowerPoint Presentation</vt:lpstr>
      <vt:lpstr>Links  Cross Tab https://www.youtube.com/watch?v=0v-ILGUtGFo  Append Query https://www.youtube.com/watch?v=-9PO1DDDP50  Update Query https://www.youtube.com/watch?v=Sh3r8VaBdf4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Properties in Access</dc:title>
  <dc:creator>liz stacey</dc:creator>
  <cp:lastModifiedBy>Steven Sutherland</cp:lastModifiedBy>
  <cp:revision>57</cp:revision>
  <dcterms:created xsi:type="dcterms:W3CDTF">2015-01-19T17:56:14Z</dcterms:created>
  <dcterms:modified xsi:type="dcterms:W3CDTF">2018-07-18T16:07:10Z</dcterms:modified>
</cp:coreProperties>
</file>