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3"/>
  </p:notesMasterIdLst>
  <p:sldIdLst>
    <p:sldId id="256" r:id="rId2"/>
    <p:sldId id="257" r:id="rId3"/>
    <p:sldId id="258" r:id="rId4"/>
    <p:sldId id="259" r:id="rId5"/>
    <p:sldId id="260" r:id="rId6"/>
    <p:sldId id="261" r:id="rId7"/>
    <p:sldId id="266" r:id="rId8"/>
    <p:sldId id="262" r:id="rId9"/>
    <p:sldId id="270" r:id="rId10"/>
    <p:sldId id="272" r:id="rId11"/>
    <p:sldId id="271" r:id="rId12"/>
    <p:sldId id="273" r:id="rId13"/>
    <p:sldId id="263" r:id="rId14"/>
    <p:sldId id="267" r:id="rId15"/>
    <p:sldId id="274" r:id="rId16"/>
    <p:sldId id="275" r:id="rId17"/>
    <p:sldId id="276" r:id="rId18"/>
    <p:sldId id="264" r:id="rId19"/>
    <p:sldId id="269" r:id="rId20"/>
    <p:sldId id="26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2254"/>
  </p:normalViewPr>
  <p:slideViewPr>
    <p:cSldViewPr snapToGrid="0">
      <p:cViewPr varScale="1">
        <p:scale>
          <a:sx n="74" d="100"/>
          <a:sy n="74" d="100"/>
        </p:scale>
        <p:origin x="2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7792-D8A1-BF45-A34B-5780FA51C63A}" type="datetimeFigureOut">
              <a:rPr lang="en-US" smtClean="0"/>
              <a:t>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DCA6D-1859-1748-A05F-36E826BECB45}" type="slidenum">
              <a:rPr lang="en-US" smtClean="0"/>
              <a:t>‹#›</a:t>
            </a:fld>
            <a:endParaRPr lang="en-US"/>
          </a:p>
        </p:txBody>
      </p:sp>
    </p:spTree>
    <p:extLst>
      <p:ext uri="{BB962C8B-B14F-4D97-AF65-F5344CB8AC3E}">
        <p14:creationId xmlns:p14="http://schemas.microsoft.com/office/powerpoint/2010/main" val="41183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Snorkel metrics and explanations in notes here: </a:t>
            </a:r>
            <a:r>
              <a:rPr lang="en-US" b="1" dirty="0">
                <a:solidFill>
                  <a:srgbClr val="CCCCCC"/>
                </a:solidFill>
                <a:effectLst/>
                <a:latin typeface="KaTeX_Main"/>
              </a:rPr>
              <a:t>Polarity</a:t>
            </a:r>
            <a:r>
              <a:rPr lang="en-US" b="0" i="0" dirty="0">
                <a:solidFill>
                  <a:srgbClr val="CCCCCC"/>
                </a:solidFill>
                <a:effectLst/>
                <a:latin typeface="-apple-system"/>
              </a:rPr>
              <a:t>: The set of unique labels this LF outputs (excluding abstains). </a:t>
            </a:r>
            <a:r>
              <a:rPr lang="en-US" b="1" dirty="0">
                <a:solidFill>
                  <a:srgbClr val="CCCCCC"/>
                </a:solidFill>
                <a:effectLst/>
                <a:latin typeface="KaTeX_Main"/>
              </a:rPr>
              <a:t>Coverage</a:t>
            </a:r>
            <a:r>
              <a:rPr lang="en-US" b="0" i="0" dirty="0">
                <a:solidFill>
                  <a:srgbClr val="CCCCCC"/>
                </a:solidFill>
                <a:effectLst/>
                <a:latin typeface="-apple-system"/>
              </a:rPr>
              <a:t>: The fraction of the dataset the LF labels. </a:t>
            </a:r>
            <a:r>
              <a:rPr lang="en-US" b="1" dirty="0">
                <a:solidFill>
                  <a:srgbClr val="CCCCCC"/>
                </a:solidFill>
                <a:effectLst/>
                <a:latin typeface="KaTeX_Main"/>
              </a:rPr>
              <a:t>Overlaps</a:t>
            </a:r>
            <a:r>
              <a:rPr lang="en-US" b="0" i="0" dirty="0">
                <a:solidFill>
                  <a:srgbClr val="CCCCCC"/>
                </a:solidFill>
                <a:effectLst/>
                <a:latin typeface="-apple-system"/>
              </a:rPr>
              <a:t>: The fraction of the dataset where this LF and at least one other LF labels. </a:t>
            </a:r>
            <a:r>
              <a:rPr lang="en-US" b="1" dirty="0">
                <a:solidFill>
                  <a:srgbClr val="CCCCCC"/>
                </a:solidFill>
                <a:effectLst/>
                <a:latin typeface="KaTeX_Main"/>
              </a:rPr>
              <a:t>Conflicts</a:t>
            </a:r>
            <a:r>
              <a:rPr lang="en-US" b="0" i="0" dirty="0">
                <a:solidFill>
                  <a:srgbClr val="CCCCCC"/>
                </a:solidFill>
                <a:effectLst/>
                <a:latin typeface="-apple-system"/>
              </a:rPr>
              <a:t>: The fraction of the dataset where this LF and at least one other LF label and disagree. </a:t>
            </a:r>
            <a:r>
              <a:rPr lang="en-US" b="1" dirty="0">
                <a:solidFill>
                  <a:srgbClr val="CCCCCC"/>
                </a:solidFill>
                <a:effectLst/>
                <a:latin typeface="KaTeX_Main"/>
              </a:rPr>
              <a:t>Correct</a:t>
            </a:r>
            <a:r>
              <a:rPr lang="en-US" b="0" i="0" dirty="0">
                <a:solidFill>
                  <a:srgbClr val="CCCCCC"/>
                </a:solidFill>
                <a:effectLst/>
                <a:latin typeface="-apple-system"/>
              </a:rPr>
              <a:t>: The number of data points this LF labels correctly (if gold labels are provided). </a:t>
            </a:r>
            <a:r>
              <a:rPr lang="en-US" b="1" dirty="0">
                <a:solidFill>
                  <a:srgbClr val="CCCCCC"/>
                </a:solidFill>
                <a:effectLst/>
                <a:latin typeface="KaTeX_Main"/>
              </a:rPr>
              <a:t>Incorrect</a:t>
            </a:r>
            <a:r>
              <a:rPr lang="en-US" b="0" i="0" dirty="0">
                <a:solidFill>
                  <a:srgbClr val="CCCCCC"/>
                </a:solidFill>
                <a:effectLst/>
                <a:latin typeface="-apple-system"/>
              </a:rPr>
              <a:t>: The number of data points this LF labels incorrectly (if gold labels are provided</a:t>
            </a:r>
            <a:r>
              <a:rPr lang="en-US" b="0" i="0">
                <a:solidFill>
                  <a:srgbClr val="CCCCCC"/>
                </a:solidFill>
                <a:effectLst/>
                <a:latin typeface="-apple-system"/>
              </a:rPr>
              <a:t>). </a:t>
            </a:r>
            <a:r>
              <a:rPr lang="en-US" b="1" dirty="0">
                <a:solidFill>
                  <a:srgbClr val="CCCCCC"/>
                </a:solidFill>
                <a:effectLst/>
                <a:latin typeface="KaTeX_Main"/>
              </a:rPr>
              <a:t>Empirical Accuracy</a:t>
            </a:r>
            <a:r>
              <a:rPr lang="en-US" b="0" i="0" dirty="0">
                <a:solidFill>
                  <a:srgbClr val="CCCCCC"/>
                </a:solidFill>
                <a:effectLst/>
                <a:latin typeface="-apple-system"/>
              </a:rPr>
              <a:t>: The empirical accuracy of this LF (if gold labels are provided). Only Polarity, Coverage, Overlaps, and Conflicts were surveyed in this project as gold labels were not provided. Only UNBIASED (denoted </a:t>
            </a:r>
            <a:r>
              <a:rPr lang="en-US" b="0" dirty="0">
                <a:solidFill>
                  <a:srgbClr val="CCCCCC"/>
                </a:solidFill>
                <a:effectLst/>
                <a:latin typeface="KaTeX_Main"/>
              </a:rPr>
              <a:t>00</a:t>
            </a:r>
            <a:r>
              <a:rPr lang="en-US" b="0" i="0" dirty="0">
                <a:solidFill>
                  <a:srgbClr val="CCCCCC"/>
                </a:solidFill>
                <a:effectLst/>
                <a:latin typeface="-apple-system"/>
              </a:rPr>
              <a:t>) versus BIASED (denoted </a:t>
            </a:r>
            <a:r>
              <a:rPr lang="en-US" b="0" i="0" dirty="0">
                <a:solidFill>
                  <a:srgbClr val="CCCCCC"/>
                </a:solidFill>
                <a:effectLst/>
                <a:latin typeface="KaTeX_Main"/>
              </a:rPr>
              <a:t>0</a:t>
            </a:r>
            <a:r>
              <a:rPr lang="en-US" b="0" dirty="0">
                <a:solidFill>
                  <a:srgbClr val="CCCCCC"/>
                </a:solidFill>
                <a:effectLst/>
                <a:latin typeface="KaTeX_Main"/>
              </a:rPr>
              <a:t>1</a:t>
            </a:r>
            <a:r>
              <a:rPr lang="en-US" b="0" i="0" dirty="0">
                <a:solidFill>
                  <a:srgbClr val="CCCCCC"/>
                </a:solidFill>
                <a:effectLst/>
                <a:latin typeface="-apple-system"/>
              </a:rPr>
              <a:t>) were label returns; ABSTAIN was not included.</a:t>
            </a:r>
            <a:endParaRPr lang="en-US" dirty="0"/>
          </a:p>
        </p:txBody>
      </p:sp>
      <p:sp>
        <p:nvSpPr>
          <p:cNvPr id="4" name="Slide Number Placeholder 3"/>
          <p:cNvSpPr>
            <a:spLocks noGrp="1"/>
          </p:cNvSpPr>
          <p:nvPr>
            <p:ph type="sldNum" sz="quarter" idx="5"/>
          </p:nvPr>
        </p:nvSpPr>
        <p:spPr/>
        <p:txBody>
          <a:bodyPr/>
          <a:lstStyle/>
          <a:p>
            <a:fld id="{2C0DCA6D-1859-1748-A05F-36E826BECB45}" type="slidenum">
              <a:rPr lang="en-US" smtClean="0"/>
              <a:t>6</a:t>
            </a:fld>
            <a:endParaRPr lang="en-US"/>
          </a:p>
        </p:txBody>
      </p:sp>
    </p:spTree>
    <p:extLst>
      <p:ext uri="{BB962C8B-B14F-4D97-AF65-F5344CB8AC3E}">
        <p14:creationId xmlns:p14="http://schemas.microsoft.com/office/powerpoint/2010/main" val="387685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 Density Estimation plots are the equivalent of a probability mass function except instead of discrete outputs they are used to visualize continuous outputs. </a:t>
            </a:r>
          </a:p>
        </p:txBody>
      </p:sp>
      <p:sp>
        <p:nvSpPr>
          <p:cNvPr id="4" name="Slide Number Placeholder 3"/>
          <p:cNvSpPr>
            <a:spLocks noGrp="1"/>
          </p:cNvSpPr>
          <p:nvPr>
            <p:ph type="sldNum" sz="quarter" idx="5"/>
          </p:nvPr>
        </p:nvSpPr>
        <p:spPr/>
        <p:txBody>
          <a:bodyPr/>
          <a:lstStyle/>
          <a:p>
            <a:fld id="{2C0DCA6D-1859-1748-A05F-36E826BECB45}" type="slidenum">
              <a:rPr lang="en-US" smtClean="0"/>
              <a:t>14</a:t>
            </a:fld>
            <a:endParaRPr lang="en-US"/>
          </a:p>
        </p:txBody>
      </p:sp>
    </p:spTree>
    <p:extLst>
      <p:ext uri="{BB962C8B-B14F-4D97-AF65-F5344CB8AC3E}">
        <p14:creationId xmlns:p14="http://schemas.microsoft.com/office/powerpoint/2010/main" val="292191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CCCCC"/>
                </a:solidFill>
                <a:effectLst/>
                <a:latin typeface="Menlo" panose="020B0609030804020204" pitchFamily="49" charset="0"/>
              </a:rPr>
              <a:t>Neural Net Tendency vs. LF Tendency: {0.1: 35, 0.2: 82, 0.3: 88, 0.4: 93, 0.5: 97, 0.6: 100, 0.7: 100, 0.8: 100, 0.9: 100, 1.0: 100}</a:t>
            </a:r>
          </a:p>
          <a:p>
            <a:r>
              <a:rPr lang="en-US" b="0" i="0" dirty="0">
                <a:solidFill>
                  <a:srgbClr val="CCCCCC"/>
                </a:solidFill>
                <a:effectLst/>
                <a:latin typeface="Menlo" panose="020B0609030804020204" pitchFamily="49" charset="0"/>
              </a:rPr>
              <a:t>Neural Net Tendency vs. LF Tendency: {0.1: 12632, 0.2: 20636, 0.3: 22773, 0.4: 23880, 0.5: 24871, 0.6: 25089, 0.7: 25506, 0.8: 25510, 0.9: 25510, 1.0: 25510}</a:t>
            </a:r>
            <a:endParaRPr lang="en-US" dirty="0"/>
          </a:p>
        </p:txBody>
      </p:sp>
      <p:sp>
        <p:nvSpPr>
          <p:cNvPr id="4" name="Slide Number Placeholder 3"/>
          <p:cNvSpPr>
            <a:spLocks noGrp="1"/>
          </p:cNvSpPr>
          <p:nvPr>
            <p:ph type="sldNum" sz="quarter" idx="5"/>
          </p:nvPr>
        </p:nvSpPr>
        <p:spPr/>
        <p:txBody>
          <a:bodyPr/>
          <a:lstStyle/>
          <a:p>
            <a:fld id="{2C0DCA6D-1859-1748-A05F-36E826BECB45}" type="slidenum">
              <a:rPr lang="en-US" smtClean="0"/>
              <a:t>15</a:t>
            </a:fld>
            <a:endParaRPr lang="en-US"/>
          </a:p>
        </p:txBody>
      </p:sp>
    </p:spTree>
    <p:extLst>
      <p:ext uri="{BB962C8B-B14F-4D97-AF65-F5344CB8AC3E}">
        <p14:creationId xmlns:p14="http://schemas.microsoft.com/office/powerpoint/2010/main" val="1043595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Model Sentiment Score vs. Vader Total Score: {0.1: 31, 0.2: 42, 0.3: 72, 0.4: 83, 0.5: 91, 0.6: 96, 0.7: 97, 0.8: 98, 0.9: 99, 1.0: 100}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Model Sentiment Score vs. Vader Total Score: {0.1: 6137, 0.2: 10233, 0.3: 17876, 0.4: 20908, 0.5: 23133, 0.6: 24317, 0.7: 25010, 0.8: 25264, 0.9: 25437, 1.0: 25497}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CCCCCC"/>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2C0DCA6D-1859-1748-A05F-36E826BECB45}" type="slidenum">
              <a:rPr lang="en-US" smtClean="0"/>
              <a:t>16</a:t>
            </a:fld>
            <a:endParaRPr lang="en-US"/>
          </a:p>
        </p:txBody>
      </p:sp>
    </p:spTree>
    <p:extLst>
      <p:ext uri="{BB962C8B-B14F-4D97-AF65-F5344CB8AC3E}">
        <p14:creationId xmlns:p14="http://schemas.microsoft.com/office/powerpoint/2010/main" val="356051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Menlo" panose="020B0609030804020204" pitchFamily="49" charset="0"/>
              </a:rPr>
              <a:t># To Summarize: </a:t>
            </a:r>
            <a:endParaRPr lang="en-US" b="0" dirty="0">
              <a:solidFill>
                <a:srgbClr val="CCCCCC"/>
              </a:solidFill>
              <a:effectLst/>
              <a:latin typeface="Menlo" panose="020B0609030804020204" pitchFamily="49" charset="0"/>
            </a:endParaRPr>
          </a:p>
          <a:p>
            <a:r>
              <a:rPr lang="en-US" b="0" dirty="0">
                <a:solidFill>
                  <a:srgbClr val="6796E6"/>
                </a:solidFill>
                <a:effectLst/>
                <a:latin typeface="Menlo" panose="020B0609030804020204" pitchFamily="49" charset="0"/>
              </a:rPr>
              <a:t>1.</a:t>
            </a:r>
            <a:r>
              <a:rPr lang="en-US" b="0" dirty="0">
                <a:solidFill>
                  <a:srgbClr val="CCCCCC"/>
                </a:solidFill>
                <a:effectLst/>
                <a:latin typeface="Menlo" panose="020B0609030804020204" pitchFamily="49" charset="0"/>
              </a:rPr>
              <a:t> Objective: We aimed to compare the absolute sentiment difference between your model and VADER's analyzer for articles in the Opinion versus non-Opinion sections.</a:t>
            </a:r>
          </a:p>
          <a:p>
            <a:r>
              <a:rPr lang="en-US" b="0" dirty="0">
                <a:solidFill>
                  <a:srgbClr val="6796E6"/>
                </a:solidFill>
                <a:effectLst/>
                <a:latin typeface="Menlo" panose="020B0609030804020204" pitchFamily="49" charset="0"/>
              </a:rPr>
              <a:t>2.</a:t>
            </a:r>
            <a:r>
              <a:rPr lang="en-US" b="0" dirty="0">
                <a:solidFill>
                  <a:srgbClr val="CCCCCC"/>
                </a:solidFill>
                <a:effectLst/>
                <a:latin typeface="Menlo" panose="020B0609030804020204" pitchFamily="49" charset="0"/>
              </a:rPr>
              <a:t> Method: We computed the absolute differences between </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model_sentiment_score</a:t>
            </a:r>
            <a:r>
              <a:rPr lang="en-US" b="0" dirty="0">
                <a:solidFill>
                  <a:srgbClr val="CE9178"/>
                </a:solidFill>
                <a:effectLst/>
                <a:latin typeface="Menlo" panose="020B0609030804020204" pitchFamily="49" charset="0"/>
              </a:rPr>
              <a:t>`</a:t>
            </a:r>
            <a:r>
              <a:rPr lang="en-US" b="0" dirty="0">
                <a:solidFill>
                  <a:srgbClr val="CCCCCC"/>
                </a:solidFill>
                <a:effectLst/>
                <a:latin typeface="Menlo" panose="020B0609030804020204" pitchFamily="49" charset="0"/>
              </a:rPr>
              <a:t> and </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vader_total_score</a:t>
            </a:r>
            <a:r>
              <a:rPr lang="en-US" b="0" dirty="0">
                <a:solidFill>
                  <a:srgbClr val="CE9178"/>
                </a:solidFill>
                <a:effectLst/>
                <a:latin typeface="Menlo" panose="020B0609030804020204" pitchFamily="49" charset="0"/>
              </a:rPr>
              <a:t>`</a:t>
            </a:r>
            <a:r>
              <a:rPr lang="en-US" b="0" dirty="0">
                <a:solidFill>
                  <a:srgbClr val="CCCCCC"/>
                </a:solidFill>
                <a:effectLst/>
                <a:latin typeface="Menlo" panose="020B0609030804020204" pitchFamily="49" charset="0"/>
              </a:rPr>
              <a:t> for each article. Then, we divided the dataset into </a:t>
            </a:r>
            <a:r>
              <a:rPr lang="en-US" b="0" dirty="0">
                <a:solidFill>
                  <a:srgbClr val="CE9178"/>
                </a:solidFill>
                <a:effectLst/>
                <a:latin typeface="Menlo" panose="020B0609030804020204" pitchFamily="49" charset="0"/>
              </a:rPr>
              <a:t>`Opinion`</a:t>
            </a:r>
            <a:r>
              <a:rPr lang="en-US" b="0" dirty="0">
                <a:solidFill>
                  <a:srgbClr val="CCCCCC"/>
                </a:solidFill>
                <a:effectLst/>
                <a:latin typeface="Menlo" panose="020B0609030804020204" pitchFamily="49" charset="0"/>
              </a:rPr>
              <a:t> and </a:t>
            </a:r>
            <a:r>
              <a:rPr lang="en-US" b="0" dirty="0">
                <a:solidFill>
                  <a:srgbClr val="CE9178"/>
                </a:solidFill>
                <a:effectLst/>
                <a:latin typeface="Menlo" panose="020B0609030804020204" pitchFamily="49" charset="0"/>
              </a:rPr>
              <a:t>`non-Opinion`</a:t>
            </a:r>
            <a:r>
              <a:rPr lang="en-US" b="0" dirty="0">
                <a:solidFill>
                  <a:srgbClr val="CCCCCC"/>
                </a:solidFill>
                <a:effectLst/>
                <a:latin typeface="Menlo" panose="020B0609030804020204" pitchFamily="49" charset="0"/>
              </a:rPr>
              <a:t> categories.</a:t>
            </a:r>
          </a:p>
          <a:p>
            <a:r>
              <a:rPr lang="en-US" b="0" dirty="0">
                <a:solidFill>
                  <a:srgbClr val="6796E6"/>
                </a:solidFill>
                <a:effectLst/>
                <a:latin typeface="Menlo" panose="020B0609030804020204" pitchFamily="49" charset="0"/>
              </a:rPr>
              <a:t>3.</a:t>
            </a:r>
            <a:r>
              <a:rPr lang="en-US" b="0" dirty="0">
                <a:solidFill>
                  <a:srgbClr val="CCCCCC"/>
                </a:solidFill>
                <a:effectLst/>
                <a:latin typeface="Menlo" panose="020B0609030804020204" pitchFamily="49" charset="0"/>
              </a:rPr>
              <a:t> Statistical Test: We conducted a Mann-Whitney U test to compare the distributions of these absolute differences between </a:t>
            </a:r>
            <a:r>
              <a:rPr lang="en-US" b="0" dirty="0">
                <a:solidFill>
                  <a:srgbClr val="CE9178"/>
                </a:solidFill>
                <a:effectLst/>
                <a:latin typeface="Menlo" panose="020B0609030804020204" pitchFamily="49" charset="0"/>
              </a:rPr>
              <a:t>`Opinion`</a:t>
            </a:r>
            <a:r>
              <a:rPr lang="en-US" b="0" dirty="0">
                <a:solidFill>
                  <a:srgbClr val="CCCCCC"/>
                </a:solidFill>
                <a:effectLst/>
                <a:latin typeface="Menlo" panose="020B0609030804020204" pitchFamily="49" charset="0"/>
              </a:rPr>
              <a:t> and </a:t>
            </a:r>
            <a:r>
              <a:rPr lang="en-US" b="0" dirty="0">
                <a:solidFill>
                  <a:srgbClr val="CE9178"/>
                </a:solidFill>
                <a:effectLst/>
                <a:latin typeface="Menlo" panose="020B0609030804020204" pitchFamily="49" charset="0"/>
              </a:rPr>
              <a:t>`non-Opinion`</a:t>
            </a:r>
            <a:r>
              <a:rPr lang="en-US" b="0" dirty="0">
                <a:solidFill>
                  <a:srgbClr val="CCCCCC"/>
                </a:solidFill>
                <a:effectLst/>
                <a:latin typeface="Menlo" panose="020B0609030804020204" pitchFamily="49" charset="0"/>
              </a:rPr>
              <a:t> categories.</a:t>
            </a:r>
          </a:p>
          <a:p>
            <a:r>
              <a:rPr lang="en-US" b="0" dirty="0">
                <a:solidFill>
                  <a:srgbClr val="6796E6"/>
                </a:solidFill>
                <a:effectLst/>
                <a:latin typeface="Menlo" panose="020B0609030804020204" pitchFamily="49" charset="0"/>
              </a:rPr>
              <a:t>4.</a:t>
            </a:r>
            <a:r>
              <a:rPr lang="en-US" b="0" dirty="0">
                <a:solidFill>
                  <a:srgbClr val="CCCCCC"/>
                </a:solidFill>
                <a:effectLst/>
                <a:latin typeface="Menlo" panose="020B0609030804020204" pitchFamily="49" charset="0"/>
              </a:rPr>
              <a:t> Result: The p-value obtained from the test was $</a:t>
            </a:r>
            <a:r>
              <a:rPr lang="en-US" b="0" dirty="0">
                <a:solidFill>
                  <a:srgbClr val="B5CEA8"/>
                </a:solidFill>
                <a:effectLst/>
                <a:latin typeface="Menlo" panose="020B0609030804020204" pitchFamily="49" charset="0"/>
              </a:rPr>
              <a:t>0.0976</a:t>
            </a:r>
            <a:r>
              <a:rPr lang="en-US" b="0" dirty="0">
                <a:solidFill>
                  <a:srgbClr val="CCCCCC"/>
                </a:solidFill>
                <a:effectLst/>
                <a:latin typeface="Menlo" panose="020B0609030804020204" pitchFamily="49" charset="0"/>
              </a:rPr>
              <a:t>$, which is less than our chosen $</a:t>
            </a:r>
            <a:r>
              <a:rPr lang="en-US" b="0" dirty="0">
                <a:solidFill>
                  <a:srgbClr val="569CD6"/>
                </a:solidFill>
                <a:effectLst/>
                <a:latin typeface="Menlo" panose="020B0609030804020204" pitchFamily="49" charset="0"/>
              </a:rPr>
              <a:t>\alpha</a:t>
            </a:r>
            <a:r>
              <a:rPr lang="en-US" b="0" dirty="0">
                <a:solidFill>
                  <a:srgbClr val="CCCCCC"/>
                </a:solidFill>
                <a:effectLst/>
                <a:latin typeface="Menlo" panose="020B0609030804020204" pitchFamily="49" charset="0"/>
              </a:rPr>
              <a:t>$ significance level of $</a:t>
            </a:r>
            <a:r>
              <a:rPr lang="en-US" b="0" dirty="0">
                <a:solidFill>
                  <a:srgbClr val="B5CEA8"/>
                </a:solidFill>
                <a:effectLst/>
                <a:latin typeface="Menlo" panose="020B0609030804020204" pitchFamily="49" charset="0"/>
              </a:rPr>
              <a:t>0.1</a:t>
            </a:r>
            <a:r>
              <a:rPr lang="en-US" b="0" dirty="0">
                <a:solidFill>
                  <a:srgbClr val="CCCCCC"/>
                </a:solidFill>
                <a:effectLst/>
                <a:latin typeface="Menlo" panose="020B0609030804020204" pitchFamily="49" charset="0"/>
              </a:rPr>
              <a:t>$.</a:t>
            </a:r>
          </a:p>
          <a:p>
            <a:r>
              <a:rPr lang="en-US" b="0" dirty="0">
                <a:solidFill>
                  <a:srgbClr val="6796E6"/>
                </a:solidFill>
                <a:effectLst/>
                <a:latin typeface="Menlo" panose="020B0609030804020204" pitchFamily="49" charset="0"/>
              </a:rPr>
              <a:t>5.</a:t>
            </a:r>
            <a:r>
              <a:rPr lang="en-US" b="0" dirty="0">
                <a:solidFill>
                  <a:srgbClr val="CCCCCC"/>
                </a:solidFill>
                <a:effectLst/>
                <a:latin typeface="Menlo" panose="020B0609030804020204" pitchFamily="49" charset="0"/>
              </a:rPr>
              <a:t> Conclusion: With a p-value less than $</a:t>
            </a:r>
            <a:r>
              <a:rPr lang="en-US" b="0" dirty="0">
                <a:solidFill>
                  <a:srgbClr val="569CD6"/>
                </a:solidFill>
                <a:effectLst/>
                <a:latin typeface="Menlo" panose="020B0609030804020204" pitchFamily="49" charset="0"/>
              </a:rPr>
              <a:t>\alpha</a:t>
            </a:r>
            <a:r>
              <a:rPr lang="en-US" b="0" dirty="0">
                <a:solidFill>
                  <a:srgbClr val="CCCCCC"/>
                </a:solidFill>
                <a:effectLst/>
                <a:latin typeface="Menlo" panose="020B0609030804020204" pitchFamily="49" charset="0"/>
              </a:rPr>
              <a:t>$, we rejected the null hypothesis. This implies that there was a statistically significant difference in the absolute sentiment differences of BEAST's and VADER's analyzer for distinguishing between </a:t>
            </a:r>
            <a:r>
              <a:rPr lang="en-US" b="0" dirty="0">
                <a:solidFill>
                  <a:srgbClr val="CE9178"/>
                </a:solidFill>
                <a:effectLst/>
                <a:latin typeface="Menlo" panose="020B0609030804020204" pitchFamily="49" charset="0"/>
              </a:rPr>
              <a:t>`Opinion`</a:t>
            </a:r>
            <a:r>
              <a:rPr lang="en-US" b="0" dirty="0">
                <a:solidFill>
                  <a:srgbClr val="CCCCCC"/>
                </a:solidFill>
                <a:effectLst/>
                <a:latin typeface="Menlo" panose="020B0609030804020204" pitchFamily="49" charset="0"/>
              </a:rPr>
              <a:t> versus </a:t>
            </a:r>
            <a:r>
              <a:rPr lang="en-US" b="0" dirty="0">
                <a:solidFill>
                  <a:srgbClr val="CE9178"/>
                </a:solidFill>
                <a:effectLst/>
                <a:latin typeface="Menlo" panose="020B0609030804020204" pitchFamily="49" charset="0"/>
              </a:rPr>
              <a:t>`non-Opinion`</a:t>
            </a:r>
            <a:r>
              <a:rPr lang="en-US" b="0" dirty="0">
                <a:solidFill>
                  <a:srgbClr val="CCCCCC"/>
                </a:solidFill>
                <a:effectLst/>
                <a:latin typeface="Menlo" panose="020B0609030804020204" pitchFamily="49" charset="0"/>
              </a:rPr>
              <a:t> sections.</a:t>
            </a:r>
          </a:p>
          <a:p>
            <a:r>
              <a:rPr lang="en-US" b="0" dirty="0">
                <a:solidFill>
                  <a:srgbClr val="6796E6"/>
                </a:solidFill>
                <a:effectLst/>
                <a:latin typeface="Menlo" panose="020B0609030804020204" pitchFamily="49" charset="0"/>
              </a:rPr>
              <a:t>6.</a:t>
            </a:r>
            <a:r>
              <a:rPr lang="en-US" b="0" dirty="0">
                <a:solidFill>
                  <a:srgbClr val="CCCCCC"/>
                </a:solidFill>
                <a:effectLst/>
                <a:latin typeface="Menlo" panose="020B0609030804020204" pitchFamily="49" charset="0"/>
              </a:rPr>
              <a:t> This conclusion suggests that there is evidence to support that the absolute differences between our model and VADER's analyzer vary significantly depending on whether the articles are from the </a:t>
            </a:r>
            <a:r>
              <a:rPr lang="en-US" b="0" dirty="0">
                <a:solidFill>
                  <a:srgbClr val="CE9178"/>
                </a:solidFill>
                <a:effectLst/>
                <a:latin typeface="Menlo" panose="020B0609030804020204" pitchFamily="49" charset="0"/>
              </a:rPr>
              <a:t>`Opinion`</a:t>
            </a:r>
            <a:r>
              <a:rPr lang="en-US" b="0" dirty="0">
                <a:solidFill>
                  <a:srgbClr val="CCCCCC"/>
                </a:solidFill>
                <a:effectLst/>
                <a:latin typeface="Menlo" panose="020B0609030804020204" pitchFamily="49" charset="0"/>
              </a:rPr>
              <a:t> or </a:t>
            </a:r>
            <a:r>
              <a:rPr lang="en-US" b="0" dirty="0">
                <a:solidFill>
                  <a:srgbClr val="CE9178"/>
                </a:solidFill>
                <a:effectLst/>
                <a:latin typeface="Menlo" panose="020B0609030804020204" pitchFamily="49" charset="0"/>
              </a:rPr>
              <a:t>`non-Opinion`</a:t>
            </a:r>
            <a:r>
              <a:rPr lang="en-US" b="0" dirty="0">
                <a:solidFill>
                  <a:srgbClr val="CCCCCC"/>
                </a:solidFill>
                <a:effectLst/>
                <a:latin typeface="Menlo" panose="020B0609030804020204" pitchFamily="49" charset="0"/>
              </a:rPr>
              <a:t> sections. In this way we can determine if the article came from an </a:t>
            </a:r>
            <a:r>
              <a:rPr lang="en-US" b="0" dirty="0">
                <a:solidFill>
                  <a:srgbClr val="CE9178"/>
                </a:solidFill>
                <a:effectLst/>
                <a:latin typeface="Menlo" panose="020B0609030804020204" pitchFamily="49" charset="0"/>
              </a:rPr>
              <a:t>`Opinion`</a:t>
            </a:r>
            <a:r>
              <a:rPr lang="en-US" b="0" dirty="0">
                <a:solidFill>
                  <a:srgbClr val="CCCCCC"/>
                </a:solidFill>
                <a:effectLst/>
                <a:latin typeface="Menlo" panose="020B0609030804020204" pitchFamily="49" charset="0"/>
              </a:rPr>
              <a:t> section versus </a:t>
            </a:r>
            <a:r>
              <a:rPr lang="en-US" b="0" dirty="0">
                <a:solidFill>
                  <a:srgbClr val="CE9178"/>
                </a:solidFill>
                <a:effectLst/>
                <a:latin typeface="Menlo" panose="020B0609030804020204" pitchFamily="49" charset="0"/>
              </a:rPr>
              <a:t>`non-Opinion`</a:t>
            </a:r>
            <a:r>
              <a:rPr lang="en-US" b="0" dirty="0">
                <a:solidFill>
                  <a:srgbClr val="CCCCCC"/>
                </a:solidFill>
                <a:effectLst/>
                <a:latin typeface="Menlo" panose="020B0609030804020204" pitchFamily="49" charset="0"/>
              </a:rPr>
              <a:t> section based on absolute differences between analyzers alone. However, we may also utilize our binary classification model without having to rely upon sentiment information. </a:t>
            </a:r>
          </a:p>
          <a:p>
            <a:r>
              <a:rPr lang="en-US" b="0" dirty="0">
                <a:solidFill>
                  <a:srgbClr val="6796E6"/>
                </a:solidFill>
                <a:effectLst/>
                <a:latin typeface="Menlo" panose="020B0609030804020204" pitchFamily="49" charset="0"/>
              </a:rPr>
              <a:t>7.</a:t>
            </a:r>
            <a:r>
              <a:rPr lang="en-US" b="0" dirty="0">
                <a:solidFill>
                  <a:srgbClr val="CCCCCC"/>
                </a:solidFill>
                <a:effectLst/>
                <a:latin typeface="Menlo" panose="020B0609030804020204" pitchFamily="49" charset="0"/>
              </a:rPr>
              <a:t> Done individually, these scores ALONE provided no statistically significant information regarding whether, based on score alone from either analyzer, a given abstract/headline originated from an article in the </a:t>
            </a:r>
            <a:r>
              <a:rPr lang="en-US" b="0" dirty="0">
                <a:solidFill>
                  <a:srgbClr val="CE9178"/>
                </a:solidFill>
                <a:effectLst/>
                <a:latin typeface="Menlo" panose="020B0609030804020204" pitchFamily="49" charset="0"/>
              </a:rPr>
              <a:t>`Opinion`</a:t>
            </a:r>
            <a:r>
              <a:rPr lang="en-US" b="0" dirty="0">
                <a:solidFill>
                  <a:srgbClr val="CCCCCC"/>
                </a:solidFill>
                <a:effectLst/>
                <a:latin typeface="Menlo" panose="020B0609030804020204" pitchFamily="49" charset="0"/>
              </a:rPr>
              <a:t> section nor an article from the </a:t>
            </a:r>
            <a:r>
              <a:rPr lang="en-US" b="0" dirty="0">
                <a:solidFill>
                  <a:srgbClr val="CE9178"/>
                </a:solidFill>
                <a:effectLst/>
                <a:latin typeface="Menlo" panose="020B0609030804020204" pitchFamily="49" charset="0"/>
              </a:rPr>
              <a:t>`non-Opinion`</a:t>
            </a:r>
            <a:r>
              <a:rPr lang="en-US" b="0" dirty="0">
                <a:solidFill>
                  <a:srgbClr val="CCCCCC"/>
                </a:solidFill>
                <a:effectLst/>
                <a:latin typeface="Menlo" panose="020B0609030804020204" pitchFamily="49" charset="0"/>
              </a:rPr>
              <a:t> section. </a:t>
            </a:r>
          </a:p>
          <a:p>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Moreover, paired with one of our classification models, depending on which one was chosen, there would be a $</a:t>
            </a:r>
            <a:r>
              <a:rPr lang="en-US" b="0" dirty="0">
                <a:solidFill>
                  <a:srgbClr val="B5CEA8"/>
                </a:solidFill>
                <a:effectLst/>
                <a:latin typeface="Menlo" panose="020B0609030804020204" pitchFamily="49" charset="0"/>
              </a:rPr>
              <a:t>95</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specificity rate and you would be able to distinguish which category these abstracts/headlines came from with only a $</a:t>
            </a:r>
            <a:r>
              <a:rPr lang="en-US" b="0" dirty="0">
                <a:solidFill>
                  <a:srgbClr val="569CD6"/>
                </a:solidFill>
                <a:effectLst/>
                <a:latin typeface="Menlo" panose="020B0609030804020204" pitchFamily="49" charset="0"/>
              </a:rPr>
              <a:t>\sim</a:t>
            </a:r>
            <a:r>
              <a:rPr lang="en-US" b="0" dirty="0">
                <a:solidFill>
                  <a:srgbClr val="D4D4D4"/>
                </a:solidFill>
                <a:effectLst/>
                <a:latin typeface="Menlo" panose="020B0609030804020204" pitchFamily="49" charset="0"/>
              </a:rPr>
              <a:t> </a:t>
            </a:r>
            <a:r>
              <a:rPr lang="en-US" b="0" dirty="0">
                <a:solidFill>
                  <a:srgbClr val="B5CEA8"/>
                </a:solidFill>
                <a:effectLst/>
                <a:latin typeface="Menlo" panose="020B0609030804020204" pitchFamily="49" charset="0"/>
              </a:rPr>
              <a:t>10</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of being incorrect (the current misclassification rate). When we put all of these classification models, neural network models, and sentiment analyzers together the results are incredibly promising as we begin to understand how tendency towards bias may be understood. </a:t>
            </a:r>
          </a:p>
          <a:p>
            <a:endParaRPr lang="en-US" dirty="0"/>
          </a:p>
        </p:txBody>
      </p:sp>
      <p:sp>
        <p:nvSpPr>
          <p:cNvPr id="4" name="Slide Number Placeholder 3"/>
          <p:cNvSpPr>
            <a:spLocks noGrp="1"/>
          </p:cNvSpPr>
          <p:nvPr>
            <p:ph type="sldNum" sz="quarter" idx="5"/>
          </p:nvPr>
        </p:nvSpPr>
        <p:spPr/>
        <p:txBody>
          <a:bodyPr/>
          <a:lstStyle/>
          <a:p>
            <a:fld id="{2C0DCA6D-1859-1748-A05F-36E826BECB45}" type="slidenum">
              <a:rPr lang="en-US" smtClean="0"/>
              <a:t>17</a:t>
            </a:fld>
            <a:endParaRPr lang="en-US"/>
          </a:p>
        </p:txBody>
      </p:sp>
    </p:spTree>
    <p:extLst>
      <p:ext uri="{BB962C8B-B14F-4D97-AF65-F5344CB8AC3E}">
        <p14:creationId xmlns:p14="http://schemas.microsoft.com/office/powerpoint/2010/main" val="9691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5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3791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8680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5514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8200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5954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713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514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8241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3128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3/9/24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17638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3/9/24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332415918"/>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eastengine.streamlit.ap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medium.com/@dube.aditya8/word2vec-skip-gram-cbow-b5e802b00390" TargetMode="External"/><Relationship Id="rId3" Type="http://schemas.openxmlformats.org/officeDocument/2006/relationships/hyperlink" Target="https://www.snorkel.org/" TargetMode="External"/><Relationship Id="rId7" Type="http://schemas.openxmlformats.org/officeDocument/2006/relationships/hyperlink" Target="https://towardsdatascience.com/understanding-feature-engineering-part-4-deep-learning-methods-for-text-data-96c44370bbfa" TargetMode="External"/><Relationship Id="rId2" Type="http://schemas.openxmlformats.org/officeDocument/2006/relationships/hyperlink" Target="https://developer.nytimes.com/apis" TargetMode="External"/><Relationship Id="rId1" Type="http://schemas.openxmlformats.org/officeDocument/2006/relationships/slideLayout" Target="../slideLayouts/slideLayout2.xml"/><Relationship Id="rId6" Type="http://schemas.openxmlformats.org/officeDocument/2006/relationships/hyperlink" Target="https://www.kaggle.com/code/dansbecker/running-kaggle-kernels-with-a-gpu" TargetMode="External"/><Relationship Id="rId5" Type="http://schemas.openxmlformats.org/officeDocument/2006/relationships/hyperlink" Target="https://vadersentiment.readthedocs.io/" TargetMode="External"/><Relationship Id="rId10" Type="http://schemas.openxmlformats.org/officeDocument/2006/relationships/hyperlink" Target="https://openreview.net/pdf?id=ZLKaNvYFfjd" TargetMode="External"/><Relationship Id="rId4" Type="http://schemas.openxmlformats.org/officeDocument/2006/relationships/hyperlink" Target="https://www.pewresearch.org/internet/2017/10/19/the-future-of-truth-and-misinformation-online" TargetMode="External"/><Relationship Id="rId9" Type="http://schemas.openxmlformats.org/officeDocument/2006/relationships/hyperlink" Target="https://seaborn.pydata.org/generated/seaborn.kdeplo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87780D-5554-E5FC-7238-F254D951050C}"/>
              </a:ext>
            </a:extLst>
          </p:cNvPr>
          <p:cNvPicPr>
            <a:picLocks noChangeAspect="1"/>
          </p:cNvPicPr>
          <p:nvPr/>
        </p:nvPicPr>
        <p:blipFill rotWithShape="1">
          <a:blip r:embed="rId2"/>
          <a:srcRect t="5578" b="6874"/>
          <a:stretch/>
        </p:blipFill>
        <p:spPr>
          <a:xfrm>
            <a:off x="21" y="-6"/>
            <a:ext cx="12191979" cy="6858004"/>
          </a:xfrm>
          <a:prstGeom prst="rect">
            <a:avLst/>
          </a:prstGeom>
        </p:spPr>
      </p:pic>
      <p:sp>
        <p:nvSpPr>
          <p:cNvPr id="11" name="Freeform: Shape 1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506E55-93C8-28DE-5D9F-85A6219DF554}"/>
              </a:ext>
            </a:extLst>
          </p:cNvPr>
          <p:cNvSpPr>
            <a:spLocks noGrp="1"/>
          </p:cNvSpPr>
          <p:nvPr>
            <p:ph type="ctrTitle"/>
          </p:nvPr>
        </p:nvSpPr>
        <p:spPr>
          <a:xfrm>
            <a:off x="446315" y="420397"/>
            <a:ext cx="4953000" cy="2247899"/>
          </a:xfrm>
        </p:spPr>
        <p:txBody>
          <a:bodyPr anchor="t">
            <a:normAutofit fontScale="90000"/>
          </a:bodyPr>
          <a:lstStyle/>
          <a:p>
            <a:r>
              <a:rPr lang="en-US" sz="4400" dirty="0">
                <a:solidFill>
                  <a:srgbClr val="FFFFFF"/>
                </a:solidFill>
                <a:latin typeface="Times New Roman" panose="02020603050405020304" pitchFamily="18" charset="0"/>
                <a:cs typeface="Times New Roman" panose="02020603050405020304" pitchFamily="18" charset="0"/>
              </a:rPr>
              <a:t>Tendency Towards Bias</a:t>
            </a:r>
            <a:br>
              <a:rPr lang="en-US" sz="4400" dirty="0">
                <a:solidFill>
                  <a:srgbClr val="FFFFFF"/>
                </a:solidFill>
                <a:latin typeface="Times New Roman" panose="02020603050405020304" pitchFamily="18" charset="0"/>
                <a:cs typeface="Times New Roman" panose="02020603050405020304" pitchFamily="18" charset="0"/>
              </a:rPr>
            </a:br>
            <a:r>
              <a:rPr lang="en-US" sz="4400" dirty="0">
                <a:solidFill>
                  <a:srgbClr val="FFFFFF"/>
                </a:solidFill>
                <a:latin typeface="Times New Roman" panose="02020603050405020304" pitchFamily="18" charset="0"/>
                <a:cs typeface="Times New Roman" panose="02020603050405020304" pitchFamily="18" charset="0"/>
              </a:rPr>
              <a:t>Scoring</a:t>
            </a:r>
            <a:br>
              <a:rPr lang="en-US" sz="4400" dirty="0">
                <a:solidFill>
                  <a:srgbClr val="FFFFFF"/>
                </a:solidFill>
                <a:latin typeface="Times New Roman" panose="02020603050405020304" pitchFamily="18" charset="0"/>
                <a:cs typeface="Times New Roman" panose="02020603050405020304" pitchFamily="18" charset="0"/>
              </a:rPr>
            </a:br>
            <a:r>
              <a:rPr lang="en-US" sz="4400" dirty="0">
                <a:solidFill>
                  <a:srgbClr val="FFFFFF"/>
                </a:solidFill>
                <a:latin typeface="Times New Roman" panose="02020603050405020304" pitchFamily="18" charset="0"/>
                <a:cs typeface="Times New Roman" panose="02020603050405020304" pitchFamily="18" charset="0"/>
              </a:rPr>
              <a:t>Application</a:t>
            </a:r>
          </a:p>
        </p:txBody>
      </p:sp>
      <p:sp>
        <p:nvSpPr>
          <p:cNvPr id="3" name="Subtitle 2">
            <a:extLst>
              <a:ext uri="{FF2B5EF4-FFF2-40B4-BE49-F238E27FC236}">
                <a16:creationId xmlns:a16="http://schemas.microsoft.com/office/drawing/2014/main" id="{1986505B-3845-DC86-A488-3A126FE11647}"/>
              </a:ext>
            </a:extLst>
          </p:cNvPr>
          <p:cNvSpPr>
            <a:spLocks noGrp="1"/>
          </p:cNvSpPr>
          <p:nvPr>
            <p:ph type="subTitle" idx="1"/>
          </p:nvPr>
        </p:nvSpPr>
        <p:spPr>
          <a:xfrm>
            <a:off x="0" y="4073152"/>
            <a:ext cx="4668147" cy="2784846"/>
          </a:xfrm>
        </p:spPr>
        <p:txBody>
          <a:bodyPr anchor="b">
            <a:noAutofit/>
          </a:bodyPr>
          <a:lstStyle/>
          <a:p>
            <a:r>
              <a:rPr lang="en-US" sz="2400" b="1" dirty="0">
                <a:latin typeface="Times New Roman" panose="02020603050405020304" pitchFamily="18" charset="0"/>
                <a:cs typeface="Times New Roman" panose="02020603050405020304" pitchFamily="18" charset="0"/>
              </a:rPr>
              <a:t>Ben Moss</a:t>
            </a:r>
          </a:p>
          <a:p>
            <a:r>
              <a:rPr lang="en-US" sz="2400" b="1" dirty="0">
                <a:latin typeface="Times New Roman" panose="02020603050405020304" pitchFamily="18" charset="0"/>
                <a:cs typeface="Times New Roman" panose="02020603050405020304" pitchFamily="18" charset="0"/>
              </a:rPr>
              <a:t>March, 2024</a:t>
            </a:r>
          </a:p>
          <a:p>
            <a:r>
              <a:rPr lang="en-US" sz="2400" b="1" dirty="0">
                <a:latin typeface="Times New Roman" panose="02020603050405020304" pitchFamily="18" charset="0"/>
                <a:cs typeface="Times New Roman" panose="02020603050405020304" pitchFamily="18" charset="0"/>
              </a:rPr>
              <a:t>General Assembly: DSI 1211</a:t>
            </a:r>
          </a:p>
          <a:p>
            <a:r>
              <a:rPr lang="en-US" sz="2400" b="1" dirty="0">
                <a:latin typeface="Times New Roman" panose="02020603050405020304" pitchFamily="18" charset="0"/>
                <a:cs typeface="Times New Roman" panose="02020603050405020304" pitchFamily="18" charset="0"/>
              </a:rPr>
              <a:t>Link: </a:t>
            </a:r>
            <a:r>
              <a:rPr lang="en-US" b="1" dirty="0">
                <a:hlinkClick r:id="rId3"/>
              </a:rPr>
              <a:t>https://beastengine.streamlit.app</a:t>
            </a:r>
            <a:endParaRPr lang="en-US" b="1" dirty="0"/>
          </a:p>
        </p:txBody>
      </p:sp>
    </p:spTree>
    <p:extLst>
      <p:ext uri="{BB962C8B-B14F-4D97-AF65-F5344CB8AC3E}">
        <p14:creationId xmlns:p14="http://schemas.microsoft.com/office/powerpoint/2010/main" val="39593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A4C8-4E36-84EA-8650-28BAFF59BAB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Skip-Gram Plots</a:t>
            </a:r>
          </a:p>
        </p:txBody>
      </p:sp>
      <p:pic>
        <p:nvPicPr>
          <p:cNvPr id="5" name="Content Placeholder 4" descr="A graph with many words&#10;&#10;Description automatically generated with medium confidence">
            <a:extLst>
              <a:ext uri="{FF2B5EF4-FFF2-40B4-BE49-F238E27FC236}">
                <a16:creationId xmlns:a16="http://schemas.microsoft.com/office/drawing/2014/main" id="{29D283E8-A8AA-5816-9AD3-1F9C33F13D59}"/>
              </a:ext>
            </a:extLst>
          </p:cNvPr>
          <p:cNvPicPr>
            <a:picLocks noGrp="1" noChangeAspect="1"/>
          </p:cNvPicPr>
          <p:nvPr>
            <p:ph idx="1"/>
          </p:nvPr>
        </p:nvPicPr>
        <p:blipFill>
          <a:blip r:embed="rId2"/>
          <a:stretch>
            <a:fillRect/>
          </a:stretch>
        </p:blipFill>
        <p:spPr>
          <a:xfrm>
            <a:off x="0" y="2483087"/>
            <a:ext cx="5690510" cy="3068603"/>
          </a:xfrm>
        </p:spPr>
      </p:pic>
      <p:pic>
        <p:nvPicPr>
          <p:cNvPr id="7" name="Picture 6" descr="A map of different cities&#10;&#10;Description automatically generated with medium confidence">
            <a:extLst>
              <a:ext uri="{FF2B5EF4-FFF2-40B4-BE49-F238E27FC236}">
                <a16:creationId xmlns:a16="http://schemas.microsoft.com/office/drawing/2014/main" id="{741C24AF-C3AB-7475-490F-CF8C239936AD}"/>
              </a:ext>
            </a:extLst>
          </p:cNvPr>
          <p:cNvPicPr>
            <a:picLocks noChangeAspect="1"/>
          </p:cNvPicPr>
          <p:nvPr/>
        </p:nvPicPr>
        <p:blipFill>
          <a:blip r:embed="rId3"/>
          <a:stretch>
            <a:fillRect/>
          </a:stretch>
        </p:blipFill>
        <p:spPr>
          <a:xfrm>
            <a:off x="6715125" y="2483087"/>
            <a:ext cx="5476875" cy="3068603"/>
          </a:xfrm>
          <a:prstGeom prst="rect">
            <a:avLst/>
          </a:prstGeom>
        </p:spPr>
      </p:pic>
    </p:spTree>
    <p:extLst>
      <p:ext uri="{BB962C8B-B14F-4D97-AF65-F5344CB8AC3E}">
        <p14:creationId xmlns:p14="http://schemas.microsoft.com/office/powerpoint/2010/main" val="150543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DE34-BEDC-A8D0-98AC-54F9F9C21B65}"/>
              </a:ext>
            </a:extLst>
          </p:cNvPr>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Word2Vec Variant: Continuous-Bag-of-Words</a:t>
            </a:r>
          </a:p>
        </p:txBody>
      </p:sp>
      <p:sp>
        <p:nvSpPr>
          <p:cNvPr id="3" name="Content Placeholder 2">
            <a:extLst>
              <a:ext uri="{FF2B5EF4-FFF2-40B4-BE49-F238E27FC236}">
                <a16:creationId xmlns:a16="http://schemas.microsoft.com/office/drawing/2014/main" id="{037E09CD-73E6-CFFA-E355-CA6CC56C2A4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Variant of Word2Vec: </a:t>
            </a:r>
            <a:r>
              <a:rPr lang="en-US" b="0" i="0" u="none" strike="noStrike" dirty="0">
                <a:effectLst/>
                <a:latin typeface="Times New Roman" panose="02020603050405020304" pitchFamily="18" charset="0"/>
                <a:cs typeface="Times New Roman" panose="02020603050405020304" pitchFamily="18" charset="0"/>
              </a:rPr>
              <a:t>The Continuous-Bag-Of-Words (CBOW) variant takes a set of context words and tries to predict a target word.</a:t>
            </a:r>
          </a:p>
          <a:p>
            <a:r>
              <a:rPr lang="en-US" dirty="0">
                <a:latin typeface="Times New Roman" panose="02020603050405020304" pitchFamily="18" charset="0"/>
                <a:cs typeface="Times New Roman" panose="02020603050405020304" pitchFamily="18" charset="0"/>
              </a:rPr>
              <a:t>This is particularly effective when using commonly found string of words labeled with either BIASED or UNBIASED tags to pinpoint a characteristic word within a string that plays a big role in </a:t>
            </a:r>
            <a:r>
              <a:rPr lang="en-US" i="1" dirty="0">
                <a:latin typeface="Times New Roman" panose="02020603050405020304" pitchFamily="18" charset="0"/>
                <a:cs typeface="Times New Roman" panose="02020603050405020304" pitchFamily="18" charset="0"/>
              </a:rPr>
              <a:t>sentiment analysis</a:t>
            </a:r>
            <a:r>
              <a:rPr lang="en-US" dirty="0">
                <a:latin typeface="Times New Roman" panose="02020603050405020304" pitchFamily="18" charset="0"/>
                <a:cs typeface="Times New Roman" panose="02020603050405020304" pitchFamily="18" charset="0"/>
              </a:rPr>
              <a:t> and overall BIASED or UNBIASED text string label. </a:t>
            </a:r>
          </a:p>
          <a:p>
            <a:endParaRPr lang="en-US" dirty="0"/>
          </a:p>
        </p:txBody>
      </p:sp>
    </p:spTree>
    <p:extLst>
      <p:ext uri="{BB962C8B-B14F-4D97-AF65-F5344CB8AC3E}">
        <p14:creationId xmlns:p14="http://schemas.microsoft.com/office/powerpoint/2010/main" val="189553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A202-914A-A099-A7D7-D9528B89C603}"/>
              </a:ext>
            </a:extLst>
          </p:cNvPr>
          <p:cNvSpPr>
            <a:spLocks noGrp="1"/>
          </p:cNvSpPr>
          <p:nvPr>
            <p:ph type="title"/>
          </p:nvPr>
        </p:nvSpPr>
        <p:spPr>
          <a:xfrm>
            <a:off x="1143000" y="0"/>
            <a:ext cx="9905999" cy="1360898"/>
          </a:xfrm>
        </p:spPr>
        <p:txBody>
          <a:bodyPr/>
          <a:lstStyle/>
          <a:p>
            <a:pPr algn="ctr"/>
            <a:r>
              <a:rPr lang="en-US" dirty="0">
                <a:latin typeface="Times New Roman" panose="02020603050405020304" pitchFamily="18" charset="0"/>
                <a:cs typeface="Times New Roman" panose="02020603050405020304" pitchFamily="18" charset="0"/>
              </a:rPr>
              <a:t>CBOW Plots</a:t>
            </a:r>
          </a:p>
        </p:txBody>
      </p:sp>
      <p:pic>
        <p:nvPicPr>
          <p:cNvPr id="5" name="Content Placeholder 4" descr="A screenshot of a graph&#10;&#10;Description automatically generated">
            <a:extLst>
              <a:ext uri="{FF2B5EF4-FFF2-40B4-BE49-F238E27FC236}">
                <a16:creationId xmlns:a16="http://schemas.microsoft.com/office/drawing/2014/main" id="{E83D5D85-C2A6-E2DE-DFD4-58C925CFC728}"/>
              </a:ext>
            </a:extLst>
          </p:cNvPr>
          <p:cNvPicPr>
            <a:picLocks noGrp="1" noChangeAspect="1"/>
          </p:cNvPicPr>
          <p:nvPr>
            <p:ph idx="1"/>
          </p:nvPr>
        </p:nvPicPr>
        <p:blipFill>
          <a:blip r:embed="rId2"/>
          <a:stretch>
            <a:fillRect/>
          </a:stretch>
        </p:blipFill>
        <p:spPr>
          <a:xfrm>
            <a:off x="0" y="1180868"/>
            <a:ext cx="5731153" cy="5677132"/>
          </a:xfrm>
        </p:spPr>
      </p:pic>
      <p:pic>
        <p:nvPicPr>
          <p:cNvPr id="7" name="Picture 6" descr="A group of small colored letters&#10;&#10;Description automatically generated with medium confidence">
            <a:extLst>
              <a:ext uri="{FF2B5EF4-FFF2-40B4-BE49-F238E27FC236}">
                <a16:creationId xmlns:a16="http://schemas.microsoft.com/office/drawing/2014/main" id="{4F7E2561-E4A3-D01D-11D9-E310D66A1A7D}"/>
              </a:ext>
            </a:extLst>
          </p:cNvPr>
          <p:cNvPicPr>
            <a:picLocks noChangeAspect="1"/>
          </p:cNvPicPr>
          <p:nvPr/>
        </p:nvPicPr>
        <p:blipFill>
          <a:blip r:embed="rId3"/>
          <a:stretch>
            <a:fillRect/>
          </a:stretch>
        </p:blipFill>
        <p:spPr>
          <a:xfrm>
            <a:off x="6345402" y="1180868"/>
            <a:ext cx="5846598" cy="5677132"/>
          </a:xfrm>
          <a:prstGeom prst="rect">
            <a:avLst/>
          </a:prstGeom>
        </p:spPr>
      </p:pic>
    </p:spTree>
    <p:extLst>
      <p:ext uri="{BB962C8B-B14F-4D97-AF65-F5344CB8AC3E}">
        <p14:creationId xmlns:p14="http://schemas.microsoft.com/office/powerpoint/2010/main" val="205158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B92-E462-EF90-4BED-9AFED6FCFD62}"/>
              </a:ext>
            </a:extLst>
          </p:cNvPr>
          <p:cNvSpPr>
            <a:spLocks noGrp="1"/>
          </p:cNvSpPr>
          <p:nvPr>
            <p:ph type="title"/>
          </p:nvPr>
        </p:nvSpPr>
        <p:spPr>
          <a:xfrm>
            <a:off x="1142999" y="0"/>
            <a:ext cx="9905999" cy="1360898"/>
          </a:xfrm>
        </p:spPr>
        <p:txBody>
          <a:bodyPr/>
          <a:lstStyle/>
          <a:p>
            <a:pPr algn="ctr"/>
            <a:r>
              <a:rPr lang="en-US" dirty="0">
                <a:latin typeface="Times New Roman" panose="02020603050405020304" pitchFamily="18" charset="0"/>
                <a:cs typeface="Times New Roman" panose="02020603050405020304" pitchFamily="18" charset="0"/>
              </a:rPr>
              <a:t>Summary of Results and Analysis</a:t>
            </a:r>
          </a:p>
        </p:txBody>
      </p:sp>
      <p:sp>
        <p:nvSpPr>
          <p:cNvPr id="3" name="Content Placeholder 2">
            <a:extLst>
              <a:ext uri="{FF2B5EF4-FFF2-40B4-BE49-F238E27FC236}">
                <a16:creationId xmlns:a16="http://schemas.microsoft.com/office/drawing/2014/main" id="{EF699138-DF60-6B49-BB03-E2A7A2E600C1}"/>
              </a:ext>
            </a:extLst>
          </p:cNvPr>
          <p:cNvSpPr>
            <a:spLocks noGrp="1"/>
          </p:cNvSpPr>
          <p:nvPr>
            <p:ph idx="1"/>
          </p:nvPr>
        </p:nvSpPr>
        <p:spPr>
          <a:xfrm>
            <a:off x="1142998" y="1243233"/>
            <a:ext cx="9905999" cy="4754796"/>
          </a:xfrm>
        </p:spPr>
        <p:txBody>
          <a:bodyPr>
            <a:noAutofit/>
          </a:bodyPr>
          <a:lstStyle/>
          <a:p>
            <a:r>
              <a:rPr lang="en-US" sz="1600" dirty="0">
                <a:latin typeface="Times New Roman" panose="02020603050405020304" pitchFamily="18" charset="0"/>
                <a:cs typeface="Times New Roman" panose="02020603050405020304" pitchFamily="18" charset="0"/>
              </a:rPr>
              <a:t>Performance of Binary Classification Model (Support Vector Machine with </a:t>
            </a:r>
            <a:r>
              <a:rPr lang="en-US" sz="1600" dirty="0" err="1">
                <a:latin typeface="Times New Roman" panose="02020603050405020304" pitchFamily="18" charset="0"/>
                <a:cs typeface="Times New Roman" panose="02020603050405020304" pitchFamily="18" charset="0"/>
              </a:rPr>
              <a:t>TfidfVectorizer</a:t>
            </a:r>
            <a:r>
              <a:rPr lang="en-US" sz="1600" dirty="0">
                <a:latin typeface="Times New Roman" panose="02020603050405020304" pitchFamily="18" charset="0"/>
                <a:cs typeface="Times New Roman" panose="02020603050405020304" pitchFamily="18" charset="0"/>
              </a:rPr>
              <a:t>) </a:t>
            </a:r>
          </a:p>
          <a:p>
            <a:pPr marL="0" indent="0" algn="ctr">
              <a:buNone/>
            </a:pPr>
            <a:r>
              <a:rPr lang="en-US" sz="1600" dirty="0">
                <a:latin typeface="Times New Roman" panose="02020603050405020304" pitchFamily="18" charset="0"/>
                <a:cs typeface="Times New Roman" panose="02020603050405020304" pitchFamily="18" charset="0"/>
              </a:rPr>
              <a:t>1.0 Train | 0.88 Test | </a:t>
            </a:r>
            <a:r>
              <a:rPr lang="en-US" sz="1600" b="0" i="0" dirty="0">
                <a:effectLst/>
                <a:latin typeface="Times New Roman" panose="02020603050405020304" pitchFamily="18" charset="0"/>
                <a:cs typeface="Times New Roman" panose="02020603050405020304" pitchFamily="18" charset="0"/>
              </a:rPr>
              <a:t>Sensitivity 0.66 | Specificity 0.95 | Accuracy 0.88 | Precision 0.800  </a:t>
            </a:r>
          </a:p>
          <a:p>
            <a:pPr marL="0" indent="0" algn="ctr">
              <a:buNone/>
            </a:pPr>
            <a:r>
              <a:rPr lang="en-US" sz="1600" b="0" i="0" dirty="0">
                <a:effectLst/>
                <a:latin typeface="Times New Roman" panose="02020603050405020304" pitchFamily="18" charset="0"/>
                <a:cs typeface="Times New Roman" panose="02020603050405020304" pitchFamily="18" charset="0"/>
              </a:rPr>
              <a:t>Miscalculation Rate 0.12 | F1 Score 0.72</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Performance of Neural Network Model: </a:t>
            </a:r>
          </a:p>
          <a:p>
            <a:pPr marL="0" indent="0" algn="ctr">
              <a:buNone/>
            </a:pPr>
            <a:r>
              <a:rPr lang="en-US" sz="1600" dirty="0">
                <a:latin typeface="Times New Roman" panose="02020603050405020304" pitchFamily="18" charset="0"/>
                <a:cs typeface="Times New Roman" panose="02020603050405020304" pitchFamily="18" charset="0"/>
              </a:rPr>
              <a:t>L</a:t>
            </a:r>
            <a:r>
              <a:rPr lang="en-US" sz="1600" b="0" i="0" dirty="0">
                <a:effectLst/>
                <a:latin typeface="Times New Roman" panose="02020603050405020304" pitchFamily="18" charset="0"/>
                <a:cs typeface="Times New Roman" panose="02020603050405020304" pitchFamily="18" charset="0"/>
              </a:rPr>
              <a:t>oss: 0.13 - Accuracy: 0.95 - MSE: 0.006 </a:t>
            </a:r>
          </a:p>
          <a:p>
            <a:pPr marL="0" indent="0" algn="ctr">
              <a:buNone/>
            </a:pPr>
            <a:r>
              <a:rPr lang="en-US" sz="1600" b="0" i="0" dirty="0">
                <a:effectLst/>
                <a:latin typeface="Times New Roman" panose="02020603050405020304" pitchFamily="18" charset="0"/>
                <a:cs typeface="Times New Roman" panose="02020603050405020304" pitchFamily="18" charset="0"/>
              </a:rPr>
              <a:t>Val</a:t>
            </a:r>
            <a:r>
              <a:rPr lang="en-US" sz="1600" dirty="0">
                <a:latin typeface="Times New Roman" panose="02020603050405020304" pitchFamily="18" charset="0"/>
                <a:cs typeface="Times New Roman" panose="02020603050405020304" pitchFamily="18" charset="0"/>
              </a:rPr>
              <a:t>idation L</a:t>
            </a:r>
            <a:r>
              <a:rPr lang="en-US" sz="1600" b="0" i="0" dirty="0">
                <a:effectLst/>
                <a:latin typeface="Times New Roman" panose="02020603050405020304" pitchFamily="18" charset="0"/>
                <a:cs typeface="Times New Roman" panose="02020603050405020304" pitchFamily="18" charset="0"/>
              </a:rPr>
              <a:t>oss: 2.34 – Validation Accuracy: 0.72 – Validation MSE: 0.05</a:t>
            </a:r>
          </a:p>
          <a:p>
            <a:pPr marL="0" indent="0">
              <a:buNone/>
            </a:pPr>
            <a:endParaRPr lang="en-US" sz="1600"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Tendency Towards Bias Scoring App runs on…</a:t>
            </a:r>
          </a:p>
          <a:p>
            <a:pPr marL="0" indent="0" algn="ctr">
              <a:buNone/>
            </a:pPr>
            <a:r>
              <a:rPr lang="en-US" sz="2800" b="1" u="sng" dirty="0">
                <a:solidFill>
                  <a:srgbClr val="FF0000"/>
                </a:solidFill>
                <a:latin typeface="Times New Roman" panose="02020603050405020304" pitchFamily="18" charset="0"/>
                <a:cs typeface="Times New Roman" panose="02020603050405020304" pitchFamily="18" charset="0"/>
              </a:rPr>
              <a:t>Bias Estimator and Analyzer of Sentiment Tendency </a:t>
            </a:r>
          </a:p>
          <a:p>
            <a:pPr marL="0" indent="0" algn="ctr">
              <a:buNone/>
            </a:pPr>
            <a:r>
              <a:rPr lang="en-US" sz="2800" b="1" u="sng" dirty="0">
                <a:solidFill>
                  <a:srgbClr val="FF0000"/>
                </a:solidFill>
                <a:latin typeface="Times New Roman" panose="02020603050405020304" pitchFamily="18" charset="0"/>
                <a:cs typeface="Times New Roman" panose="02020603050405020304" pitchFamily="18" charset="0"/>
              </a:rPr>
              <a:t>(BEAST) Engine</a:t>
            </a:r>
          </a:p>
        </p:txBody>
      </p:sp>
      <p:pic>
        <p:nvPicPr>
          <p:cNvPr id="5" name="Picture 4" descr="A green and white chart&#10;&#10;Description automatically generated">
            <a:extLst>
              <a:ext uri="{FF2B5EF4-FFF2-40B4-BE49-F238E27FC236}">
                <a16:creationId xmlns:a16="http://schemas.microsoft.com/office/drawing/2014/main" id="{E2229909-B374-51E2-951A-8ACFD1BCF006}"/>
              </a:ext>
            </a:extLst>
          </p:cNvPr>
          <p:cNvPicPr>
            <a:picLocks noChangeAspect="1"/>
          </p:cNvPicPr>
          <p:nvPr/>
        </p:nvPicPr>
        <p:blipFill>
          <a:blip r:embed="rId2"/>
          <a:stretch>
            <a:fillRect/>
          </a:stretch>
        </p:blipFill>
        <p:spPr>
          <a:xfrm>
            <a:off x="9865005" y="0"/>
            <a:ext cx="2326995" cy="1943100"/>
          </a:xfrm>
          <a:prstGeom prst="rect">
            <a:avLst/>
          </a:prstGeom>
        </p:spPr>
      </p:pic>
      <p:pic>
        <p:nvPicPr>
          <p:cNvPr id="7" name="Picture 6">
            <a:extLst>
              <a:ext uri="{FF2B5EF4-FFF2-40B4-BE49-F238E27FC236}">
                <a16:creationId xmlns:a16="http://schemas.microsoft.com/office/drawing/2014/main" id="{816AC04D-1E43-C1F5-E533-5AFF83F3ED3E}"/>
              </a:ext>
            </a:extLst>
          </p:cNvPr>
          <p:cNvPicPr>
            <a:picLocks noChangeAspect="1"/>
          </p:cNvPicPr>
          <p:nvPr/>
        </p:nvPicPr>
        <p:blipFill>
          <a:blip r:embed="rId3"/>
          <a:stretch>
            <a:fillRect/>
          </a:stretch>
        </p:blipFill>
        <p:spPr>
          <a:xfrm>
            <a:off x="9234182" y="2436681"/>
            <a:ext cx="2957818" cy="2254611"/>
          </a:xfrm>
          <a:prstGeom prst="rect">
            <a:avLst/>
          </a:prstGeom>
        </p:spPr>
      </p:pic>
    </p:spTree>
    <p:extLst>
      <p:ext uri="{BB962C8B-B14F-4D97-AF65-F5344CB8AC3E}">
        <p14:creationId xmlns:p14="http://schemas.microsoft.com/office/powerpoint/2010/main" val="4053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D4F1-21D3-6C4A-0194-73867BFF507F}"/>
              </a:ext>
            </a:extLst>
          </p:cNvPr>
          <p:cNvSpPr>
            <a:spLocks noGrp="1"/>
          </p:cNvSpPr>
          <p:nvPr>
            <p:ph type="title"/>
          </p:nvPr>
        </p:nvSpPr>
        <p:spPr/>
        <p:txBody>
          <a:bodyPr>
            <a:normAutofit/>
          </a:bodyPr>
          <a:lstStyle/>
          <a:p>
            <a:pPr marL="0" indent="0"/>
            <a:r>
              <a:rPr lang="en-US" sz="4000" b="1" dirty="0">
                <a:solidFill>
                  <a:srgbClr val="FF0000"/>
                </a:solidFill>
                <a:latin typeface="Times New Roman" panose="02020603050405020304" pitchFamily="18" charset="0"/>
                <a:cs typeface="Times New Roman" panose="02020603050405020304" pitchFamily="18" charset="0"/>
              </a:rPr>
              <a:t>BEAST Performance</a:t>
            </a:r>
            <a:endParaRPr lang="en-US" b="1" dirty="0">
              <a:solidFill>
                <a:srgbClr val="FF0000"/>
              </a:solidFill>
            </a:endParaRPr>
          </a:p>
        </p:txBody>
      </p:sp>
      <p:sp>
        <p:nvSpPr>
          <p:cNvPr id="3" name="Content Placeholder 2">
            <a:extLst>
              <a:ext uri="{FF2B5EF4-FFF2-40B4-BE49-F238E27FC236}">
                <a16:creationId xmlns:a16="http://schemas.microsoft.com/office/drawing/2014/main" id="{0DEA6BC7-9703-E071-DCB6-1BDB036FD8E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Compare performance of Sentiment Analyzer with </a:t>
            </a:r>
            <a:r>
              <a:rPr lang="en-US" b="0" i="0" u="none" strike="noStrike" dirty="0">
                <a:solidFill>
                  <a:srgbClr val="E6EDF3"/>
                </a:solidFill>
                <a:effectLst/>
                <a:latin typeface="Times New Roman" panose="02020603050405020304" pitchFamily="18" charset="0"/>
                <a:cs typeface="Times New Roman" panose="02020603050405020304" pitchFamily="18" charset="0"/>
              </a:rPr>
              <a:t>VADER sentiment analyzer.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KDE Plots looking at absolute differences between NN model and LF function, BEAST and VADER sentiment analyzers</a:t>
            </a:r>
          </a:p>
          <a:p>
            <a:r>
              <a:rPr lang="en-US" dirty="0">
                <a:latin typeface="Times New Roman" panose="02020603050405020304" pitchFamily="18" charset="0"/>
                <a:cs typeface="Times New Roman" panose="02020603050405020304" pitchFamily="18" charset="0"/>
              </a:rPr>
              <a:t>A/B Testing Results looking at absolute difference, BEAST and VADER sentiment scores individually. </a:t>
            </a:r>
          </a:p>
        </p:txBody>
      </p:sp>
    </p:spTree>
    <p:extLst>
      <p:ext uri="{BB962C8B-B14F-4D97-AF65-F5344CB8AC3E}">
        <p14:creationId xmlns:p14="http://schemas.microsoft.com/office/powerpoint/2010/main" val="191112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854F-6798-9024-8190-C63ABA131F0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Kernel Density Plots – Neural Net Model versus Labeling Function </a:t>
            </a:r>
          </a:p>
        </p:txBody>
      </p:sp>
      <p:pic>
        <p:nvPicPr>
          <p:cNvPr id="5" name="Content Placeholder 4" descr="A green and white graph&#10;&#10;Description automatically generated">
            <a:extLst>
              <a:ext uri="{FF2B5EF4-FFF2-40B4-BE49-F238E27FC236}">
                <a16:creationId xmlns:a16="http://schemas.microsoft.com/office/drawing/2014/main" id="{86DD69BB-E248-8765-77FD-F38CB2A83347}"/>
              </a:ext>
            </a:extLst>
          </p:cNvPr>
          <p:cNvPicPr>
            <a:picLocks noGrp="1" noChangeAspect="1"/>
          </p:cNvPicPr>
          <p:nvPr>
            <p:ph idx="1"/>
          </p:nvPr>
        </p:nvPicPr>
        <p:blipFill>
          <a:blip r:embed="rId3"/>
          <a:stretch>
            <a:fillRect/>
          </a:stretch>
        </p:blipFill>
        <p:spPr>
          <a:xfrm>
            <a:off x="0" y="2417953"/>
            <a:ext cx="5527662" cy="3567112"/>
          </a:xfrm>
        </p:spPr>
      </p:pic>
      <p:pic>
        <p:nvPicPr>
          <p:cNvPr id="7" name="Picture 6" descr="A green line graph with white text&#10;&#10;Description automatically generated">
            <a:extLst>
              <a:ext uri="{FF2B5EF4-FFF2-40B4-BE49-F238E27FC236}">
                <a16:creationId xmlns:a16="http://schemas.microsoft.com/office/drawing/2014/main" id="{F62F0CFC-4EA3-F7AC-B10C-293A9946395A}"/>
              </a:ext>
            </a:extLst>
          </p:cNvPr>
          <p:cNvPicPr>
            <a:picLocks noChangeAspect="1"/>
          </p:cNvPicPr>
          <p:nvPr/>
        </p:nvPicPr>
        <p:blipFill>
          <a:blip r:embed="rId4"/>
          <a:stretch>
            <a:fillRect/>
          </a:stretch>
        </p:blipFill>
        <p:spPr>
          <a:xfrm>
            <a:off x="6755103" y="2417952"/>
            <a:ext cx="5436897" cy="3567113"/>
          </a:xfrm>
          <a:prstGeom prst="rect">
            <a:avLst/>
          </a:prstGeom>
        </p:spPr>
      </p:pic>
    </p:spTree>
    <p:extLst>
      <p:ext uri="{BB962C8B-B14F-4D97-AF65-F5344CB8AC3E}">
        <p14:creationId xmlns:p14="http://schemas.microsoft.com/office/powerpoint/2010/main" val="185119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EE2A-3327-32A4-F61C-B7F997E2A80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Kernel Density Plots – BEAST versus VADER</a:t>
            </a:r>
            <a:endParaRPr lang="en-US" dirty="0"/>
          </a:p>
        </p:txBody>
      </p:sp>
      <p:pic>
        <p:nvPicPr>
          <p:cNvPr id="5" name="Content Placeholder 4" descr="A graph of a function&#10;&#10;Description automatically generated with medium confidence">
            <a:extLst>
              <a:ext uri="{FF2B5EF4-FFF2-40B4-BE49-F238E27FC236}">
                <a16:creationId xmlns:a16="http://schemas.microsoft.com/office/drawing/2014/main" id="{0EAEFFA9-40A1-CDDF-DE47-B8DBB81F1D67}"/>
              </a:ext>
            </a:extLst>
          </p:cNvPr>
          <p:cNvPicPr>
            <a:picLocks noGrp="1" noChangeAspect="1"/>
          </p:cNvPicPr>
          <p:nvPr>
            <p:ph idx="1"/>
          </p:nvPr>
        </p:nvPicPr>
        <p:blipFill>
          <a:blip r:embed="rId3"/>
          <a:stretch>
            <a:fillRect/>
          </a:stretch>
        </p:blipFill>
        <p:spPr>
          <a:xfrm>
            <a:off x="0" y="2233833"/>
            <a:ext cx="5582121" cy="3567112"/>
          </a:xfrm>
        </p:spPr>
      </p:pic>
      <p:pic>
        <p:nvPicPr>
          <p:cNvPr id="7" name="Picture 6" descr="A graph of a graph&#10;&#10;Description automatically generated with medium confidence">
            <a:extLst>
              <a:ext uri="{FF2B5EF4-FFF2-40B4-BE49-F238E27FC236}">
                <a16:creationId xmlns:a16="http://schemas.microsoft.com/office/drawing/2014/main" id="{08575783-A7EF-CFD3-C02C-904C69340E66}"/>
              </a:ext>
            </a:extLst>
          </p:cNvPr>
          <p:cNvPicPr>
            <a:picLocks noChangeAspect="1"/>
          </p:cNvPicPr>
          <p:nvPr/>
        </p:nvPicPr>
        <p:blipFill>
          <a:blip r:embed="rId4"/>
          <a:stretch>
            <a:fillRect/>
          </a:stretch>
        </p:blipFill>
        <p:spPr>
          <a:xfrm>
            <a:off x="6664337" y="2233833"/>
            <a:ext cx="5527662" cy="3567112"/>
          </a:xfrm>
          <a:prstGeom prst="rect">
            <a:avLst/>
          </a:prstGeom>
        </p:spPr>
      </p:pic>
    </p:spTree>
    <p:extLst>
      <p:ext uri="{BB962C8B-B14F-4D97-AF65-F5344CB8AC3E}">
        <p14:creationId xmlns:p14="http://schemas.microsoft.com/office/powerpoint/2010/main" val="349806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CE88-298E-BCDF-B58D-18D526B379A9}"/>
              </a:ext>
            </a:extLst>
          </p:cNvPr>
          <p:cNvSpPr>
            <a:spLocks noGrp="1"/>
          </p:cNvSpPr>
          <p:nvPr>
            <p:ph type="title"/>
          </p:nvPr>
        </p:nvSpPr>
        <p:spPr>
          <a:xfrm>
            <a:off x="1142999" y="89164"/>
            <a:ext cx="9905999" cy="1360898"/>
          </a:xfrm>
        </p:spPr>
        <p:txBody>
          <a:bodyPr/>
          <a:lstStyle/>
          <a:p>
            <a:pPr algn="ctr"/>
            <a:r>
              <a:rPr lang="en-US" dirty="0">
                <a:latin typeface="Times New Roman" panose="02020603050405020304" pitchFamily="18" charset="0"/>
                <a:cs typeface="Times New Roman" panose="02020603050405020304" pitchFamily="18" charset="0"/>
              </a:rPr>
              <a:t>A/B Testing On Sentiment Analysis</a:t>
            </a:r>
          </a:p>
        </p:txBody>
      </p:sp>
      <p:sp>
        <p:nvSpPr>
          <p:cNvPr id="3" name="Content Placeholder 2">
            <a:extLst>
              <a:ext uri="{FF2B5EF4-FFF2-40B4-BE49-F238E27FC236}">
                <a16:creationId xmlns:a16="http://schemas.microsoft.com/office/drawing/2014/main" id="{1D51122B-7748-FD4A-30BE-F5A8C8480BE6}"/>
              </a:ext>
            </a:extLst>
          </p:cNvPr>
          <p:cNvSpPr>
            <a:spLocks noGrp="1"/>
          </p:cNvSpPr>
          <p:nvPr>
            <p:ph idx="1"/>
          </p:nvPr>
        </p:nvSpPr>
        <p:spPr>
          <a:xfrm>
            <a:off x="1142999" y="1254340"/>
            <a:ext cx="9905999" cy="4830774"/>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Mann-Whitney U test instead of t-test as these values are not normally distributed</a:t>
            </a:r>
          </a:p>
          <a:p>
            <a:r>
              <a:rPr lang="en-US" dirty="0">
                <a:latin typeface="Times New Roman" panose="02020603050405020304" pitchFamily="18" charset="0"/>
                <a:cs typeface="Times New Roman" panose="02020603050405020304" pitchFamily="18" charset="0"/>
              </a:rPr>
              <a:t>BEAST Sentiment Analyzer to tell different between Opinion versus non-opinion section with only a 10 % chance of being incorrect… (</a:t>
            </a:r>
            <a:r>
              <a:rPr lang="el-GR" dirty="0">
                <a:latin typeface="Times New Roman" panose="02020603050405020304" pitchFamily="18" charset="0"/>
                <a:cs typeface="Times New Roman" panose="02020603050405020304" pitchFamily="18" charset="0"/>
              </a:rPr>
              <a:t>α= 0.1). </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P-value: 0.947 Fail to reject the null hypothesis. There is no significant difference between Opinion and non-Opinion groups.</a:t>
            </a:r>
            <a:endParaRPr lang="el-GR"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Vader Sentiment Analyzer to tell different between Opinion versus non-opinion section with only a 10 % chance of being incorrect… (</a:t>
            </a:r>
            <a:r>
              <a:rPr lang="el-GR" dirty="0">
                <a:latin typeface="Times New Roman" panose="02020603050405020304" pitchFamily="18" charset="0"/>
                <a:cs typeface="Times New Roman" panose="02020603050405020304" pitchFamily="18" charset="0"/>
              </a:rPr>
              <a:t>α= 0.1). </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P-value: 0.520</a:t>
            </a:r>
          </a:p>
          <a:p>
            <a:r>
              <a:rPr lang="en-US" dirty="0">
                <a:latin typeface="Times New Roman" panose="02020603050405020304" pitchFamily="18" charset="0"/>
                <a:cs typeface="Times New Roman" panose="02020603050405020304" pitchFamily="18" charset="0"/>
              </a:rPr>
              <a:t>Look at absolute difference between BEAST and VADER sentiment levels…</a:t>
            </a:r>
          </a:p>
          <a:p>
            <a:r>
              <a:rPr lang="en-US" b="0" i="0" dirty="0">
                <a:effectLst/>
                <a:latin typeface="Times New Roman" panose="02020603050405020304" pitchFamily="18" charset="0"/>
                <a:cs typeface="Times New Roman" panose="02020603050405020304" pitchFamily="18" charset="0"/>
              </a:rPr>
              <a:t>P-value: 0.0976</a:t>
            </a:r>
          </a:p>
          <a:p>
            <a:r>
              <a:rPr lang="en-US" b="0" i="0" dirty="0">
                <a:effectLst/>
                <a:latin typeface="Times New Roman" panose="02020603050405020304" pitchFamily="18" charset="0"/>
                <a:cs typeface="Times New Roman" panose="02020603050405020304" pitchFamily="18" charset="0"/>
              </a:rPr>
              <a:t>Reject the null hypothesis. There is a significant difference. Thus, by looking at BEAST and VADER absolute sentiment level differences we may distinguish between Opinion section articles and non-Opinion section articles with under a 10% chance of being incorrect, less than our binary classification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45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FC30-8B85-FDF8-AB85-F42AE8053B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 and Guidance</a:t>
            </a:r>
          </a:p>
        </p:txBody>
      </p:sp>
      <p:sp>
        <p:nvSpPr>
          <p:cNvPr id="3" name="Content Placeholder 2">
            <a:extLst>
              <a:ext uri="{FF2B5EF4-FFF2-40B4-BE49-F238E27FC236}">
                <a16:creationId xmlns:a16="http://schemas.microsoft.com/office/drawing/2014/main" id="{A4374351-9E2A-DEE3-317F-E48DB869626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Develop labeling functions and other word encoding algorithms for further optimization.</a:t>
            </a:r>
          </a:p>
          <a:p>
            <a:pPr indent="0">
              <a:buNone/>
            </a:pPr>
            <a:r>
              <a:rPr lang="en-US" dirty="0">
                <a:latin typeface="Times New Roman" panose="02020603050405020304" pitchFamily="18" charset="0"/>
                <a:cs typeface="Times New Roman" panose="02020603050405020304" pitchFamily="18" charset="0"/>
              </a:rPr>
              <a:t>	Hand Label a greater expanse of samples to acquire more detailed and 		meaningful Snorkel summary statistics. </a:t>
            </a:r>
          </a:p>
          <a:p>
            <a:r>
              <a:rPr lang="en-US" dirty="0">
                <a:latin typeface="Times New Roman" panose="02020603050405020304" pitchFamily="18" charset="0"/>
                <a:cs typeface="Times New Roman" panose="02020603050405020304" pitchFamily="18" charset="0"/>
              </a:rPr>
              <a:t>Continue to advance hardware capabilities to develop Neural Network models further.</a:t>
            </a:r>
          </a:p>
          <a:p>
            <a:pPr lvl="2" indent="0">
              <a:buNone/>
            </a:pPr>
            <a:r>
              <a:rPr lang="en-US" sz="2000" i="0" dirty="0">
                <a:latin typeface="Times New Roman" panose="02020603050405020304" pitchFamily="18" charset="0"/>
                <a:cs typeface="Times New Roman" panose="02020603050405020304" pitchFamily="18" charset="0"/>
              </a:rPr>
              <a:t>    	Switch to Microsoft and NVIDIA GPU.</a:t>
            </a:r>
          </a:p>
          <a:p>
            <a:pPr lvl="1"/>
            <a:endParaRPr lang="en-US" sz="2600" i="0" dirty="0">
              <a:latin typeface="Times New Roman" panose="02020603050405020304" pitchFamily="18" charset="0"/>
              <a:cs typeface="Times New Roman" panose="02020603050405020304" pitchFamily="18" charset="0"/>
            </a:endParaRPr>
          </a:p>
          <a:p>
            <a:pPr indent="0" algn="ctr">
              <a:buNone/>
            </a:pPr>
            <a:r>
              <a:rPr lang="en-US" b="1" dirty="0">
                <a:solidFill>
                  <a:srgbClr val="FF0000"/>
                </a:solidFill>
                <a:latin typeface="Times New Roman" panose="02020603050405020304" pitchFamily="18" charset="0"/>
                <a:cs typeface="Times New Roman" panose="02020603050405020304" pitchFamily="18" charset="0"/>
              </a:rPr>
              <a:t>Apply these labeling functions to other well-defined problems such as customer service evaluations, prescription drug side-effect forms, crowd surfing surveys, etc.</a:t>
            </a:r>
            <a:endParaRPr lang="en-US" b="1" i="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9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1E3A-6835-16A0-6E5A-E26C908FD1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Peering Into the Future</a:t>
            </a:r>
          </a:p>
        </p:txBody>
      </p:sp>
      <p:sp>
        <p:nvSpPr>
          <p:cNvPr id="3" name="Content Placeholder 2">
            <a:extLst>
              <a:ext uri="{FF2B5EF4-FFF2-40B4-BE49-F238E27FC236}">
                <a16:creationId xmlns:a16="http://schemas.microsoft.com/office/drawing/2014/main" id="{7EAA7B9E-0F18-9EA3-A7FC-C3B72D13CCE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Instead of binary Word2Vec labeling, qubits (0 or 1 quantum superposition principle) exhibit entanglement and calculate BIASED or UNBIASED labels in effective real-time response. </a:t>
            </a:r>
          </a:p>
        </p:txBody>
      </p:sp>
    </p:spTree>
    <p:extLst>
      <p:ext uri="{BB962C8B-B14F-4D97-AF65-F5344CB8AC3E}">
        <p14:creationId xmlns:p14="http://schemas.microsoft.com/office/powerpoint/2010/main" val="164818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07C6-E5AD-082E-537B-4A064CEF62CE}"/>
              </a:ext>
            </a:extLst>
          </p:cNvPr>
          <p:cNvSpPr>
            <a:spLocks noGrp="1"/>
          </p:cNvSpPr>
          <p:nvPr>
            <p:ph type="title"/>
          </p:nvPr>
        </p:nvSpPr>
        <p:spPr>
          <a:xfrm>
            <a:off x="1839686" y="110935"/>
            <a:ext cx="9905999" cy="1360898"/>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D8346C-09EB-3EA6-2516-B761B31139E5}"/>
              </a:ext>
            </a:extLst>
          </p:cNvPr>
          <p:cNvSpPr>
            <a:spLocks noGrp="1"/>
          </p:cNvSpPr>
          <p:nvPr>
            <p:ph idx="1"/>
          </p:nvPr>
        </p:nvSpPr>
        <p:spPr>
          <a:xfrm>
            <a:off x="1143000" y="1471833"/>
            <a:ext cx="9905999" cy="4221396"/>
          </a:xfrm>
        </p:spPr>
        <p:txBody>
          <a:bodyPr>
            <a:noAutofit/>
          </a:bodyPr>
          <a:lstStyle/>
          <a:p>
            <a:pPr algn="l">
              <a:buFont typeface="Arial" panose="020B0604020202020204" pitchFamily="34" charset="0"/>
              <a:buChar char="•"/>
            </a:pPr>
            <a:r>
              <a:rPr lang="en-US" b="0" i="0" u="none" strike="noStrike" dirty="0">
                <a:solidFill>
                  <a:srgbClr val="E6EDF3"/>
                </a:solidFill>
                <a:effectLst/>
                <a:latin typeface="Times New Roman" panose="02020603050405020304" pitchFamily="18" charset="0"/>
                <a:cs typeface="Times New Roman" panose="02020603050405020304" pitchFamily="18" charset="0"/>
              </a:rPr>
              <a:t>How can bias and sentiment be identified from abstracts and headlines of news articles?</a:t>
            </a:r>
          </a:p>
          <a:p>
            <a:r>
              <a:rPr lang="en-US" b="1" i="0" u="none" strike="noStrike" dirty="0">
                <a:solidFill>
                  <a:srgbClr val="E6EDF3"/>
                </a:solidFill>
                <a:effectLst/>
                <a:latin typeface="Times New Roman" panose="02020603050405020304" pitchFamily="18" charset="0"/>
                <a:cs typeface="Times New Roman" panose="02020603050405020304" pitchFamily="18" charset="0"/>
              </a:rPr>
              <a:t>We present novel methods for determining bias within abstracts/headlines of online articles, label these articles based on relative bias levels, and harness these labels to train a neural network model capable of upscaling this labeling process.</a:t>
            </a:r>
          </a:p>
          <a:p>
            <a:r>
              <a:rPr lang="en-US" b="1" i="0" u="none" strike="noStrike" dirty="0">
                <a:solidFill>
                  <a:srgbClr val="E6EDF3"/>
                </a:solidFill>
                <a:effectLst/>
                <a:latin typeface="Times New Roman" panose="02020603050405020304" pitchFamily="18" charset="0"/>
                <a:cs typeface="Times New Roman" panose="02020603050405020304" pitchFamily="18" charset="0"/>
              </a:rPr>
              <a:t>The result was a </a:t>
            </a:r>
            <a:r>
              <a:rPr lang="en-US" b="1" i="0" u="none" strike="noStrike" dirty="0" err="1">
                <a:solidFill>
                  <a:srgbClr val="E6EDF3"/>
                </a:solidFill>
                <a:effectLst/>
                <a:latin typeface="Times New Roman" panose="02020603050405020304" pitchFamily="18" charset="0"/>
                <a:cs typeface="Times New Roman" panose="02020603050405020304" pitchFamily="18" charset="0"/>
              </a:rPr>
              <a:t>Streamlit</a:t>
            </a:r>
            <a:r>
              <a:rPr lang="en-US" b="1" i="0" u="none" strike="noStrike" dirty="0">
                <a:solidFill>
                  <a:srgbClr val="E6EDF3"/>
                </a:solidFill>
                <a:effectLst/>
                <a:latin typeface="Times New Roman" panose="02020603050405020304" pitchFamily="18" charset="0"/>
                <a:cs typeface="Times New Roman" panose="02020603050405020304" pitchFamily="18" charset="0"/>
              </a:rPr>
              <a:t> App with a Bias Estimator and Analyzer of Sentiment Tendency (BEAST) Engine, capable of scoring bias on a 0 to 1 scale and returning a sentiment score from -1 to 1. </a:t>
            </a:r>
          </a:p>
          <a:p>
            <a:pPr algn="l">
              <a:buFont typeface="Arial" panose="020B0604020202020204" pitchFamily="34" charset="0"/>
              <a:buChar char="•"/>
            </a:pPr>
            <a:r>
              <a:rPr lang="en-US" b="0" i="0" u="none" strike="noStrike" dirty="0">
                <a:solidFill>
                  <a:srgbClr val="E6EDF3"/>
                </a:solidFill>
                <a:effectLst/>
                <a:latin typeface="Times New Roman" panose="02020603050405020304" pitchFamily="18" charset="0"/>
                <a:cs typeface="Times New Roman" panose="02020603050405020304" pitchFamily="18" charset="0"/>
              </a:rPr>
              <a:t>Interested parties in this research include political party affiliates, media outlets, psychologists and sociologists, and others intrigued by the phenomenon of media influence upon societal thought processes.</a:t>
            </a:r>
          </a:p>
        </p:txBody>
      </p:sp>
    </p:spTree>
    <p:extLst>
      <p:ext uri="{BB962C8B-B14F-4D97-AF65-F5344CB8AC3E}">
        <p14:creationId xmlns:p14="http://schemas.microsoft.com/office/powerpoint/2010/main" val="3622950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7E6A-5CEF-EB8F-7484-1E88444C3D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3948882-BFC6-51B0-8BA3-55421DC0139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use labeling functions in our everyday lives!</a:t>
            </a:r>
          </a:p>
          <a:p>
            <a:r>
              <a:rPr lang="en-US" sz="1800" dirty="0">
                <a:latin typeface="Times New Roman" panose="02020603050405020304" pitchFamily="18" charset="0"/>
                <a:cs typeface="Times New Roman" panose="02020603050405020304" pitchFamily="18" charset="0"/>
              </a:rPr>
              <a:t>When we harness multiple powerful modeling techniques with these relatively simple primitive fundamental forms, complex and daunting language processing challenges become simpler and more realistic to understand. </a:t>
            </a:r>
          </a:p>
          <a:p>
            <a:r>
              <a:rPr lang="en-US" sz="1800" dirty="0">
                <a:latin typeface="Times New Roman" panose="02020603050405020304" pitchFamily="18" charset="0"/>
                <a:cs typeface="Times New Roman" panose="02020603050405020304" pitchFamily="18" charset="0"/>
              </a:rPr>
              <a:t>We successfully utilized many of these NLP and NN modeling techniques and created a Bias Estimator and Analyzer of Sentiment Tendency (BEAST) Engine capable of generating a bias score and sentiment levels comparable to that of VADER’s sentiment analyzer. </a:t>
            </a:r>
          </a:p>
          <a:p>
            <a:r>
              <a:rPr lang="en-US" sz="1800" dirty="0">
                <a:latin typeface="Times New Roman" panose="02020603050405020304" pitchFamily="18" charset="0"/>
                <a:cs typeface="Times New Roman" panose="02020603050405020304" pitchFamily="18" charset="0"/>
              </a:rPr>
              <a:t>Stakeholders interested in this research include product managers, app developers, customer service leads, etc. </a:t>
            </a:r>
          </a:p>
        </p:txBody>
      </p:sp>
    </p:spTree>
    <p:extLst>
      <p:ext uri="{BB962C8B-B14F-4D97-AF65-F5344CB8AC3E}">
        <p14:creationId xmlns:p14="http://schemas.microsoft.com/office/powerpoint/2010/main" val="4181538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8215-AA8A-CBC0-EA1B-BB0A5A58BCA8}"/>
              </a:ext>
            </a:extLst>
          </p:cNvPr>
          <p:cNvSpPr>
            <a:spLocks noGrp="1"/>
          </p:cNvSpPr>
          <p:nvPr>
            <p:ph type="title"/>
          </p:nvPr>
        </p:nvSpPr>
        <p:spPr>
          <a:xfrm>
            <a:off x="1142999" y="-128551"/>
            <a:ext cx="9905999" cy="1360898"/>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771F892-389C-2465-81F9-343BF0577482}"/>
              </a:ext>
            </a:extLst>
          </p:cNvPr>
          <p:cNvSpPr>
            <a:spLocks noGrp="1"/>
          </p:cNvSpPr>
          <p:nvPr>
            <p:ph idx="1"/>
          </p:nvPr>
        </p:nvSpPr>
        <p:spPr>
          <a:xfrm>
            <a:off x="1143000" y="1232347"/>
            <a:ext cx="9905999" cy="4666797"/>
          </a:xfrm>
        </p:spPr>
        <p:txBody>
          <a:bodyPr>
            <a:noAutofit/>
          </a:bodyPr>
          <a:lstStyle/>
          <a:p>
            <a:r>
              <a:rPr lang="en-US" sz="1400" b="0" dirty="0">
                <a:effectLst/>
                <a:latin typeface="Times New Roman" panose="02020603050405020304" pitchFamily="18" charset="0"/>
                <a:cs typeface="Times New Roman" panose="02020603050405020304" pitchFamily="18" charset="0"/>
              </a:rPr>
              <a:t>`API` Documentation from `NYT`: </a:t>
            </a:r>
            <a:r>
              <a:rPr lang="en-US" sz="1400" b="0" dirty="0">
                <a:effectLst/>
                <a:latin typeface="Times New Roman" panose="02020603050405020304" pitchFamily="18" charset="0"/>
                <a:cs typeface="Times New Roman" panose="02020603050405020304" pitchFamily="18" charset="0"/>
                <a:hlinkClick r:id="rId2"/>
              </a:rPr>
              <a:t>https://developer.nytimes.com/apis</a:t>
            </a:r>
            <a:endParaRPr lang="en-US" sz="1400" b="0" dirty="0">
              <a:effectLst/>
              <a:latin typeface="Times New Roman" panose="02020603050405020304" pitchFamily="18" charset="0"/>
              <a:cs typeface="Times New Roman" panose="02020603050405020304" pitchFamily="18" charset="0"/>
            </a:endParaRPr>
          </a:p>
          <a:p>
            <a:r>
              <a:rPr lang="en-US" sz="1400" b="0" dirty="0">
                <a:solidFill>
                  <a:srgbClr val="00B050"/>
                </a:solidFill>
                <a:effectLst/>
                <a:latin typeface="Times New Roman" panose="02020603050405020304" pitchFamily="18" charset="0"/>
                <a:cs typeface="Times New Roman" panose="02020603050405020304" pitchFamily="18" charset="0"/>
              </a:rPr>
              <a:t>Code for </a:t>
            </a:r>
            <a:r>
              <a:rPr lang="en-US" sz="1400" b="0" dirty="0" err="1">
                <a:solidFill>
                  <a:srgbClr val="00B050"/>
                </a:solidFill>
                <a:effectLst/>
                <a:latin typeface="Times New Roman" panose="02020603050405020304" pitchFamily="18" charset="0"/>
                <a:cs typeface="Times New Roman" panose="02020603050405020304" pitchFamily="18" charset="0"/>
              </a:rPr>
              <a:t>Webscraping</a:t>
            </a:r>
            <a:r>
              <a:rPr lang="en-US" sz="1400" b="0" dirty="0">
                <a:solidFill>
                  <a:srgbClr val="00B050"/>
                </a:solidFill>
                <a:effectLst/>
                <a:latin typeface="Times New Roman" panose="02020603050405020304" pitchFamily="18" charset="0"/>
                <a:cs typeface="Times New Roman" panose="02020603050405020304" pitchFamily="18" charset="0"/>
              </a:rPr>
              <a:t> adapted from fellow </a:t>
            </a:r>
            <a:r>
              <a:rPr lang="en-US" sz="1400" b="0" dirty="0" err="1">
                <a:solidFill>
                  <a:srgbClr val="00B050"/>
                </a:solidFill>
                <a:effectLst/>
                <a:latin typeface="Times New Roman" panose="02020603050405020304" pitchFamily="18" charset="0"/>
                <a:cs typeface="Times New Roman" panose="02020603050405020304" pitchFamily="18" charset="0"/>
              </a:rPr>
              <a:t>coursemate's</a:t>
            </a:r>
            <a:r>
              <a:rPr lang="en-US" sz="1400" b="0" dirty="0">
                <a:solidFill>
                  <a:srgbClr val="00B050"/>
                </a:solidFill>
                <a:effectLst/>
                <a:latin typeface="Times New Roman" panose="02020603050405020304" pitchFamily="18" charset="0"/>
                <a:cs typeface="Times New Roman" panose="02020603050405020304" pitchFamily="18" charset="0"/>
              </a:rPr>
              <a:t> group project, with their permission this code was included in the pipeline for this project.</a:t>
            </a:r>
          </a:p>
          <a:p>
            <a:r>
              <a:rPr lang="en-US" sz="1400" b="0" dirty="0">
                <a:effectLst/>
                <a:latin typeface="Times New Roman" panose="02020603050405020304" pitchFamily="18" charset="0"/>
                <a:cs typeface="Times New Roman" panose="02020603050405020304" pitchFamily="18" charset="0"/>
              </a:rPr>
              <a:t>Snorkel documentation for Cohen Kappa Score labeling: </a:t>
            </a:r>
            <a:r>
              <a:rPr lang="en-US" sz="1400" b="0" dirty="0">
                <a:effectLst/>
                <a:latin typeface="Times New Roman" panose="02020603050405020304" pitchFamily="18" charset="0"/>
                <a:cs typeface="Times New Roman" panose="02020603050405020304" pitchFamily="18" charset="0"/>
                <a:hlinkClick r:id="rId3"/>
              </a:rPr>
              <a:t>https://www.snorkel.org</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Pew Center Article on Bias: </a:t>
            </a:r>
            <a:r>
              <a:rPr lang="en-US" sz="1400" b="0" dirty="0">
                <a:effectLst/>
                <a:latin typeface="Times New Roman" panose="02020603050405020304" pitchFamily="18" charset="0"/>
                <a:cs typeface="Times New Roman" panose="02020603050405020304" pitchFamily="18" charset="0"/>
                <a:hlinkClick r:id="rId4"/>
              </a:rPr>
              <a:t>https://www.pewresearch.org/internet/2017/10/19/the-future-of-truth-and-misinformation-online</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VADER Documentation: </a:t>
            </a:r>
            <a:r>
              <a:rPr lang="en-US" sz="1400" b="0" dirty="0">
                <a:effectLst/>
                <a:latin typeface="Times New Roman" panose="02020603050405020304" pitchFamily="18" charset="0"/>
                <a:cs typeface="Times New Roman" panose="02020603050405020304" pitchFamily="18" charset="0"/>
                <a:hlinkClick r:id="rId5"/>
              </a:rPr>
              <a:t>https://vadersentiment.readthedocs.io</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Kaggle GPU Documentation: </a:t>
            </a:r>
            <a:r>
              <a:rPr lang="en-US" sz="1400" b="0" dirty="0">
                <a:effectLst/>
                <a:latin typeface="Times New Roman" panose="02020603050405020304" pitchFamily="18" charset="0"/>
                <a:cs typeface="Times New Roman" panose="02020603050405020304" pitchFamily="18" charset="0"/>
                <a:hlinkClick r:id="rId6"/>
              </a:rPr>
              <a:t>https://www.kaggle.com/code/dansbecker/running-kaggle-kernels-with-a-gpu</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CBOW/Skip Gram: </a:t>
            </a:r>
            <a:r>
              <a:rPr lang="en-US" sz="1400" b="0" dirty="0">
                <a:effectLst/>
                <a:latin typeface="Times New Roman" panose="02020603050405020304" pitchFamily="18" charset="0"/>
                <a:cs typeface="Times New Roman" panose="02020603050405020304" pitchFamily="18" charset="0"/>
                <a:hlinkClick r:id="rId7"/>
              </a:rPr>
              <a:t>https://towardsdatascience.com/understanding-feature-engineering-part-4-deep-learning-methods-for-text-data-96c44370bbfa</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CBOW/</a:t>
            </a:r>
            <a:r>
              <a:rPr lang="en-US" sz="1400" b="0" dirty="0" err="1">
                <a:effectLst/>
                <a:latin typeface="Times New Roman" panose="02020603050405020304" pitchFamily="18" charset="0"/>
                <a:cs typeface="Times New Roman" panose="02020603050405020304" pitchFamily="18" charset="0"/>
              </a:rPr>
              <a:t>SKip</a:t>
            </a:r>
            <a:r>
              <a:rPr lang="en-US" sz="1400" b="0" dirty="0">
                <a:effectLst/>
                <a:latin typeface="Times New Roman" panose="02020603050405020304" pitchFamily="18" charset="0"/>
                <a:cs typeface="Times New Roman" panose="02020603050405020304" pitchFamily="18" charset="0"/>
              </a:rPr>
              <a:t> Gram: </a:t>
            </a:r>
            <a:r>
              <a:rPr lang="en-US" sz="1400" b="0" dirty="0">
                <a:effectLst/>
                <a:latin typeface="Times New Roman" panose="02020603050405020304" pitchFamily="18" charset="0"/>
                <a:cs typeface="Times New Roman" panose="02020603050405020304" pitchFamily="18" charset="0"/>
                <a:hlinkClick r:id="rId8"/>
              </a:rPr>
              <a:t>https://medium.com/@dube.aditya8/word2vec-skip-gram-cbow-b5e802b00390</a:t>
            </a:r>
            <a:endParaRPr lang="en-US" sz="1400" b="0" dirty="0">
              <a:effectLst/>
              <a:latin typeface="Times New Roman" panose="02020603050405020304" pitchFamily="18" charset="0"/>
              <a:cs typeface="Times New Roman" panose="02020603050405020304" pitchFamily="18" charset="0"/>
            </a:endParaRPr>
          </a:p>
          <a:p>
            <a:r>
              <a:rPr lang="en-US" sz="1400" b="0" dirty="0">
                <a:effectLst/>
                <a:latin typeface="Times New Roman" panose="02020603050405020304" pitchFamily="18" charset="0"/>
                <a:cs typeface="Times New Roman" panose="02020603050405020304" pitchFamily="18" charset="0"/>
              </a:rPr>
              <a:t>KDE Plot Documentation: </a:t>
            </a:r>
            <a:r>
              <a:rPr lang="en-US" sz="1400" b="0" dirty="0">
                <a:effectLst/>
                <a:latin typeface="Times New Roman" panose="02020603050405020304" pitchFamily="18" charset="0"/>
                <a:cs typeface="Times New Roman" panose="02020603050405020304" pitchFamily="18" charset="0"/>
                <a:hlinkClick r:id="rId9"/>
              </a:rPr>
              <a:t>https://seaborn.pydata.org/generated/seaborn.kdeplot.html</a:t>
            </a:r>
            <a:endParaRPr lang="en-US" sz="1400" b="0" dirty="0">
              <a:effectLst/>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Neural Networks: </a:t>
            </a:r>
            <a:r>
              <a:rPr lang="en-US" sz="1400" dirty="0">
                <a:latin typeface="Times New Roman" panose="02020603050405020304" pitchFamily="18" charset="0"/>
                <a:cs typeface="Times New Roman" panose="02020603050405020304" pitchFamily="18" charset="0"/>
                <a:hlinkClick r:id="rId10"/>
              </a:rPr>
              <a:t>https://openreview.net/pdf?id=ZLKaNvYFfjd</a:t>
            </a:r>
            <a:endParaRPr lang="en-US" sz="1400" dirty="0">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1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28AF-2A21-5E25-4366-96D058F775E7}"/>
              </a:ext>
            </a:extLst>
          </p:cNvPr>
          <p:cNvSpPr>
            <a:spLocks noGrp="1"/>
          </p:cNvSpPr>
          <p:nvPr>
            <p:ph type="title"/>
          </p:nvPr>
        </p:nvSpPr>
        <p:spPr>
          <a:xfrm>
            <a:off x="1142999" y="958856"/>
            <a:ext cx="9905999" cy="1360898"/>
          </a:xfrm>
        </p:spPr>
        <p:txBody>
          <a:bodyPr/>
          <a:lstStyle/>
          <a:p>
            <a:r>
              <a:rPr lang="en-US"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CD0F9A21-7AF5-AC75-484E-1AA11799D0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Webscraping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Natural Language Processing Binary Classification Modeling</a:t>
            </a:r>
          </a:p>
          <a:p>
            <a:r>
              <a:rPr lang="en-US" dirty="0">
                <a:latin typeface="Times New Roman" panose="02020603050405020304" pitchFamily="18" charset="0"/>
                <a:cs typeface="Times New Roman" panose="02020603050405020304" pitchFamily="18" charset="0"/>
              </a:rPr>
              <a:t>Labeling Functions with Proprietary Snorkel Functions</a:t>
            </a:r>
          </a:p>
          <a:p>
            <a:r>
              <a:rPr lang="en-US" dirty="0">
                <a:latin typeface="Times New Roman" panose="02020603050405020304" pitchFamily="18" charset="0"/>
                <a:cs typeface="Times New Roman" panose="02020603050405020304" pitchFamily="18" charset="0"/>
              </a:rPr>
              <a:t>Long Short Term Memory (LSTM) Neural Network Categorical Model</a:t>
            </a:r>
          </a:p>
          <a:p>
            <a:r>
              <a:rPr lang="en-US" dirty="0">
                <a:latin typeface="Times New Roman" panose="02020603050405020304" pitchFamily="18" charset="0"/>
                <a:cs typeface="Times New Roman" panose="02020603050405020304" pitchFamily="18" charset="0"/>
              </a:rPr>
              <a:t>Word2Vec: Continuous-Bag-Of-Words, and Skip-Gram word encoding algorithms</a:t>
            </a:r>
          </a:p>
          <a:p>
            <a:r>
              <a:rPr lang="en-US" dirty="0">
                <a:latin typeface="Times New Roman" panose="02020603050405020304" pitchFamily="18" charset="0"/>
                <a:cs typeface="Times New Roman" panose="02020603050405020304" pitchFamily="18" charset="0"/>
              </a:rPr>
              <a:t>VADER sentiment analyzer</a:t>
            </a:r>
          </a:p>
          <a:p>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 Services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97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4F79-5B21-1F82-A34D-CDBAE6C537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Pipeline</a:t>
            </a:r>
          </a:p>
        </p:txBody>
      </p:sp>
      <p:sp>
        <p:nvSpPr>
          <p:cNvPr id="3" name="Content Placeholder 2">
            <a:extLst>
              <a:ext uri="{FF2B5EF4-FFF2-40B4-BE49-F238E27FC236}">
                <a16:creationId xmlns:a16="http://schemas.microsoft.com/office/drawing/2014/main" id="{BC2D328B-DDE5-9283-C832-039A58864D31}"/>
              </a:ext>
            </a:extLst>
          </p:cNvPr>
          <p:cNvSpPr>
            <a:spLocks noGrp="1"/>
          </p:cNvSpPr>
          <p:nvPr>
            <p:ph idx="1"/>
          </p:nvPr>
        </p:nvSpPr>
        <p:spPr/>
        <p:txBody>
          <a:bodyPr>
            <a:normAutofit lnSpcReduction="10000"/>
          </a:bodyPr>
          <a:lstStyle/>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Webscraping</a:t>
            </a:r>
            <a:r>
              <a:rPr lang="en-US" dirty="0">
                <a:latin typeface="Times New Roman" panose="02020603050405020304" pitchFamily="18" charset="0"/>
                <a:cs typeface="Times New Roman" panose="02020603050405020304" pitchFamily="18" charset="0"/>
              </a:rPr>
              <a:t> – articles from ‘United States’ as API keyword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Binary Classification – based on whether abstract/headline couplings originated from Opinion section of New York Times or other sections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Snorkel Labeling Functions and Linear Weighted Labeling Function Creation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Neural Networks and Word2Vec encoding Algorithms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Sentiment Analysis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Repeat steps 3 through 6 </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 Deployment</a:t>
            </a:r>
          </a:p>
        </p:txBody>
      </p:sp>
    </p:spTree>
    <p:extLst>
      <p:ext uri="{BB962C8B-B14F-4D97-AF65-F5344CB8AC3E}">
        <p14:creationId xmlns:p14="http://schemas.microsoft.com/office/powerpoint/2010/main" val="38478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B91F-9F6A-1D76-ACB7-3DAE9EEB6D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Binary Classification Modeling</a:t>
            </a:r>
          </a:p>
        </p:txBody>
      </p:sp>
      <p:sp>
        <p:nvSpPr>
          <p:cNvPr id="3" name="Content Placeholder 2">
            <a:extLst>
              <a:ext uri="{FF2B5EF4-FFF2-40B4-BE49-F238E27FC236}">
                <a16:creationId xmlns:a16="http://schemas.microsoft.com/office/drawing/2014/main" id="{6D5D88B0-D3CC-FA58-8616-7DF3D8DF68E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Preprocessed abstracts and headlines from NYT articles with Regular Expressions</a:t>
            </a:r>
          </a:p>
          <a:p>
            <a:r>
              <a:rPr lang="en-US" dirty="0">
                <a:latin typeface="Times New Roman" panose="02020603050405020304" pitchFamily="18" charset="0"/>
                <a:cs typeface="Times New Roman" panose="02020603050405020304" pitchFamily="18" charset="0"/>
              </a:rPr>
              <a:t>Text strings were features</a:t>
            </a:r>
          </a:p>
          <a:p>
            <a:r>
              <a:rPr lang="en-US" dirty="0">
                <a:latin typeface="Times New Roman" panose="02020603050405020304" pitchFamily="18" charset="0"/>
                <a:cs typeface="Times New Roman" panose="02020603050405020304" pitchFamily="18" charset="0"/>
              </a:rPr>
              <a:t>Opinion section labeled 1, non-Opinion labeled 0 were targets</a:t>
            </a:r>
          </a:p>
          <a:p>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for multiple binary classification models to find optimal parameters with lowest error metrics, highest specificity, and balanced F1 Score</a:t>
            </a:r>
          </a:p>
          <a:p>
            <a:r>
              <a:rPr lang="en-US" dirty="0">
                <a:latin typeface="Times New Roman" panose="02020603050405020304" pitchFamily="18" charset="0"/>
                <a:cs typeface="Times New Roman" panose="02020603050405020304" pitchFamily="18" charset="0"/>
              </a:rPr>
              <a:t>Pickled and exported for inclusion in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a:t>
            </a:r>
          </a:p>
        </p:txBody>
      </p:sp>
    </p:spTree>
    <p:extLst>
      <p:ext uri="{BB962C8B-B14F-4D97-AF65-F5344CB8AC3E}">
        <p14:creationId xmlns:p14="http://schemas.microsoft.com/office/powerpoint/2010/main" val="424487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1AE0-2E29-3B37-A775-34F14B97BFBC}"/>
              </a:ext>
            </a:extLst>
          </p:cNvPr>
          <p:cNvSpPr>
            <a:spLocks noGrp="1"/>
          </p:cNvSpPr>
          <p:nvPr>
            <p:ph type="title"/>
          </p:nvPr>
        </p:nvSpPr>
        <p:spPr>
          <a:xfrm>
            <a:off x="936172" y="241583"/>
            <a:ext cx="9905999" cy="1360898"/>
          </a:xfrm>
        </p:spPr>
        <p:txBody>
          <a:bodyPr>
            <a:normAutofit/>
          </a:bodyPr>
          <a:lstStyle/>
          <a:p>
            <a:r>
              <a:rPr lang="en-US" sz="5400" dirty="0">
                <a:latin typeface="Times New Roman" panose="02020603050405020304" pitchFamily="18" charset="0"/>
                <a:cs typeface="Times New Roman" panose="02020603050405020304" pitchFamily="18" charset="0"/>
              </a:rPr>
              <a:t>Labeling</a:t>
            </a:r>
          </a:p>
        </p:txBody>
      </p:sp>
      <p:sp>
        <p:nvSpPr>
          <p:cNvPr id="3" name="Content Placeholder 2">
            <a:extLst>
              <a:ext uri="{FF2B5EF4-FFF2-40B4-BE49-F238E27FC236}">
                <a16:creationId xmlns:a16="http://schemas.microsoft.com/office/drawing/2014/main" id="{A74FF605-7212-08E4-D4B5-222DD56D919F}"/>
              </a:ext>
            </a:extLst>
          </p:cNvPr>
          <p:cNvSpPr>
            <a:spLocks noGrp="1"/>
          </p:cNvSpPr>
          <p:nvPr>
            <p:ph idx="1"/>
          </p:nvPr>
        </p:nvSpPr>
        <p:spPr>
          <a:xfrm>
            <a:off x="1143000" y="1870358"/>
            <a:ext cx="9905999" cy="3567118"/>
          </a:xfrm>
        </p:spPr>
        <p:txBody>
          <a:bodyPr/>
          <a:lstStyle/>
          <a:p>
            <a:r>
              <a:rPr lang="en-US" sz="1800" dirty="0">
                <a:latin typeface="Times New Roman" panose="02020603050405020304" pitchFamily="18" charset="0"/>
                <a:cs typeface="Times New Roman" panose="02020603050405020304" pitchFamily="18" charset="0"/>
              </a:rPr>
              <a:t>Snorkel is a library with proprietary functions that is used to label data based on user input. </a:t>
            </a:r>
          </a:p>
          <a:p>
            <a:r>
              <a:rPr lang="en-US" sz="1800" dirty="0">
                <a:latin typeface="Times New Roman" panose="02020603050405020304" pitchFamily="18" charset="0"/>
                <a:cs typeface="Times New Roman" panose="02020603050405020304" pitchFamily="18" charset="0"/>
              </a:rPr>
              <a:t>Regular Expressions label different abstract/headline couplings interpreted as having bias versus others which were interpreted to not have bias. (Hand labeled a training set).</a:t>
            </a:r>
          </a:p>
          <a:p>
            <a:r>
              <a:rPr lang="en-US" sz="1800" dirty="0">
                <a:latin typeface="Times New Roman" panose="02020603050405020304" pitchFamily="18" charset="0"/>
                <a:cs typeface="Times New Roman" panose="02020603050405020304" pitchFamily="18" charset="0"/>
              </a:rPr>
              <a:t>Length functions and </a:t>
            </a:r>
            <a:r>
              <a:rPr lang="en-US" sz="1800" dirty="0" err="1">
                <a:latin typeface="Times New Roman" panose="02020603050405020304" pitchFamily="18" charset="0"/>
                <a:cs typeface="Times New Roman" panose="02020603050405020304" pitchFamily="18" charset="0"/>
              </a:rPr>
              <a:t>TextBlob</a:t>
            </a:r>
            <a:r>
              <a:rPr lang="en-US" sz="1800" dirty="0">
                <a:latin typeface="Times New Roman" panose="02020603050405020304" pitchFamily="18" charset="0"/>
                <a:cs typeface="Times New Roman" panose="02020603050405020304" pitchFamily="18" charset="0"/>
              </a:rPr>
              <a:t> polarity and sentiment analyzers included. </a:t>
            </a:r>
          </a:p>
          <a:p>
            <a:r>
              <a:rPr lang="en-US" sz="1800" dirty="0">
                <a:latin typeface="Times New Roman" panose="02020603050405020304" pitchFamily="18" charset="0"/>
                <a:cs typeface="Times New Roman" panose="02020603050405020304" pitchFamily="18" charset="0"/>
              </a:rPr>
              <a:t>Snorkel metrics surveyed to inform decisions regarding more labeling function creation. </a:t>
            </a:r>
          </a:p>
        </p:txBody>
      </p:sp>
      <p:pic>
        <p:nvPicPr>
          <p:cNvPr id="5" name="Picture 4" descr="A blue octopus with a snorkel mask&#10;&#10;Description automatically generated">
            <a:extLst>
              <a:ext uri="{FF2B5EF4-FFF2-40B4-BE49-F238E27FC236}">
                <a16:creationId xmlns:a16="http://schemas.microsoft.com/office/drawing/2014/main" id="{B148EC45-2A3D-B2A5-39A5-C5FAF63374F4}"/>
              </a:ext>
            </a:extLst>
          </p:cNvPr>
          <p:cNvPicPr>
            <a:picLocks noChangeAspect="1"/>
          </p:cNvPicPr>
          <p:nvPr/>
        </p:nvPicPr>
        <p:blipFill>
          <a:blip r:embed="rId3"/>
          <a:stretch>
            <a:fillRect/>
          </a:stretch>
        </p:blipFill>
        <p:spPr>
          <a:xfrm>
            <a:off x="10342109" y="241583"/>
            <a:ext cx="1628775" cy="1628775"/>
          </a:xfrm>
          <a:prstGeom prst="rect">
            <a:avLst/>
          </a:prstGeom>
        </p:spPr>
      </p:pic>
      <p:pic>
        <p:nvPicPr>
          <p:cNvPr id="7" name="Picture 6" descr="A black and white logo&#10;&#10;Description automatically generated">
            <a:extLst>
              <a:ext uri="{FF2B5EF4-FFF2-40B4-BE49-F238E27FC236}">
                <a16:creationId xmlns:a16="http://schemas.microsoft.com/office/drawing/2014/main" id="{0F37144E-FC84-CE4A-7D3D-AEE894397DDD}"/>
              </a:ext>
            </a:extLst>
          </p:cNvPr>
          <p:cNvPicPr>
            <a:picLocks noChangeAspect="1"/>
          </p:cNvPicPr>
          <p:nvPr/>
        </p:nvPicPr>
        <p:blipFill>
          <a:blip r:embed="rId4"/>
          <a:stretch>
            <a:fillRect/>
          </a:stretch>
        </p:blipFill>
        <p:spPr>
          <a:xfrm>
            <a:off x="5280024" y="4268138"/>
            <a:ext cx="1631950" cy="1879600"/>
          </a:xfrm>
          <a:prstGeom prst="rect">
            <a:avLst/>
          </a:prstGeom>
        </p:spPr>
      </p:pic>
      <p:pic>
        <p:nvPicPr>
          <p:cNvPr id="9" name="Picture 8" descr="A close-up of words&#10;&#10;Description automatically generated">
            <a:extLst>
              <a:ext uri="{FF2B5EF4-FFF2-40B4-BE49-F238E27FC236}">
                <a16:creationId xmlns:a16="http://schemas.microsoft.com/office/drawing/2014/main" id="{AA9846D8-E01F-EF0C-7E1A-FF5755A3BC42}"/>
              </a:ext>
            </a:extLst>
          </p:cNvPr>
          <p:cNvPicPr>
            <a:picLocks noChangeAspect="1"/>
          </p:cNvPicPr>
          <p:nvPr/>
        </p:nvPicPr>
        <p:blipFill>
          <a:blip r:embed="rId5"/>
          <a:stretch>
            <a:fillRect/>
          </a:stretch>
        </p:blipFill>
        <p:spPr>
          <a:xfrm>
            <a:off x="0" y="4502828"/>
            <a:ext cx="3140230" cy="2355172"/>
          </a:xfrm>
          <a:prstGeom prst="rect">
            <a:avLst/>
          </a:prstGeom>
        </p:spPr>
      </p:pic>
      <p:pic>
        <p:nvPicPr>
          <p:cNvPr id="11" name="Picture 10" descr="A close-up of words&#10;&#10;Description automatically generated">
            <a:extLst>
              <a:ext uri="{FF2B5EF4-FFF2-40B4-BE49-F238E27FC236}">
                <a16:creationId xmlns:a16="http://schemas.microsoft.com/office/drawing/2014/main" id="{925017B9-1982-8239-1528-A35E98D84795}"/>
              </a:ext>
            </a:extLst>
          </p:cNvPr>
          <p:cNvPicPr>
            <a:picLocks noChangeAspect="1"/>
          </p:cNvPicPr>
          <p:nvPr/>
        </p:nvPicPr>
        <p:blipFill>
          <a:blip r:embed="rId6"/>
          <a:stretch>
            <a:fillRect/>
          </a:stretch>
        </p:blipFill>
        <p:spPr>
          <a:xfrm>
            <a:off x="9051771" y="4502828"/>
            <a:ext cx="3140229" cy="2355172"/>
          </a:xfrm>
          <a:prstGeom prst="rect">
            <a:avLst/>
          </a:prstGeom>
        </p:spPr>
      </p:pic>
    </p:spTree>
    <p:extLst>
      <p:ext uri="{BB962C8B-B14F-4D97-AF65-F5344CB8AC3E}">
        <p14:creationId xmlns:p14="http://schemas.microsoft.com/office/powerpoint/2010/main" val="265014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CA8D-041C-082C-6B60-F10DF24761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Label Function with Weights</a:t>
            </a:r>
          </a:p>
        </p:txBody>
      </p:sp>
      <p:sp>
        <p:nvSpPr>
          <p:cNvPr id="3" name="Content Placeholder 2">
            <a:extLst>
              <a:ext uri="{FF2B5EF4-FFF2-40B4-BE49-F238E27FC236}">
                <a16:creationId xmlns:a16="http://schemas.microsoft.com/office/drawing/2014/main" id="{F3FFB3D3-C3CC-E721-564D-45D48BCC7333}"/>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Electoral College Comparison</a:t>
            </a:r>
          </a:p>
          <a:p>
            <a:r>
              <a:rPr lang="en-US" sz="1800" dirty="0">
                <a:latin typeface="Times New Roman" panose="02020603050405020304" pitchFamily="18" charset="0"/>
                <a:cs typeface="Times New Roman" panose="02020603050405020304" pitchFamily="18" charset="0"/>
              </a:rPr>
              <a:t>Return values between 0 and 1 and each had tiers.</a:t>
            </a:r>
          </a:p>
          <a:p>
            <a:r>
              <a:rPr lang="en-US" sz="1800" dirty="0">
                <a:latin typeface="Times New Roman" panose="02020603050405020304" pitchFamily="18" charset="0"/>
                <a:cs typeface="Times New Roman" panose="02020603050405020304" pitchFamily="18" charset="0"/>
              </a:rPr>
              <a:t>Cohen Kappa Score – 1-1 correspondence – with Bias Score. </a:t>
            </a:r>
          </a:p>
          <a:p>
            <a:pPr marL="0" indent="0" algn="l">
              <a:buNone/>
            </a:pPr>
            <a:r>
              <a:rPr lang="en-US" sz="1800" dirty="0">
                <a:solidFill>
                  <a:srgbClr val="FF0000"/>
                </a:solidFill>
                <a:latin typeface="Times New Roman" panose="02020603050405020304" pitchFamily="18" charset="0"/>
                <a:cs typeface="Times New Roman" panose="02020603050405020304" pitchFamily="18" charset="0"/>
              </a:rPr>
              <a:t>[</a:t>
            </a:r>
            <a:r>
              <a:rPr lang="en-US" sz="1800" b="0" i="0" u="none" strike="noStrike" dirty="0">
                <a:solidFill>
                  <a:srgbClr val="FF0000"/>
                </a:solidFill>
                <a:effectLst/>
                <a:latin typeface="Times New Roman" panose="02020603050405020304" pitchFamily="18" charset="0"/>
                <a:cs typeface="Times New Roman" panose="02020603050405020304" pitchFamily="18" charset="0"/>
              </a:rPr>
              <a:t>0,0.2]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not-to-slightly-biased.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(0.2,0.4]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slightly-to-moderately 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(0.4,0.6]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moderately-to-pretty-biased.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(0.6,0.8]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pretty-to-mostly-biased.</a:t>
            </a:r>
          </a:p>
          <a:p>
            <a:pPr marL="0" indent="0" algn="l">
              <a:buNone/>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(0.8,1.0] </a:t>
            </a:r>
            <a:r>
              <a:rPr lang="en-US" sz="1800" b="0" i="0" u="none" strike="noStrike" dirty="0">
                <a:solidFill>
                  <a:srgbClr val="ECECEC"/>
                </a:solidFill>
                <a:effectLst/>
                <a:latin typeface="Times New Roman" panose="02020603050405020304" pitchFamily="18" charset="0"/>
                <a:cs typeface="Times New Roman" panose="02020603050405020304" pitchFamily="18" charset="0"/>
              </a:rPr>
              <a:t>represents perfectly-biased.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95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F96B-DE4C-3F36-887E-46BD99A04E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Neural Networks</a:t>
            </a:r>
          </a:p>
        </p:txBody>
      </p:sp>
      <p:sp>
        <p:nvSpPr>
          <p:cNvPr id="3" name="Content Placeholder 2">
            <a:extLst>
              <a:ext uri="{FF2B5EF4-FFF2-40B4-BE49-F238E27FC236}">
                <a16:creationId xmlns:a16="http://schemas.microsoft.com/office/drawing/2014/main" id="{25CC5AE8-9B89-A4C9-4186-EF3A111A00A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Long Short Term Memory (LSTM) Categorical model with multiple layers. </a:t>
            </a:r>
          </a:p>
          <a:p>
            <a:r>
              <a:rPr lang="en-US" dirty="0">
                <a:latin typeface="Times New Roman" panose="02020603050405020304" pitchFamily="18" charset="0"/>
                <a:cs typeface="Times New Roman" panose="02020603050405020304" pitchFamily="18" charset="0"/>
              </a:rPr>
              <a:t>Word2Vec Variants: Continuous Bag of Words and Skip Grams are word encoding algorithms with neural networks. (There are more but only these two were utilized here)</a:t>
            </a:r>
          </a:p>
          <a:p>
            <a:r>
              <a:rPr lang="en-US" dirty="0">
                <a:latin typeface="Times New Roman" panose="02020603050405020304" pitchFamily="18" charset="0"/>
                <a:cs typeface="Times New Roman" panose="02020603050405020304" pitchFamily="18" charset="0"/>
              </a:rPr>
              <a:t>Interspersed were Cosine Similarity, Clustering, PCA. </a:t>
            </a:r>
          </a:p>
        </p:txBody>
      </p:sp>
      <p:pic>
        <p:nvPicPr>
          <p:cNvPr id="5" name="Picture 4" descr="A diagram of a computer&#10;&#10;Description automatically generated">
            <a:extLst>
              <a:ext uri="{FF2B5EF4-FFF2-40B4-BE49-F238E27FC236}">
                <a16:creationId xmlns:a16="http://schemas.microsoft.com/office/drawing/2014/main" id="{F4198F6B-4062-297D-DCED-A916AA5020EA}"/>
              </a:ext>
            </a:extLst>
          </p:cNvPr>
          <p:cNvPicPr>
            <a:picLocks noChangeAspect="1"/>
          </p:cNvPicPr>
          <p:nvPr/>
        </p:nvPicPr>
        <p:blipFill>
          <a:blip r:embed="rId2"/>
          <a:stretch>
            <a:fillRect/>
          </a:stretch>
        </p:blipFill>
        <p:spPr>
          <a:xfrm>
            <a:off x="4553885" y="4298950"/>
            <a:ext cx="3084228" cy="2559050"/>
          </a:xfrm>
          <a:prstGeom prst="rect">
            <a:avLst/>
          </a:prstGeom>
        </p:spPr>
      </p:pic>
    </p:spTree>
    <p:extLst>
      <p:ext uri="{BB962C8B-B14F-4D97-AF65-F5344CB8AC3E}">
        <p14:creationId xmlns:p14="http://schemas.microsoft.com/office/powerpoint/2010/main" val="325953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F91F-B32E-4582-D76D-371D90A05A73}"/>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Word2Vec Variant: Skip-Gram</a:t>
            </a:r>
            <a:endParaRPr lang="en-US" dirty="0"/>
          </a:p>
        </p:txBody>
      </p:sp>
      <p:sp>
        <p:nvSpPr>
          <p:cNvPr id="3" name="Content Placeholder 2">
            <a:extLst>
              <a:ext uri="{FF2B5EF4-FFF2-40B4-BE49-F238E27FC236}">
                <a16:creationId xmlns:a16="http://schemas.microsoft.com/office/drawing/2014/main" id="{6A6BA865-5750-DF73-D1ED-4E970CEB4D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Variant of Word2Vec: </a:t>
            </a:r>
            <a:r>
              <a:rPr lang="en-US" b="0" i="0" u="none" strike="noStrike" dirty="0">
                <a:effectLst/>
                <a:latin typeface="Times New Roman" panose="02020603050405020304" pitchFamily="18" charset="0"/>
                <a:cs typeface="Times New Roman" panose="02020603050405020304" pitchFamily="18" charset="0"/>
              </a:rPr>
              <a:t>The skip-gram variant takes a target word and tries to predict the surrounding context words. </a:t>
            </a:r>
          </a:p>
          <a:p>
            <a:r>
              <a:rPr lang="en-US" dirty="0">
                <a:latin typeface="Times New Roman" panose="02020603050405020304" pitchFamily="18" charset="0"/>
                <a:cs typeface="Times New Roman" panose="02020603050405020304" pitchFamily="18" charset="0"/>
              </a:rPr>
              <a:t>This is particularly effective when using a keyword chosen to either labeled with either BIASED or UNBIASED tags and survey words around it to extrapolate full meaning or text string, delineate whether BIASED or UNBIASED. </a:t>
            </a:r>
          </a:p>
        </p:txBody>
      </p:sp>
    </p:spTree>
    <p:extLst>
      <p:ext uri="{BB962C8B-B14F-4D97-AF65-F5344CB8AC3E}">
        <p14:creationId xmlns:p14="http://schemas.microsoft.com/office/powerpoint/2010/main" val="797788880"/>
      </p:ext>
    </p:extLst>
  </p:cSld>
  <p:clrMapOvr>
    <a:masterClrMapping/>
  </p:clrMapOvr>
</p:sld>
</file>

<file path=ppt/theme/theme1.xml><?xml version="1.0" encoding="utf-8"?>
<a:theme xmlns:a="http://schemas.openxmlformats.org/drawingml/2006/main" name="RegattaVTI">
  <a:themeElements>
    <a:clrScheme name="AnalogousFromRegularSeedLeftStep">
      <a:dk1>
        <a:srgbClr val="000000"/>
      </a:dk1>
      <a:lt1>
        <a:srgbClr val="FFFFFF"/>
      </a:lt1>
      <a:dk2>
        <a:srgbClr val="231D3A"/>
      </a:dk2>
      <a:lt2>
        <a:srgbClr val="E2E8E2"/>
      </a:lt2>
      <a:accent1>
        <a:srgbClr val="E729DE"/>
      </a:accent1>
      <a:accent2>
        <a:srgbClr val="8E17D5"/>
      </a:accent2>
      <a:accent3>
        <a:srgbClr val="5129E7"/>
      </a:accent3>
      <a:accent4>
        <a:srgbClr val="173ED5"/>
      </a:accent4>
      <a:accent5>
        <a:srgbClr val="299FE7"/>
      </a:accent5>
      <a:accent6>
        <a:srgbClr val="14B6B0"/>
      </a:accent6>
      <a:hlink>
        <a:srgbClr val="329636"/>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2135</Words>
  <Application>Microsoft Macintosh PowerPoint</Application>
  <PresentationFormat>Widescreen</PresentationFormat>
  <Paragraphs>129</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KaTeX_Main</vt:lpstr>
      <vt:lpstr>Arial</vt:lpstr>
      <vt:lpstr>Calibri</vt:lpstr>
      <vt:lpstr>Menlo</vt:lpstr>
      <vt:lpstr>Times New Roman</vt:lpstr>
      <vt:lpstr>Walbaum Display</vt:lpstr>
      <vt:lpstr>RegattaVTI</vt:lpstr>
      <vt:lpstr>Tendency Towards Bias Scoring Application</vt:lpstr>
      <vt:lpstr>Introduction</vt:lpstr>
      <vt:lpstr>Methods</vt:lpstr>
      <vt:lpstr>Project Pipeline</vt:lpstr>
      <vt:lpstr>Binary Classification Modeling</vt:lpstr>
      <vt:lpstr>Labeling</vt:lpstr>
      <vt:lpstr>Linear Label Function with Weights</vt:lpstr>
      <vt:lpstr>Neural Networks</vt:lpstr>
      <vt:lpstr> Word2Vec Variant: Skip-Gram</vt:lpstr>
      <vt:lpstr>Skip-Gram Plots</vt:lpstr>
      <vt:lpstr> Word2Vec Variant: Continuous-Bag-of-Words</vt:lpstr>
      <vt:lpstr>CBOW Plots</vt:lpstr>
      <vt:lpstr>Summary of Results and Analysis</vt:lpstr>
      <vt:lpstr>BEAST Performance</vt:lpstr>
      <vt:lpstr>Kernel Density Plots – Neural Net Model versus Labeling Function </vt:lpstr>
      <vt:lpstr>Kernel Density Plots – BEAST versus VADER</vt:lpstr>
      <vt:lpstr>A/B Testing On Sentiment Analysis</vt:lpstr>
      <vt:lpstr>Recommendations and Guidance</vt:lpstr>
      <vt:lpstr>Peering Into the Future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Tendency Towards Bias Application</dc:title>
  <dc:creator>Benjamin R Moss 2</dc:creator>
  <cp:lastModifiedBy>Benjamin R Moss 2</cp:lastModifiedBy>
  <cp:revision>161</cp:revision>
  <dcterms:created xsi:type="dcterms:W3CDTF">2024-03-10T00:14:33Z</dcterms:created>
  <dcterms:modified xsi:type="dcterms:W3CDTF">2024-03-11T20:53:55Z</dcterms:modified>
</cp:coreProperties>
</file>