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70" r:id="rId10"/>
    <p:sldId id="272" r:id="rId11"/>
    <p:sldId id="271" r:id="rId12"/>
    <p:sldId id="273" r:id="rId13"/>
    <p:sldId id="263" r:id="rId14"/>
    <p:sldId id="267" r:id="rId15"/>
    <p:sldId id="264" r:id="rId16"/>
    <p:sldId id="269" r:id="rId17"/>
    <p:sldId id="26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7792-D8A1-BF45-A34B-5780FA51C63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DCA6D-1859-1748-A05F-36E826BEC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Snorkel metrics and explanations in notes here: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DCA6D-1859-1748-A05F-36E826BECB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0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38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1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astengine.streamlit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dube.aditya8/word2vec-skip-gram-cbow-b5e802b00390" TargetMode="External"/><Relationship Id="rId3" Type="http://schemas.openxmlformats.org/officeDocument/2006/relationships/hyperlink" Target="https://www.snorkel.org/" TargetMode="External"/><Relationship Id="rId7" Type="http://schemas.openxmlformats.org/officeDocument/2006/relationships/hyperlink" Target="https://towardsdatascience.com/understanding-feature-engineering-part-4-deep-learning-methods-for-text-data-96c44370bbfa" TargetMode="External"/><Relationship Id="rId2" Type="http://schemas.openxmlformats.org/officeDocument/2006/relationships/hyperlink" Target="https://developer.nytimes.com/ap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dansbecker/running-kaggle-kernels-with-a-gpu" TargetMode="External"/><Relationship Id="rId5" Type="http://schemas.openxmlformats.org/officeDocument/2006/relationships/hyperlink" Target="https://vadersentiment.readthedocs.io/" TargetMode="External"/><Relationship Id="rId10" Type="http://schemas.openxmlformats.org/officeDocument/2006/relationships/hyperlink" Target="https://openreview.net/pdf?id=ZLKaNvYFfjd" TargetMode="External"/><Relationship Id="rId4" Type="http://schemas.openxmlformats.org/officeDocument/2006/relationships/hyperlink" Target="https://www.pewresearch.org/internet/2017/10/19/the-future-of-truth-and-misinformation-online" TargetMode="External"/><Relationship Id="rId9" Type="http://schemas.openxmlformats.org/officeDocument/2006/relationships/hyperlink" Target="https://seaborn.pydata.org/generated/seaborn.kdeplo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7780D-5554-E5FC-7238-F254D9510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8" b="6874"/>
          <a:stretch/>
        </p:blipFill>
        <p:spPr>
          <a:xfrm>
            <a:off x="21" y="-6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06E55-93C8-28DE-5D9F-85A6219D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5" y="420397"/>
            <a:ext cx="4953000" cy="2247899"/>
          </a:xfrm>
        </p:spPr>
        <p:txBody>
          <a:bodyPr anchor="t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Tendency Towards Bias</a:t>
            </a:r>
            <a:b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b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6505B-3845-DC86-A488-3A126FE11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73152"/>
            <a:ext cx="4668147" cy="2784846"/>
          </a:xfrm>
        </p:spPr>
        <p:txBody>
          <a:bodyPr anchor="b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 Moss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March, 2024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Assembly: DSI 1211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b="1" dirty="0">
                <a:hlinkClick r:id="rId3"/>
              </a:rPr>
              <a:t>https://beastengine.streamlit.app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93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A4C8-4E36-84EA-8650-28BAFF59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8D10-5864-9A65-B4EE-CC37B7C0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DE34-BEDC-A8D0-98AC-54F9F9C2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 Variant: Continuous-Bag-of-Words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09CD-73E6-CFFA-E355-CA6CC56C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Variant of Word2Vec: 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Continuous-Bag-Of-Words (CBOW) variant takes a set of context words and tries to predict a target word.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particularly effective when using commonly found string of words labeled with either BIASED or UNBIASED tags to pinpoint a characteristic word within a string that plays a big role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overall BIASED or UNBIASED text string label.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3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A202-914A-A099-A7D7-D9528B89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CBOW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368B-CB83-BB70-CAB2-82AEE8A0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B92-E462-EF90-4BED-9AFED6F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0"/>
            <a:ext cx="9905999" cy="13608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9138-DF60-6B49-BB03-E2A7A2E6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1243233"/>
            <a:ext cx="9905999" cy="475479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Binary Classification Model (Support Vector Machine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Train | 0.88 Test |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Sensitivity 0.66 | Specificity 0.95 | Accuracy 0.88 | Precision 0.800 | </a:t>
            </a:r>
          </a:p>
          <a:p>
            <a:pPr marL="0" indent="0" algn="ctr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Miscalculation Rate 0.12 | F1 Score 0.72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Neural Network Model: </a:t>
            </a:r>
          </a:p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oss: 0.13 - Accuracy: 0.95 - MSE: 0.006 </a:t>
            </a:r>
          </a:p>
          <a:p>
            <a:pPr marL="0" indent="0" algn="ctr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idation 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oss: 2.34 – Validation Accuracy: 0.72 – Validation MSE: 0.05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Tendency Towards Bias Scoring App runs on…</a:t>
            </a:r>
          </a:p>
          <a:p>
            <a:pPr marL="0" indent="0" algn="ctr"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Estimator and Analyzer of Sentiment Tendency </a:t>
            </a:r>
          </a:p>
          <a:p>
            <a:pPr marL="0" indent="0" algn="ctr"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(BEAST) Engine</a:t>
            </a:r>
          </a:p>
        </p:txBody>
      </p:sp>
    </p:spTree>
    <p:extLst>
      <p:ext uri="{BB962C8B-B14F-4D97-AF65-F5344CB8AC3E}">
        <p14:creationId xmlns:p14="http://schemas.microsoft.com/office/powerpoint/2010/main" val="40531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D4F1-21D3-6C4A-0194-73867BFF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BEAST Performance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6BC7-9703-E071-DCB6-1BDB036F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Clouds, Word Encoding Algorithm Graphs,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of Sentiment Analyzer with </a:t>
            </a: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VADER sentiment analyzer.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KDE Plots,  A/B 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191112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FC30-8B85-FDF8-AB85-F42AE805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4351-9E2A-DEE3-317F-E48DB869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labeling functions and other word encoding algorithms for further optimization.</a:t>
            </a:r>
          </a:p>
          <a:p>
            <a:pPr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Hand Label a greater expanse of samples to acquire more detailed and 		meaningful Snorkel summary statistics.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advance hardware capabilities to develop Neural Network models further.</a:t>
            </a:r>
          </a:p>
          <a:p>
            <a:pPr lvl="2" indent="0">
              <a:buNone/>
            </a:pPr>
            <a:r>
              <a:rPr 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Switch to Microsoft and NVIDIA GPU.</a:t>
            </a:r>
          </a:p>
          <a:p>
            <a:pPr lvl="1"/>
            <a:endParaRPr lang="en-US" sz="2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these labeling functions to other well-defined problems such as customer service evaluations, prescription drug side-effect forms, crowd surfing surveys, etc.</a:t>
            </a:r>
            <a:endParaRPr lang="en-US" b="1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9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1E3A-6835-16A0-6E5A-E26C908F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Peering Into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7B9E-0F18-9EA3-A7FC-C3B72D13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binary Word2Vec labeling, qubits (0 or 1 quantum superposition principle) exhibit entanglement and calculate BIASED or UNBIASED labels in effective real-time response. </a:t>
            </a:r>
          </a:p>
        </p:txBody>
      </p:sp>
    </p:spTree>
    <p:extLst>
      <p:ext uri="{BB962C8B-B14F-4D97-AF65-F5344CB8AC3E}">
        <p14:creationId xmlns:p14="http://schemas.microsoft.com/office/powerpoint/2010/main" val="164818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7E6A-5CEF-EB8F-7484-1E88444C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8882-BFC6-51B0-8BA3-55421DC0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labeling functions in our everyday lives!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harness multiple powerful modeling techniques with these relatively simple primitive fundamental forms, complex and daunting language processing challenges become simpler and more realistic to understand.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successfully utilized many of these NLP and NN modeling techniques and created a Bias Estimator and Analyzer of Sentiment Tendency (BEAST) Engine capable of generating a bias score and sentiment levels comparable to that of VADER’s sentiment analyzer.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interested in this research include product managers, app developers, customer service leads, etc. </a:t>
            </a:r>
          </a:p>
        </p:txBody>
      </p:sp>
    </p:spTree>
    <p:extLst>
      <p:ext uri="{BB962C8B-B14F-4D97-AF65-F5344CB8AC3E}">
        <p14:creationId xmlns:p14="http://schemas.microsoft.com/office/powerpoint/2010/main" val="418153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8215-AA8A-CBC0-EA1B-BB0A5A58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-128551"/>
            <a:ext cx="9905999" cy="13608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F892-389C-2465-81F9-343BF057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32347"/>
            <a:ext cx="9905999" cy="4666797"/>
          </a:xfrm>
        </p:spPr>
        <p:txBody>
          <a:bodyPr>
            <a:noAutofit/>
          </a:bodyPr>
          <a:lstStyle/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`API` Documentation from `NYT`: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https://developer.nytimes.com/apis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for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US" sz="1400" b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adapted from fellow </a:t>
            </a:r>
            <a:r>
              <a:rPr lang="en-US" sz="1400" b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coursemate's</a:t>
            </a:r>
            <a:r>
              <a:rPr lang="en-US" sz="1400" b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 project, with their permission this code was included in the pipeline for this project.</a:t>
            </a: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Snorkel documentation for Cohen Kappa Score labeling: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https://www.snorkel.org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Pew Center Article on Bias: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https://www.pewresearch.org/internet/2017/10/19/the-future-of-truth-and-misinformation-online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VADER Documentation: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https://vadersentiment.readthedocs.io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 GPU Documentation: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https://www.kaggle.com/code/dansbecker/running-kaggle-kernels-with-a-gpu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CBOW/Skip Gram: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https://towardsdatascience.com/understanding-feature-engineering-part-4-deep-learning-methods-for-text-data-96c44370bbfa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CBOW/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Gram: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https://medium.com/@dube.aditya8/word2vec-skip-gram-cbow-b5e802b00390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KDE Plot Documentation: 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https://seaborn.pydata.org/generated/seaborn.kdeplot.html</a:t>
            </a:r>
            <a:endParaRPr 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Neural Networks: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https://openreview.net/pdf?id=ZLKaNvYFfjd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1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07C6-E5AD-082E-537B-4A064CEF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686" y="110935"/>
            <a:ext cx="9905999" cy="13608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346C-09EB-3EA6-2516-B761B311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1833"/>
            <a:ext cx="9905999" cy="422139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bias and sentiment be identified from abstracts and headlines of news articles?</a:t>
            </a:r>
          </a:p>
          <a:p>
            <a:r>
              <a:rPr lang="en-US" b="1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present novel methods for determining bias within abstracts/headlines of online articles, label these articles based on relative bias levels, and harness these labels to train a neural network model capable of upscaling this labeling process.</a:t>
            </a:r>
          </a:p>
          <a:p>
            <a:r>
              <a:rPr lang="en-US" b="1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 was a </a:t>
            </a:r>
            <a:r>
              <a:rPr lang="en-US" b="1" i="0" u="none" strike="noStrike" dirty="0" err="1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 with a Bias Estimator and Analyzer of Sentiment Tendency (BEAST) Engine, capable of scoring bias on a 0 to 1 scale and returning a sentiment score from -1 to 1.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Interested parties in this research include political party affiliates, media outlets, psychologists and sociologists, and others intrigued by the phenomenon of media influence upon societal thought processes.</a:t>
            </a:r>
          </a:p>
        </p:txBody>
      </p:sp>
    </p:spTree>
    <p:extLst>
      <p:ext uri="{BB962C8B-B14F-4D97-AF65-F5344CB8AC3E}">
        <p14:creationId xmlns:p14="http://schemas.microsoft.com/office/powerpoint/2010/main" val="36229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8AF-2A21-5E25-4366-96D058F7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58856"/>
            <a:ext cx="9905999" cy="13608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9A21-7AF5-AC75-484E-1AA11799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Binary Classification Modeling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Functions with Proprietary Snorkel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 Neural Network Categorical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Word2Vec: Continuous-Bag-Of-Words, and Skip-Gram word encoding algorithms.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Services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7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4F79-5B21-1F82-A34D-CDBAE6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328B-DDE5-9283-C832-039A5886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articles from ‘United States’ as API keyword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– based on whether abstract/headline couplings originated from Opinion section of New York Times or other sections.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Labeling Functions and Linear Weighted Labeling Function Creation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and Word2Vec embedding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384784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91F-9F6A-1D76-ACB7-3DAE9EEB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88B0-D3CC-FA58-8616-7DF3D8DF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abstracts and headlines from NYT articles with Regular Expressions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strings were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section labeled 1, non-Opinion labeled 0 were targets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multiple binary classification models to find optimal parameters with lowest error metrics, highest specificity, and balanced F1 Score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Pickled and exported for inclusion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24487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1AE0-2E29-3B37-A775-34F14B97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1583"/>
            <a:ext cx="9905999" cy="136089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F605-7212-08E4-D4B5-222DD56D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70358"/>
            <a:ext cx="9905999" cy="35671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is a library with proprietary functions that is used to label data based on user input.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label different abstract/headline couplings interpreted as having bias versus others which were interpreted to not have bias. (Hand labeled a training set).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functions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polarity and sentiment analyzers included.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Snorkel metrics surveyed in order to inform decisions regarding more labeling function creation. </a:t>
            </a:r>
          </a:p>
        </p:txBody>
      </p:sp>
      <p:pic>
        <p:nvPicPr>
          <p:cNvPr id="5" name="Picture 4" descr="A blue octopus with a snorkel mask&#10;&#10;Description automatically generated">
            <a:extLst>
              <a:ext uri="{FF2B5EF4-FFF2-40B4-BE49-F238E27FC236}">
                <a16:creationId xmlns:a16="http://schemas.microsoft.com/office/drawing/2014/main" id="{B148EC45-2A3D-B2A5-39A5-C5FAF633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937" y="107644"/>
            <a:ext cx="1628775" cy="1628775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F37144E-FC84-CE4A-7D3D-AEE894397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024" y="4235450"/>
            <a:ext cx="163195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CA8D-041C-082C-6B60-F10DF247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Label Function with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B3D3-C3CC-E721-564D-45D48BCC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Electoral College Comparison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values between 0 and 1 and each had tiers.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 Kappa Score – 1-1 correspondence – with Bias Score.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0,0.2] </a:t>
            </a:r>
            <a:r>
              <a:rPr lang="en-US" sz="1800" b="0" i="0" u="none" strike="noStrike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not-to-slightly-biased.</a:t>
            </a:r>
          </a:p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(0.2,0.4] </a:t>
            </a:r>
            <a:r>
              <a:rPr lang="en-US" sz="1800" b="0" i="0" u="none" strike="noStrike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slightly-to-moderately biased.</a:t>
            </a:r>
          </a:p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(0.4,0.6] </a:t>
            </a:r>
            <a:r>
              <a:rPr lang="en-US" sz="1800" b="0" i="0" u="none" strike="noStrike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moderately-to-pretty-biased.</a:t>
            </a:r>
          </a:p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(0.6,0.8] </a:t>
            </a:r>
            <a:r>
              <a:rPr lang="en-US" sz="1800" b="0" i="0" u="none" strike="noStrike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pretty-to-mostly-biased.</a:t>
            </a:r>
          </a:p>
          <a:p>
            <a:pPr marL="0" indent="0" algn="l">
              <a:buNone/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(0.8,1.0] </a:t>
            </a:r>
            <a:r>
              <a:rPr lang="en-US" sz="1800" b="0" i="0" u="none" strike="noStrike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perfectly-biased.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5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F96B-DE4C-3F36-887E-46BD99A0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5AE8-9B89-A4C9-4186-EF3A111A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 Categorical model with multiple layers.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 Variants: Continuous Bag of Words and Skip Grams are word encoding algorithms with neural networks. (There are more but only these two were utilized here)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Interspersed were Cosine Similarity, Clustering, PCA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3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F91F-B32E-4582-D76D-371D90A0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 Variant: Skip-Gram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A865-5750-DF73-D1ED-4E970CEB4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Variant of Word2Vec: 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skip-gram variant takes a target word and tries to predict the surrounding context words.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particularly effective when using a keyword chosen to either labeled with either BIASED or UNBIASED tags and survey words around it to extrapolate full meaning or text string, delineate whether BIASED or UNBIASED. </a:t>
            </a:r>
          </a:p>
        </p:txBody>
      </p:sp>
    </p:spTree>
    <p:extLst>
      <p:ext uri="{BB962C8B-B14F-4D97-AF65-F5344CB8AC3E}">
        <p14:creationId xmlns:p14="http://schemas.microsoft.com/office/powerpoint/2010/main" val="79778888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231D3A"/>
      </a:dk2>
      <a:lt2>
        <a:srgbClr val="E2E8E2"/>
      </a:lt2>
      <a:accent1>
        <a:srgbClr val="E729DE"/>
      </a:accent1>
      <a:accent2>
        <a:srgbClr val="8E17D5"/>
      </a:accent2>
      <a:accent3>
        <a:srgbClr val="5129E7"/>
      </a:accent3>
      <a:accent4>
        <a:srgbClr val="173ED5"/>
      </a:accent4>
      <a:accent5>
        <a:srgbClr val="299FE7"/>
      </a:accent5>
      <a:accent6>
        <a:srgbClr val="14B6B0"/>
      </a:accent6>
      <a:hlink>
        <a:srgbClr val="329636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1139</Words>
  <Application>Microsoft Macintosh PowerPoint</Application>
  <PresentationFormat>Widescreen</PresentationFormat>
  <Paragraphs>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Walbaum Display</vt:lpstr>
      <vt:lpstr>RegattaVTI</vt:lpstr>
      <vt:lpstr>Tendency Towards Bias Scoring Application</vt:lpstr>
      <vt:lpstr>Introduction</vt:lpstr>
      <vt:lpstr>Methods</vt:lpstr>
      <vt:lpstr>Project Pipeline</vt:lpstr>
      <vt:lpstr>Binary Classification Modeling</vt:lpstr>
      <vt:lpstr>Labeling</vt:lpstr>
      <vt:lpstr>Linear Label Function with Weights</vt:lpstr>
      <vt:lpstr>Neural Networks</vt:lpstr>
      <vt:lpstr> Word2Vec Variant: Skip-Gram</vt:lpstr>
      <vt:lpstr>Skip-Gram Plots</vt:lpstr>
      <vt:lpstr> Word2Vec Variant: Continuous-Bag-of-Words</vt:lpstr>
      <vt:lpstr>CBOW Plots</vt:lpstr>
      <vt:lpstr>Summary of Results and Analysis</vt:lpstr>
      <vt:lpstr>BEAST Performance</vt:lpstr>
      <vt:lpstr>Recommendations and Guidance</vt:lpstr>
      <vt:lpstr>Peering Into the Future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Tendency Towards Bias Application</dc:title>
  <dc:creator>Benjamin R Moss 2</dc:creator>
  <cp:lastModifiedBy>Benjamin R Moss 2</cp:lastModifiedBy>
  <cp:revision>120</cp:revision>
  <dcterms:created xsi:type="dcterms:W3CDTF">2024-03-10T00:14:33Z</dcterms:created>
  <dcterms:modified xsi:type="dcterms:W3CDTF">2024-03-11T14:41:04Z</dcterms:modified>
</cp:coreProperties>
</file>