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3" r:id="rId3"/>
    <p:sldId id="264" r:id="rId4"/>
    <p:sldId id="257" r:id="rId5"/>
    <p:sldId id="258" r:id="rId6"/>
    <p:sldId id="259" r:id="rId7"/>
    <p:sldId id="260" r:id="rId8"/>
    <p:sldId id="261" r:id="rId9"/>
    <p:sldId id="262"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8E187-A587-0A4C-A0FE-982762209B2B}" type="datetimeFigureOut">
              <a:rPr lang="en-US" smtClean="0"/>
              <a:t>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ACAA5B-4AE2-444A-B4C7-DB0299191745}" type="slidenum">
              <a:rPr lang="en-US" smtClean="0"/>
              <a:t>‹#›</a:t>
            </a:fld>
            <a:endParaRPr lang="en-US"/>
          </a:p>
        </p:txBody>
      </p:sp>
    </p:spTree>
    <p:extLst>
      <p:ext uri="{BB962C8B-B14F-4D97-AF65-F5344CB8AC3E}">
        <p14:creationId xmlns:p14="http://schemas.microsoft.com/office/powerpoint/2010/main" val="94303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5"/>
          </p:nvPr>
        </p:nvSpPr>
        <p:spPr/>
        <p:txBody>
          <a:bodyPr/>
          <a:lstStyle/>
          <a:p>
            <a:fld id="{57ACAA5B-4AE2-444A-B4C7-DB0299191745}" type="slidenum">
              <a:rPr lang="en-US" smtClean="0"/>
              <a:t>4</a:t>
            </a:fld>
            <a:endParaRPr lang="en-US"/>
          </a:p>
        </p:txBody>
      </p:sp>
    </p:spTree>
    <p:extLst>
      <p:ext uri="{BB962C8B-B14F-4D97-AF65-F5344CB8AC3E}">
        <p14:creationId xmlns:p14="http://schemas.microsoft.com/office/powerpoint/2010/main" val="381575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5"/>
          </p:nvPr>
        </p:nvSpPr>
        <p:spPr/>
        <p:txBody>
          <a:bodyPr/>
          <a:lstStyle/>
          <a:p>
            <a:fld id="{57ACAA5B-4AE2-444A-B4C7-DB0299191745}" type="slidenum">
              <a:rPr lang="en-US" smtClean="0"/>
              <a:t>5</a:t>
            </a:fld>
            <a:endParaRPr lang="en-US"/>
          </a:p>
        </p:txBody>
      </p:sp>
    </p:spTree>
    <p:extLst>
      <p:ext uri="{BB962C8B-B14F-4D97-AF65-F5344CB8AC3E}">
        <p14:creationId xmlns:p14="http://schemas.microsoft.com/office/powerpoint/2010/main" val="2216801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a5775f4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a5775f4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ba5775f4c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ba5775f4c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a5775f4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a5775f4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4875-24EA-695D-2332-76E5AA33F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D2345B-6A74-B798-DF2F-98366082E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540D1-8F2B-64E3-EAB9-EA1E3742E97E}"/>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B8EAAC27-6D1E-54AE-67EA-0652CD59E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64CD-240A-4BA8-716E-543284113108}"/>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238698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A620-920B-F153-3054-397F59754D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8BA1F6-05EB-C070-137E-4C4443F5A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E9E34-83EB-BEA9-F869-6E257189148B}"/>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6BFA9F75-C24E-E871-3CFC-EF943DC1B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4B4C-F569-8CC8-B4DD-9245978DC487}"/>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316677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1D7A7-7B22-46DF-88F9-6520D2BAC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8E3FF0-1B84-B29B-7928-3A222F927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B7987-5460-0DE1-54BC-321A0F472659}"/>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736E7858-9E39-24F2-6087-71D296B2C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8628F-C4B7-D0EA-6A6D-A84471F26AA6}"/>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2520155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929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80EA-BCA9-52C6-6F7E-A7706C792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A6F64-4B97-9232-589F-27B9B5139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C3A1D-903D-2997-0A8F-25F7445CA15B}"/>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4724879B-EF17-9EBC-072F-720AA408B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43F7F-0EFD-AD0A-0F20-9C7138F53BD2}"/>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3330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A9A1-0BFC-6007-3F00-7A9BA838F4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87B6B-0163-3144-37D7-6FEB388E1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DE03D-A045-DCAA-059A-51F5F6C745A5}"/>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C1F63278-91CE-5586-D31D-ED4D6CB0A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50BA7-72EC-3A9F-8E29-D6BA9BC1F27E}"/>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68531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F72F-F17A-67BA-2C92-3C382A3BB8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79A78-987E-C7E4-5079-8B8538DA8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2C11E1-B1B4-84C9-4B3F-AA53557B2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899051-D8C6-855A-7507-448C22E8FDE3}"/>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6" name="Footer Placeholder 5">
            <a:extLst>
              <a:ext uri="{FF2B5EF4-FFF2-40B4-BE49-F238E27FC236}">
                <a16:creationId xmlns:a16="http://schemas.microsoft.com/office/drawing/2014/main" id="{7041AB25-82B1-D105-E11E-B13485E79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7A3E6-7A7E-0829-0348-9789BEAFF164}"/>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149260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322E-088E-6116-637A-B25D1D8458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E3853-355A-5AB3-3581-09DD43048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330604-8FD3-CAB4-6EA4-40AC9C15B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B86120-5629-E14B-42B1-EB7568751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07D8BC-CC1A-9156-4B68-26471CFF7B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CAC607-CE12-6EFF-56C4-9C7A5CAB541E}"/>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8" name="Footer Placeholder 7">
            <a:extLst>
              <a:ext uri="{FF2B5EF4-FFF2-40B4-BE49-F238E27FC236}">
                <a16:creationId xmlns:a16="http://schemas.microsoft.com/office/drawing/2014/main" id="{74BEBFBF-2C15-6AB9-13E7-891B02508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587B23-533C-3B5D-C67B-2BB35323CAAC}"/>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167086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C416-7A89-B3C1-54F0-5C24A0AC9D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5D3D13-FB4F-9F1F-4349-21A1B887F4E2}"/>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4" name="Footer Placeholder 3">
            <a:extLst>
              <a:ext uri="{FF2B5EF4-FFF2-40B4-BE49-F238E27FC236}">
                <a16:creationId xmlns:a16="http://schemas.microsoft.com/office/drawing/2014/main" id="{1BC350A0-F532-8E10-C031-A891E795D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6B85E-655C-F18C-352F-4A5CD65FF9E1}"/>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258534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BA4F4-9F60-7E26-B0BD-85B075712DAD}"/>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3" name="Footer Placeholder 2">
            <a:extLst>
              <a:ext uri="{FF2B5EF4-FFF2-40B4-BE49-F238E27FC236}">
                <a16:creationId xmlns:a16="http://schemas.microsoft.com/office/drawing/2014/main" id="{88AF22F4-E347-400D-14FF-9F7984256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4B8914-E8F0-624D-4A62-BA18CE35A72E}"/>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406515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7D4D-166A-BB0A-2882-66CB45440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9437C3-0466-F5D2-6AA2-F9864C29C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47CCC3-79DA-1F9F-0EAF-E8090FB5D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843B4-BF71-EAEF-AAED-E14608952565}"/>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6" name="Footer Placeholder 5">
            <a:extLst>
              <a:ext uri="{FF2B5EF4-FFF2-40B4-BE49-F238E27FC236}">
                <a16:creationId xmlns:a16="http://schemas.microsoft.com/office/drawing/2014/main" id="{20DB6997-8EF8-FCE8-30EB-6E8399EF2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55085-DED3-5A70-223D-0C6456C45F6E}"/>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407524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35BA-7EB6-5811-FFCB-78BD576A6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53385B-C55E-7B1D-DAEB-EB71D506A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AC2E4-DBDE-5050-B9E6-B51517E92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C66BB-2778-D85F-CA9C-726C1C36DF5E}"/>
              </a:ext>
            </a:extLst>
          </p:cNvPr>
          <p:cNvSpPr>
            <a:spLocks noGrp="1"/>
          </p:cNvSpPr>
          <p:nvPr>
            <p:ph type="dt" sz="half" idx="10"/>
          </p:nvPr>
        </p:nvSpPr>
        <p:spPr/>
        <p:txBody>
          <a:bodyPr/>
          <a:lstStyle/>
          <a:p>
            <a:fld id="{C9B74322-C563-2D48-9628-B36F201A73FB}" type="datetimeFigureOut">
              <a:rPr lang="en-US" smtClean="0"/>
              <a:t>2/19/24</a:t>
            </a:fld>
            <a:endParaRPr lang="en-US"/>
          </a:p>
        </p:txBody>
      </p:sp>
      <p:sp>
        <p:nvSpPr>
          <p:cNvPr id="6" name="Footer Placeholder 5">
            <a:extLst>
              <a:ext uri="{FF2B5EF4-FFF2-40B4-BE49-F238E27FC236}">
                <a16:creationId xmlns:a16="http://schemas.microsoft.com/office/drawing/2014/main" id="{0EF33F52-94D2-79E9-13F2-2AE919CCD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0756D-31E0-F4B5-A591-D934A6527CE5}"/>
              </a:ext>
            </a:extLst>
          </p:cNvPr>
          <p:cNvSpPr>
            <a:spLocks noGrp="1"/>
          </p:cNvSpPr>
          <p:nvPr>
            <p:ph type="sldNum" sz="quarter" idx="12"/>
          </p:nvPr>
        </p:nvSpPr>
        <p:spPr/>
        <p:txBody>
          <a:bodyPr/>
          <a:lstStyle/>
          <a:p>
            <a:fld id="{C3CA6940-F727-EB42-BBC5-1DA1938910E5}" type="slidenum">
              <a:rPr lang="en-US" smtClean="0"/>
              <a:t>‹#›</a:t>
            </a:fld>
            <a:endParaRPr lang="en-US"/>
          </a:p>
        </p:txBody>
      </p:sp>
    </p:spTree>
    <p:extLst>
      <p:ext uri="{BB962C8B-B14F-4D97-AF65-F5344CB8AC3E}">
        <p14:creationId xmlns:p14="http://schemas.microsoft.com/office/powerpoint/2010/main" val="226951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B6C999-D382-66DA-E9F4-DDCFBECD4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35FDB3-4178-E451-4DE2-CBF1AA0B2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66D46-1E21-6362-2E39-F7CD9AACB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74322-C563-2D48-9628-B36F201A73FB}" type="datetimeFigureOut">
              <a:rPr lang="en-US" smtClean="0"/>
              <a:t>2/19/24</a:t>
            </a:fld>
            <a:endParaRPr lang="en-US"/>
          </a:p>
        </p:txBody>
      </p:sp>
      <p:sp>
        <p:nvSpPr>
          <p:cNvPr id="5" name="Footer Placeholder 4">
            <a:extLst>
              <a:ext uri="{FF2B5EF4-FFF2-40B4-BE49-F238E27FC236}">
                <a16:creationId xmlns:a16="http://schemas.microsoft.com/office/drawing/2014/main" id="{6DE6BAE1-1ADB-F9EE-647E-28247A78F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D921EC-DB28-E4FA-4266-2A395DC1A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A6940-F727-EB42-BBC5-1DA1938910E5}" type="slidenum">
              <a:rPr lang="en-US" smtClean="0"/>
              <a:t>‹#›</a:t>
            </a:fld>
            <a:endParaRPr lang="en-US"/>
          </a:p>
        </p:txBody>
      </p:sp>
    </p:spTree>
    <p:extLst>
      <p:ext uri="{BB962C8B-B14F-4D97-AF65-F5344CB8AC3E}">
        <p14:creationId xmlns:p14="http://schemas.microsoft.com/office/powerpoint/2010/main" val="1221525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9E11-C76C-D83D-49A8-679F6B37D22B}"/>
              </a:ext>
            </a:extLst>
          </p:cNvPr>
          <p:cNvSpPr>
            <a:spLocks noGrp="1"/>
          </p:cNvSpPr>
          <p:nvPr>
            <p:ph type="ctrTitle"/>
          </p:nvPr>
        </p:nvSpPr>
        <p:spPr>
          <a:xfrm>
            <a:off x="212271" y="490992"/>
            <a:ext cx="11767457" cy="2387600"/>
          </a:xfrm>
        </p:spPr>
        <p:txBody>
          <a:bodyPr>
            <a:normAutofit/>
          </a:bodyPr>
          <a:lstStyle/>
          <a:p>
            <a:r>
              <a:rPr lang="en-US" sz="5400" b="1" dirty="0"/>
              <a:t>CO</a:t>
            </a:r>
            <a:r>
              <a:rPr lang="en-US" sz="5400" b="1" baseline="-25000" dirty="0"/>
              <a:t>2 </a:t>
            </a:r>
            <a:r>
              <a:rPr lang="en-US" sz="5400" b="1" dirty="0"/>
              <a:t>Emissions and Energy Sources</a:t>
            </a:r>
          </a:p>
        </p:txBody>
      </p:sp>
      <p:sp>
        <p:nvSpPr>
          <p:cNvPr id="3" name="Subtitle 2">
            <a:extLst>
              <a:ext uri="{FF2B5EF4-FFF2-40B4-BE49-F238E27FC236}">
                <a16:creationId xmlns:a16="http://schemas.microsoft.com/office/drawing/2014/main" id="{CDE277DF-4C27-BAD3-5BA3-DCA6A07B61BF}"/>
              </a:ext>
            </a:extLst>
          </p:cNvPr>
          <p:cNvSpPr>
            <a:spLocks noGrp="1"/>
          </p:cNvSpPr>
          <p:nvPr>
            <p:ph type="subTitle" idx="1"/>
          </p:nvPr>
        </p:nvSpPr>
        <p:spPr>
          <a:xfrm>
            <a:off x="1523999" y="4124552"/>
            <a:ext cx="9144000" cy="1655762"/>
          </a:xfrm>
        </p:spPr>
        <p:txBody>
          <a:bodyPr>
            <a:normAutofit lnSpcReduction="10000"/>
          </a:bodyPr>
          <a:lstStyle/>
          <a:p>
            <a:r>
              <a:rPr lang="en-US" dirty="0"/>
              <a:t>Ben Moss</a:t>
            </a:r>
          </a:p>
          <a:p>
            <a:r>
              <a:rPr lang="en-US" dirty="0"/>
              <a:t>Dominic </a:t>
            </a:r>
            <a:r>
              <a:rPr lang="en-US" dirty="0" err="1"/>
              <a:t>Martorano</a:t>
            </a:r>
            <a:endParaRPr lang="en-US" dirty="0"/>
          </a:p>
          <a:p>
            <a:r>
              <a:rPr lang="en-US" dirty="0"/>
              <a:t>Daniel Kim</a:t>
            </a:r>
          </a:p>
          <a:p>
            <a:r>
              <a:rPr lang="en-US" dirty="0"/>
              <a:t>DSI 1211 February 2024</a:t>
            </a:r>
          </a:p>
        </p:txBody>
      </p:sp>
    </p:spTree>
    <p:extLst>
      <p:ext uri="{BB962C8B-B14F-4D97-AF65-F5344CB8AC3E}">
        <p14:creationId xmlns:p14="http://schemas.microsoft.com/office/powerpoint/2010/main" val="359499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F049-8FD1-2232-99E7-D6341BD6026F}"/>
              </a:ext>
            </a:extLst>
          </p:cNvPr>
          <p:cNvSpPr>
            <a:spLocks noGrp="1"/>
          </p:cNvSpPr>
          <p:nvPr>
            <p:ph type="title"/>
          </p:nvPr>
        </p:nvSpPr>
        <p:spPr/>
        <p:txBody>
          <a:bodyPr>
            <a:normAutofit fontScale="90000"/>
          </a:bodyPr>
          <a:lstStyle/>
          <a:p>
            <a:r>
              <a:rPr lang="en-US" dirty="0"/>
              <a:t>Dom’s Slides</a:t>
            </a:r>
          </a:p>
        </p:txBody>
      </p:sp>
      <p:sp>
        <p:nvSpPr>
          <p:cNvPr id="3" name="Text Placeholder 2">
            <a:extLst>
              <a:ext uri="{FF2B5EF4-FFF2-40B4-BE49-F238E27FC236}">
                <a16:creationId xmlns:a16="http://schemas.microsoft.com/office/drawing/2014/main" id="{82B3950B-2767-F79C-B87F-D3C67EB3B5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81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9AF8-FAC1-892D-318C-CF05A2E6C666}"/>
              </a:ext>
            </a:extLst>
          </p:cNvPr>
          <p:cNvSpPr>
            <a:spLocks noGrp="1"/>
          </p:cNvSpPr>
          <p:nvPr>
            <p:ph type="title"/>
          </p:nvPr>
        </p:nvSpPr>
        <p:spPr/>
        <p:txBody>
          <a:bodyPr>
            <a:normAutofit fontScale="90000"/>
          </a:bodyPr>
          <a:lstStyle/>
          <a:p>
            <a:pPr algn="ctr"/>
            <a:r>
              <a:rPr lang="en-US" dirty="0"/>
              <a:t>Data Sources</a:t>
            </a:r>
          </a:p>
        </p:txBody>
      </p:sp>
      <p:sp>
        <p:nvSpPr>
          <p:cNvPr id="3" name="Text Placeholder 2">
            <a:extLst>
              <a:ext uri="{FF2B5EF4-FFF2-40B4-BE49-F238E27FC236}">
                <a16:creationId xmlns:a16="http://schemas.microsoft.com/office/drawing/2014/main" id="{1470D3F4-C3B8-7BE3-CE49-B9A37372A28D}"/>
              </a:ext>
            </a:extLst>
          </p:cNvPr>
          <p:cNvSpPr>
            <a:spLocks noGrp="1"/>
          </p:cNvSpPr>
          <p:nvPr>
            <p:ph type="body" idx="1"/>
          </p:nvPr>
        </p:nvSpPr>
        <p:spPr/>
        <p:txBody>
          <a:bodyPr/>
          <a:lstStyle/>
          <a:p>
            <a:r>
              <a:rPr lang="en-US" dirty="0"/>
              <a:t>https://</a:t>
            </a:r>
            <a:r>
              <a:rPr lang="en-US" dirty="0" err="1"/>
              <a:t>www.kaggle.com</a:t>
            </a:r>
            <a:r>
              <a:rPr lang="en-US" dirty="0"/>
              <a:t>/datasets/sogun3/</a:t>
            </a:r>
            <a:r>
              <a:rPr lang="en-US" dirty="0" err="1"/>
              <a:t>uspollution</a:t>
            </a:r>
            <a:endParaRPr lang="en-US" dirty="0"/>
          </a:p>
          <a:p>
            <a:r>
              <a:rPr lang="en-US" dirty="0"/>
              <a:t>https://</a:t>
            </a:r>
            <a:r>
              <a:rPr lang="en-US" dirty="0" err="1"/>
              <a:t>www.kaggle.com</a:t>
            </a:r>
            <a:r>
              <a:rPr lang="en-US" dirty="0"/>
              <a:t>/datasets/</a:t>
            </a:r>
            <a:r>
              <a:rPr lang="en-US" dirty="0" err="1"/>
              <a:t>anshtanwar</a:t>
            </a:r>
            <a:r>
              <a:rPr lang="en-US" dirty="0"/>
              <a:t>/global-data-on-sustainable-energy</a:t>
            </a:r>
          </a:p>
          <a:p>
            <a:r>
              <a:rPr lang="en-US" dirty="0"/>
              <a:t>https://</a:t>
            </a:r>
            <a:r>
              <a:rPr lang="en-US" dirty="0" err="1"/>
              <a:t>www.eia.gov</a:t>
            </a:r>
            <a:r>
              <a:rPr lang="en-US" dirty="0"/>
              <a:t>/state/</a:t>
            </a:r>
            <a:r>
              <a:rPr lang="en-US" dirty="0" err="1"/>
              <a:t>seds</a:t>
            </a:r>
            <a:r>
              <a:rPr lang="en-US" dirty="0"/>
              <a:t>/</a:t>
            </a:r>
            <a:r>
              <a:rPr lang="en-US" dirty="0" err="1"/>
              <a:t>seds</a:t>
            </a:r>
            <a:r>
              <a:rPr lang="en-US" dirty="0"/>
              <a:t>-data-</a:t>
            </a:r>
            <a:r>
              <a:rPr lang="en-US" dirty="0" err="1"/>
              <a:t>complete.php</a:t>
            </a:r>
            <a:endParaRPr lang="en-US" dirty="0"/>
          </a:p>
          <a:p>
            <a:r>
              <a:rPr lang="en-US" dirty="0"/>
              <a:t>https://</a:t>
            </a:r>
            <a:r>
              <a:rPr lang="en-US" dirty="0" err="1"/>
              <a:t>www.eia.gov</a:t>
            </a:r>
            <a:r>
              <a:rPr lang="en-US" dirty="0"/>
              <a:t>/electricity/data/state/</a:t>
            </a:r>
          </a:p>
        </p:txBody>
      </p:sp>
    </p:spTree>
    <p:extLst>
      <p:ext uri="{BB962C8B-B14F-4D97-AF65-F5344CB8AC3E}">
        <p14:creationId xmlns:p14="http://schemas.microsoft.com/office/powerpoint/2010/main" val="10716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01FD-D97B-6BB7-1700-A3F2A8DE922F}"/>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6CC76F9E-5112-E4F1-88D8-275BF95F0710}"/>
              </a:ext>
            </a:extLst>
          </p:cNvPr>
          <p:cNvSpPr>
            <a:spLocks noGrp="1"/>
          </p:cNvSpPr>
          <p:nvPr>
            <p:ph idx="1"/>
          </p:nvPr>
        </p:nvSpPr>
        <p:spPr/>
        <p:txBody>
          <a:bodyPr/>
          <a:lstStyle/>
          <a:p>
            <a:r>
              <a:rPr lang="en-US" b="0" i="0" u="none" strike="noStrike" dirty="0">
                <a:effectLst/>
                <a:latin typeface="-apple-system"/>
              </a:rPr>
              <a:t>Communities across the United States are facing the dangers of climate change and air pollution. To address the issue, we are surveying air pollution and renewable energy datasets to create predictive models that can be utilized by policymakers, economists, and civil society organizations. The goal of this research is to better aid our understanding on how air pollution is affecting our society as a whole. The model will be capable of predicting air pollution levels as a function of changes in renewable energy and fossil fuel productions.</a:t>
            </a:r>
            <a:endParaRPr lang="en-US" dirty="0"/>
          </a:p>
        </p:txBody>
      </p:sp>
    </p:spTree>
    <p:extLst>
      <p:ext uri="{BB962C8B-B14F-4D97-AF65-F5344CB8AC3E}">
        <p14:creationId xmlns:p14="http://schemas.microsoft.com/office/powerpoint/2010/main" val="20456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C96A-0BC2-1CA2-AAEE-973A5572D2E3}"/>
              </a:ext>
            </a:extLst>
          </p:cNvPr>
          <p:cNvSpPr>
            <a:spLocks noGrp="1"/>
          </p:cNvSpPr>
          <p:nvPr>
            <p:ph type="title"/>
          </p:nvPr>
        </p:nvSpPr>
        <p:spPr/>
        <p:txBody>
          <a:bodyPr/>
          <a:lstStyle/>
          <a:p>
            <a:pPr algn="ctr"/>
            <a:r>
              <a:rPr lang="en-US" dirty="0"/>
              <a:t>Data Cleaning And Exploratory Data Analysis</a:t>
            </a:r>
          </a:p>
        </p:txBody>
      </p:sp>
      <p:sp>
        <p:nvSpPr>
          <p:cNvPr id="3" name="Content Placeholder 2">
            <a:extLst>
              <a:ext uri="{FF2B5EF4-FFF2-40B4-BE49-F238E27FC236}">
                <a16:creationId xmlns:a16="http://schemas.microsoft.com/office/drawing/2014/main" id="{FCDD8EFB-E7BF-3621-92AA-4C642C1C051C}"/>
              </a:ext>
            </a:extLst>
          </p:cNvPr>
          <p:cNvSpPr>
            <a:spLocks noGrp="1"/>
          </p:cNvSpPr>
          <p:nvPr>
            <p:ph idx="1"/>
          </p:nvPr>
        </p:nvSpPr>
        <p:spPr/>
        <p:txBody>
          <a:bodyPr/>
          <a:lstStyle/>
          <a:p>
            <a:r>
              <a:rPr lang="en-US" dirty="0"/>
              <a:t>Import Data in from sources</a:t>
            </a:r>
          </a:p>
          <a:p>
            <a:r>
              <a:rPr lang="en-US" dirty="0"/>
              <a:t>For all datasets - Set Date column as index</a:t>
            </a:r>
          </a:p>
          <a:p>
            <a:r>
              <a:rPr lang="en-US" dirty="0"/>
              <a:t>In some cases (EIA datasets) utilize `melt` function to reformat the data</a:t>
            </a:r>
          </a:p>
          <a:p>
            <a:r>
              <a:rPr lang="en-US" dirty="0"/>
              <a:t>Kaggle Datasets - Graph data to observe trends prior to modeling </a:t>
            </a:r>
          </a:p>
          <a:p>
            <a:r>
              <a:rPr lang="en-US" dirty="0"/>
              <a:t>Commence Modeling</a:t>
            </a:r>
          </a:p>
          <a:p>
            <a:pPr marL="0" indent="0">
              <a:buNone/>
            </a:pPr>
            <a:endParaRPr lang="en-US" dirty="0"/>
          </a:p>
        </p:txBody>
      </p:sp>
    </p:spTree>
    <p:extLst>
      <p:ext uri="{BB962C8B-B14F-4D97-AF65-F5344CB8AC3E}">
        <p14:creationId xmlns:p14="http://schemas.microsoft.com/office/powerpoint/2010/main" val="3773964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20F8-797E-07CB-6FBB-155A76868340}"/>
              </a:ext>
            </a:extLst>
          </p:cNvPr>
          <p:cNvSpPr>
            <a:spLocks noGrp="1"/>
          </p:cNvSpPr>
          <p:nvPr>
            <p:ph type="title"/>
          </p:nvPr>
        </p:nvSpPr>
        <p:spPr/>
        <p:txBody>
          <a:bodyPr/>
          <a:lstStyle/>
          <a:p>
            <a:pPr algn="ctr"/>
            <a:r>
              <a:rPr lang="en-US" dirty="0"/>
              <a:t>Regression Modeling</a:t>
            </a:r>
          </a:p>
        </p:txBody>
      </p:sp>
      <p:sp>
        <p:nvSpPr>
          <p:cNvPr id="3" name="Content Placeholder 2">
            <a:extLst>
              <a:ext uri="{FF2B5EF4-FFF2-40B4-BE49-F238E27FC236}">
                <a16:creationId xmlns:a16="http://schemas.microsoft.com/office/drawing/2014/main" id="{1919E40D-F32A-0439-43EC-7A62F0B65952}"/>
              </a:ext>
            </a:extLst>
          </p:cNvPr>
          <p:cNvSpPr>
            <a:spLocks noGrp="1"/>
          </p:cNvSpPr>
          <p:nvPr>
            <p:ph idx="1"/>
          </p:nvPr>
        </p:nvSpPr>
        <p:spPr/>
        <p:txBody>
          <a:bodyPr/>
          <a:lstStyle/>
          <a:p>
            <a:r>
              <a:rPr lang="en-US" dirty="0"/>
              <a:t>Most Successful Regression Models</a:t>
            </a:r>
          </a:p>
          <a:p>
            <a:pPr lvl="1"/>
            <a:r>
              <a:rPr lang="en-US" dirty="0"/>
              <a:t>Third Place: Linear Regression </a:t>
            </a:r>
          </a:p>
          <a:p>
            <a:pPr lvl="1"/>
            <a:r>
              <a:rPr lang="en-US" dirty="0"/>
              <a:t>Second Place: K-Nearest Neighbors</a:t>
            </a:r>
          </a:p>
          <a:p>
            <a:pPr lvl="1"/>
            <a:r>
              <a:rPr lang="en-US" dirty="0"/>
              <a:t>First Place: Bagging Tree Regressor</a:t>
            </a:r>
          </a:p>
        </p:txBody>
      </p:sp>
      <p:graphicFrame>
        <p:nvGraphicFramePr>
          <p:cNvPr id="6" name="Table 5">
            <a:extLst>
              <a:ext uri="{FF2B5EF4-FFF2-40B4-BE49-F238E27FC236}">
                <a16:creationId xmlns:a16="http://schemas.microsoft.com/office/drawing/2014/main" id="{1975AE0C-869D-8113-02D9-1E83E9401F3A}"/>
              </a:ext>
            </a:extLst>
          </p:cNvPr>
          <p:cNvGraphicFramePr>
            <a:graphicFrameLocks noGrp="1"/>
          </p:cNvGraphicFramePr>
          <p:nvPr>
            <p:extLst>
              <p:ext uri="{D42A27DB-BD31-4B8C-83A1-F6EECF244321}">
                <p14:modId xmlns:p14="http://schemas.microsoft.com/office/powerpoint/2010/main" val="411458586"/>
              </p:ext>
            </p:extLst>
          </p:nvPr>
        </p:nvGraphicFramePr>
        <p:xfrm>
          <a:off x="2032000" y="3800323"/>
          <a:ext cx="8128000" cy="21234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905999095"/>
                    </a:ext>
                  </a:extLst>
                </a:gridCol>
                <a:gridCol w="1625600">
                  <a:extLst>
                    <a:ext uri="{9D8B030D-6E8A-4147-A177-3AD203B41FA5}">
                      <a16:colId xmlns:a16="http://schemas.microsoft.com/office/drawing/2014/main" val="2195226576"/>
                    </a:ext>
                  </a:extLst>
                </a:gridCol>
                <a:gridCol w="1625600">
                  <a:extLst>
                    <a:ext uri="{9D8B030D-6E8A-4147-A177-3AD203B41FA5}">
                      <a16:colId xmlns:a16="http://schemas.microsoft.com/office/drawing/2014/main" val="931399213"/>
                    </a:ext>
                  </a:extLst>
                </a:gridCol>
                <a:gridCol w="1625600">
                  <a:extLst>
                    <a:ext uri="{9D8B030D-6E8A-4147-A177-3AD203B41FA5}">
                      <a16:colId xmlns:a16="http://schemas.microsoft.com/office/drawing/2014/main" val="427538323"/>
                    </a:ext>
                  </a:extLst>
                </a:gridCol>
                <a:gridCol w="1625600">
                  <a:extLst>
                    <a:ext uri="{9D8B030D-6E8A-4147-A177-3AD203B41FA5}">
                      <a16:colId xmlns:a16="http://schemas.microsoft.com/office/drawing/2014/main" val="1744459012"/>
                    </a:ext>
                  </a:extLst>
                </a:gridCol>
              </a:tblGrid>
              <a:tr h="370840">
                <a:tc>
                  <a:txBody>
                    <a:bodyPr/>
                    <a:lstStyle/>
                    <a:p>
                      <a:pPr algn="ctr"/>
                      <a:r>
                        <a:rPr lang="en-US" dirty="0">
                          <a:solidFill>
                            <a:schemeClr val="tx1"/>
                          </a:solidFill>
                        </a:rPr>
                        <a:t>Regression</a:t>
                      </a:r>
                    </a:p>
                    <a:p>
                      <a:pPr algn="ctr"/>
                      <a:r>
                        <a:rPr lang="en-US" dirty="0">
                          <a:solidFill>
                            <a:schemeClr val="tx1"/>
                          </a:solidFill>
                        </a:rPr>
                        <a:t>Models </a:t>
                      </a:r>
                    </a:p>
                  </a:txBody>
                  <a:tcPr/>
                </a:tc>
                <a:tc gridSpan="2">
                  <a:txBody>
                    <a:bodyPr/>
                    <a:lstStyle/>
                    <a:p>
                      <a:pPr algn="ctr"/>
                      <a:r>
                        <a:rPr lang="en-US" dirty="0">
                          <a:solidFill>
                            <a:schemeClr val="tx1"/>
                          </a:solidFill>
                        </a:rPr>
                        <a:t>R</a:t>
                      </a:r>
                      <a:r>
                        <a:rPr lang="en-US" baseline="30000" dirty="0">
                          <a:solidFill>
                            <a:schemeClr val="tx1"/>
                          </a:solidFill>
                        </a:rPr>
                        <a:t>2</a:t>
                      </a:r>
                      <a:endParaRPr lang="en-US" dirty="0">
                        <a:solidFill>
                          <a:schemeClr val="tx1"/>
                        </a:solidFill>
                      </a:endParaRPr>
                    </a:p>
                  </a:txBody>
                  <a:tcPr/>
                </a:tc>
                <a:tc hMerge="1">
                  <a:txBody>
                    <a:bodyPr/>
                    <a:lstStyle/>
                    <a:p>
                      <a:endParaRPr lang="en-US" dirty="0"/>
                    </a:p>
                  </a:txBody>
                  <a:tcPr/>
                </a:tc>
                <a:tc gridSpan="2">
                  <a:txBody>
                    <a:bodyPr/>
                    <a:lstStyle/>
                    <a:p>
                      <a:pPr algn="ctr"/>
                      <a:r>
                        <a:rPr lang="en-US" dirty="0">
                          <a:solidFill>
                            <a:schemeClr val="tx1"/>
                          </a:solidFill>
                        </a:rPr>
                        <a:t>RMSE</a:t>
                      </a:r>
                    </a:p>
                  </a:txBody>
                  <a:tcPr/>
                </a:tc>
                <a:tc hMerge="1">
                  <a:txBody>
                    <a:bodyPr/>
                    <a:lstStyle/>
                    <a:p>
                      <a:endParaRPr lang="en-US" dirty="0"/>
                    </a:p>
                  </a:txBody>
                  <a:tcPr/>
                </a:tc>
                <a:extLst>
                  <a:ext uri="{0D108BD9-81ED-4DB2-BD59-A6C34878D82A}">
                    <a16:rowId xmlns:a16="http://schemas.microsoft.com/office/drawing/2014/main" val="2063719478"/>
                  </a:ext>
                </a:extLst>
              </a:tr>
              <a:tr h="370840">
                <a:tc>
                  <a:txBody>
                    <a:bodyPr/>
                    <a:lstStyle/>
                    <a:p>
                      <a:pPr algn="ctr"/>
                      <a:endParaRPr lang="en-US" dirty="0">
                        <a:solidFill>
                          <a:schemeClr val="tx1"/>
                        </a:solidFill>
                      </a:endParaRPr>
                    </a:p>
                  </a:txBody>
                  <a:tcPr/>
                </a:tc>
                <a:tc>
                  <a:txBody>
                    <a:bodyPr/>
                    <a:lstStyle/>
                    <a:p>
                      <a:pPr algn="ctr"/>
                      <a:r>
                        <a:rPr lang="en-US" dirty="0">
                          <a:solidFill>
                            <a:schemeClr val="tx1"/>
                          </a:solidFill>
                        </a:rPr>
                        <a:t>Train</a:t>
                      </a:r>
                    </a:p>
                  </a:txBody>
                  <a:tcPr/>
                </a:tc>
                <a:tc>
                  <a:txBody>
                    <a:bodyPr/>
                    <a:lstStyle/>
                    <a:p>
                      <a:pPr algn="ctr"/>
                      <a:r>
                        <a:rPr lang="en-US" dirty="0">
                          <a:solidFill>
                            <a:schemeClr val="tx1"/>
                          </a:solidFill>
                        </a:rPr>
                        <a:t>Test</a:t>
                      </a:r>
                    </a:p>
                  </a:txBody>
                  <a:tcPr/>
                </a:tc>
                <a:tc>
                  <a:txBody>
                    <a:bodyPr/>
                    <a:lstStyle/>
                    <a:p>
                      <a:pPr algn="ctr"/>
                      <a:r>
                        <a:rPr lang="en-US" dirty="0">
                          <a:solidFill>
                            <a:schemeClr val="tx1"/>
                          </a:solidFill>
                        </a:rPr>
                        <a:t>Train</a:t>
                      </a:r>
                    </a:p>
                  </a:txBody>
                  <a:tcPr/>
                </a:tc>
                <a:tc>
                  <a:txBody>
                    <a:bodyPr/>
                    <a:lstStyle/>
                    <a:p>
                      <a:pPr algn="ctr"/>
                      <a:r>
                        <a:rPr lang="en-US" dirty="0">
                          <a:solidFill>
                            <a:schemeClr val="tx1"/>
                          </a:solidFill>
                        </a:rPr>
                        <a:t>Test</a:t>
                      </a:r>
                    </a:p>
                  </a:txBody>
                  <a:tcPr/>
                </a:tc>
                <a:extLst>
                  <a:ext uri="{0D108BD9-81ED-4DB2-BD59-A6C34878D82A}">
                    <a16:rowId xmlns:a16="http://schemas.microsoft.com/office/drawing/2014/main" val="1514431220"/>
                  </a:ext>
                </a:extLst>
              </a:tr>
              <a:tr h="370840">
                <a:tc>
                  <a:txBody>
                    <a:bodyPr/>
                    <a:lstStyle/>
                    <a:p>
                      <a:pPr algn="ctr"/>
                      <a:r>
                        <a:rPr lang="en-US" dirty="0">
                          <a:solidFill>
                            <a:schemeClr val="tx1"/>
                          </a:solidFill>
                        </a:rPr>
                        <a:t>Bagging Tree</a:t>
                      </a:r>
                    </a:p>
                  </a:txBody>
                  <a:tcPr/>
                </a:tc>
                <a:tc>
                  <a:txBody>
                    <a:bodyPr/>
                    <a:lstStyle/>
                    <a:p>
                      <a:pPr algn="ctr"/>
                      <a:r>
                        <a:rPr lang="en-US" b="0" i="0" u="none" strike="noStrike" dirty="0">
                          <a:solidFill>
                            <a:schemeClr val="tx1"/>
                          </a:solidFill>
                          <a:effectLst/>
                          <a:latin typeface="-apple-system"/>
                        </a:rPr>
                        <a:t>0.9989</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0.9953</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0.5586</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1.2230</a:t>
                      </a:r>
                      <a:endParaRPr lang="en-US" dirty="0">
                        <a:solidFill>
                          <a:schemeClr val="tx1"/>
                        </a:solidFill>
                      </a:endParaRPr>
                    </a:p>
                  </a:txBody>
                  <a:tcPr/>
                </a:tc>
                <a:extLst>
                  <a:ext uri="{0D108BD9-81ED-4DB2-BD59-A6C34878D82A}">
                    <a16:rowId xmlns:a16="http://schemas.microsoft.com/office/drawing/2014/main" val="2897808247"/>
                  </a:ext>
                </a:extLst>
              </a:tr>
              <a:tr h="370840">
                <a:tc>
                  <a:txBody>
                    <a:bodyPr/>
                    <a:lstStyle/>
                    <a:p>
                      <a:pPr algn="ctr"/>
                      <a:r>
                        <a:rPr lang="en-US" dirty="0">
                          <a:solidFill>
                            <a:schemeClr val="tx1"/>
                          </a:solidFill>
                        </a:rPr>
                        <a:t>KNN</a:t>
                      </a:r>
                    </a:p>
                  </a:txBody>
                  <a:tcPr/>
                </a:tc>
                <a:tc>
                  <a:txBody>
                    <a:bodyPr/>
                    <a:lstStyle/>
                    <a:p>
                      <a:pPr algn="ctr"/>
                      <a:r>
                        <a:rPr lang="en-US" b="0" i="0" u="none" strike="noStrike" dirty="0">
                          <a:solidFill>
                            <a:schemeClr val="tx1"/>
                          </a:solidFill>
                          <a:effectLst/>
                          <a:latin typeface="-apple-system"/>
                        </a:rPr>
                        <a:t>1.0</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0.99476</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0.0</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1.2920</a:t>
                      </a:r>
                      <a:endParaRPr lang="en-US" dirty="0">
                        <a:solidFill>
                          <a:schemeClr val="tx1"/>
                        </a:solidFill>
                      </a:endParaRPr>
                    </a:p>
                  </a:txBody>
                  <a:tcPr/>
                </a:tc>
                <a:extLst>
                  <a:ext uri="{0D108BD9-81ED-4DB2-BD59-A6C34878D82A}">
                    <a16:rowId xmlns:a16="http://schemas.microsoft.com/office/drawing/2014/main" val="2901026503"/>
                  </a:ext>
                </a:extLst>
              </a:tr>
              <a:tr h="370840">
                <a:tc>
                  <a:txBody>
                    <a:bodyPr/>
                    <a:lstStyle/>
                    <a:p>
                      <a:pPr algn="ctr"/>
                      <a:r>
                        <a:rPr lang="en-US" dirty="0">
                          <a:solidFill>
                            <a:schemeClr val="tx1"/>
                          </a:solidFill>
                        </a:rPr>
                        <a:t>Linear</a:t>
                      </a:r>
                    </a:p>
                  </a:txBody>
                  <a:tcPr/>
                </a:tc>
                <a:tc>
                  <a:txBody>
                    <a:bodyPr/>
                    <a:lstStyle/>
                    <a:p>
                      <a:pPr algn="ctr"/>
                      <a:r>
                        <a:rPr lang="en-US" b="0" i="0" u="none" strike="noStrike" dirty="0">
                          <a:solidFill>
                            <a:schemeClr val="tx1"/>
                          </a:solidFill>
                          <a:effectLst/>
                          <a:latin typeface="-apple-system"/>
                        </a:rPr>
                        <a:t>0.9956</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0.9941</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1.1213</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1.371</a:t>
                      </a:r>
                      <a:endParaRPr lang="en-US" dirty="0">
                        <a:solidFill>
                          <a:schemeClr val="tx1"/>
                        </a:solidFill>
                      </a:endParaRPr>
                    </a:p>
                  </a:txBody>
                  <a:tcPr/>
                </a:tc>
                <a:extLst>
                  <a:ext uri="{0D108BD9-81ED-4DB2-BD59-A6C34878D82A}">
                    <a16:rowId xmlns:a16="http://schemas.microsoft.com/office/drawing/2014/main" val="1470025294"/>
                  </a:ext>
                </a:extLst>
              </a:tr>
            </a:tbl>
          </a:graphicData>
        </a:graphic>
      </p:graphicFrame>
    </p:spTree>
    <p:extLst>
      <p:ext uri="{BB962C8B-B14F-4D97-AF65-F5344CB8AC3E}">
        <p14:creationId xmlns:p14="http://schemas.microsoft.com/office/powerpoint/2010/main" val="1004225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9E5D-EB04-79A2-8CF9-B06EB9FC30A3}"/>
              </a:ext>
            </a:extLst>
          </p:cNvPr>
          <p:cNvSpPr>
            <a:spLocks noGrp="1"/>
          </p:cNvSpPr>
          <p:nvPr>
            <p:ph type="title"/>
          </p:nvPr>
        </p:nvSpPr>
        <p:spPr/>
        <p:txBody>
          <a:bodyPr/>
          <a:lstStyle/>
          <a:p>
            <a:pPr algn="ctr"/>
            <a:r>
              <a:rPr lang="en-US" dirty="0"/>
              <a:t>Time Series Modeling</a:t>
            </a:r>
          </a:p>
        </p:txBody>
      </p:sp>
      <p:sp>
        <p:nvSpPr>
          <p:cNvPr id="3" name="Content Placeholder 2">
            <a:extLst>
              <a:ext uri="{FF2B5EF4-FFF2-40B4-BE49-F238E27FC236}">
                <a16:creationId xmlns:a16="http://schemas.microsoft.com/office/drawing/2014/main" id="{711FEF69-8059-3F8A-0ABC-6ECA21293931}"/>
              </a:ext>
            </a:extLst>
          </p:cNvPr>
          <p:cNvSpPr>
            <a:spLocks noGrp="1"/>
          </p:cNvSpPr>
          <p:nvPr>
            <p:ph idx="1"/>
          </p:nvPr>
        </p:nvSpPr>
        <p:spPr/>
        <p:txBody>
          <a:bodyPr/>
          <a:lstStyle/>
          <a:p>
            <a:r>
              <a:rPr lang="en-US" dirty="0"/>
              <a:t>ARIMA</a:t>
            </a:r>
          </a:p>
          <a:p>
            <a:r>
              <a:rPr lang="en-US" dirty="0"/>
              <a:t>SARIMA (Small Sample Size)</a:t>
            </a:r>
          </a:p>
        </p:txBody>
      </p:sp>
      <p:graphicFrame>
        <p:nvGraphicFramePr>
          <p:cNvPr id="8" name="Table 7">
            <a:extLst>
              <a:ext uri="{FF2B5EF4-FFF2-40B4-BE49-F238E27FC236}">
                <a16:creationId xmlns:a16="http://schemas.microsoft.com/office/drawing/2014/main" id="{F8E474C8-FD27-7FA4-BF26-17AD6E9580A8}"/>
              </a:ext>
            </a:extLst>
          </p:cNvPr>
          <p:cNvGraphicFramePr>
            <a:graphicFrameLocks noGrp="1"/>
          </p:cNvGraphicFramePr>
          <p:nvPr>
            <p:extLst>
              <p:ext uri="{D42A27DB-BD31-4B8C-83A1-F6EECF244321}">
                <p14:modId xmlns:p14="http://schemas.microsoft.com/office/powerpoint/2010/main" val="2309808340"/>
              </p:ext>
            </p:extLst>
          </p:nvPr>
        </p:nvGraphicFramePr>
        <p:xfrm>
          <a:off x="2032000" y="376766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84467793"/>
                    </a:ext>
                  </a:extLst>
                </a:gridCol>
                <a:gridCol w="2709333">
                  <a:extLst>
                    <a:ext uri="{9D8B030D-6E8A-4147-A177-3AD203B41FA5}">
                      <a16:colId xmlns:a16="http://schemas.microsoft.com/office/drawing/2014/main" val="2005483013"/>
                    </a:ext>
                  </a:extLst>
                </a:gridCol>
                <a:gridCol w="2709333">
                  <a:extLst>
                    <a:ext uri="{9D8B030D-6E8A-4147-A177-3AD203B41FA5}">
                      <a16:colId xmlns:a16="http://schemas.microsoft.com/office/drawing/2014/main" val="2224097638"/>
                    </a:ext>
                  </a:extLst>
                </a:gridCol>
              </a:tblGrid>
              <a:tr h="370840">
                <a:tc>
                  <a:txBody>
                    <a:bodyPr/>
                    <a:lstStyle/>
                    <a:p>
                      <a:pPr algn="ctr"/>
                      <a:r>
                        <a:rPr lang="en-US" dirty="0">
                          <a:solidFill>
                            <a:schemeClr val="tx1"/>
                          </a:solidFill>
                        </a:rPr>
                        <a:t>TS Models</a:t>
                      </a:r>
                    </a:p>
                  </a:txBody>
                  <a:tcPr/>
                </a:tc>
                <a:tc>
                  <a:txBody>
                    <a:bodyPr/>
                    <a:lstStyle/>
                    <a:p>
                      <a:pPr algn="ctr"/>
                      <a:r>
                        <a:rPr lang="en-US" dirty="0">
                          <a:solidFill>
                            <a:schemeClr val="tx1"/>
                          </a:solidFill>
                        </a:rPr>
                        <a:t>AIC</a:t>
                      </a:r>
                    </a:p>
                  </a:txBody>
                  <a:tcPr/>
                </a:tc>
                <a:tc>
                  <a:txBody>
                    <a:bodyPr/>
                    <a:lstStyle/>
                    <a:p>
                      <a:pPr algn="ctr"/>
                      <a:r>
                        <a:rPr lang="en-US" dirty="0">
                          <a:solidFill>
                            <a:schemeClr val="tx1"/>
                          </a:solidFill>
                        </a:rPr>
                        <a:t>RMSE</a:t>
                      </a:r>
                    </a:p>
                  </a:txBody>
                  <a:tcPr/>
                </a:tc>
                <a:extLst>
                  <a:ext uri="{0D108BD9-81ED-4DB2-BD59-A6C34878D82A}">
                    <a16:rowId xmlns:a16="http://schemas.microsoft.com/office/drawing/2014/main" val="1965650172"/>
                  </a:ext>
                </a:extLst>
              </a:tr>
              <a:tr h="370840">
                <a:tc>
                  <a:txBody>
                    <a:bodyPr/>
                    <a:lstStyle/>
                    <a:p>
                      <a:pPr algn="ctr"/>
                      <a:r>
                        <a:rPr lang="en-US" dirty="0">
                          <a:solidFill>
                            <a:schemeClr val="tx1"/>
                          </a:solidFill>
                        </a:rPr>
                        <a:t>ARIMA</a:t>
                      </a:r>
                    </a:p>
                  </a:txBody>
                  <a:tcPr/>
                </a:tc>
                <a:tc>
                  <a:txBody>
                    <a:bodyPr/>
                    <a:lstStyle/>
                    <a:p>
                      <a:pPr algn="ctr"/>
                      <a:r>
                        <a:rPr lang="en-US" b="0" i="0" u="none" strike="noStrike" dirty="0">
                          <a:solidFill>
                            <a:schemeClr val="tx1"/>
                          </a:solidFill>
                          <a:effectLst/>
                          <a:latin typeface="-apple-system"/>
                        </a:rPr>
                        <a:t>89.124</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3.330</a:t>
                      </a:r>
                      <a:endParaRPr lang="en-US" dirty="0">
                        <a:solidFill>
                          <a:schemeClr val="tx1"/>
                        </a:solidFill>
                      </a:endParaRPr>
                    </a:p>
                  </a:txBody>
                  <a:tcPr/>
                </a:tc>
                <a:extLst>
                  <a:ext uri="{0D108BD9-81ED-4DB2-BD59-A6C34878D82A}">
                    <a16:rowId xmlns:a16="http://schemas.microsoft.com/office/drawing/2014/main" val="3456532015"/>
                  </a:ext>
                </a:extLst>
              </a:tr>
              <a:tr h="370840">
                <a:tc>
                  <a:txBody>
                    <a:bodyPr/>
                    <a:lstStyle/>
                    <a:p>
                      <a:pPr algn="ctr"/>
                      <a:r>
                        <a:rPr lang="en-US" dirty="0">
                          <a:solidFill>
                            <a:schemeClr val="tx1"/>
                          </a:solidFill>
                        </a:rPr>
                        <a:t>SARIMA</a:t>
                      </a:r>
                    </a:p>
                  </a:txBody>
                  <a:tcPr/>
                </a:tc>
                <a:tc>
                  <a:txBody>
                    <a:bodyPr/>
                    <a:lstStyle/>
                    <a:p>
                      <a:pPr algn="ctr"/>
                      <a:r>
                        <a:rPr lang="en-US" b="0" i="0" u="none" strike="noStrike" dirty="0">
                          <a:solidFill>
                            <a:schemeClr val="tx1"/>
                          </a:solidFill>
                          <a:effectLst/>
                          <a:latin typeface="-apple-system"/>
                        </a:rPr>
                        <a:t>36.0</a:t>
                      </a:r>
                      <a:endParaRPr lang="en-US" dirty="0">
                        <a:solidFill>
                          <a:schemeClr val="tx1"/>
                        </a:solidFill>
                      </a:endParaRPr>
                    </a:p>
                  </a:txBody>
                  <a:tcPr/>
                </a:tc>
                <a:tc>
                  <a:txBody>
                    <a:bodyPr/>
                    <a:lstStyle/>
                    <a:p>
                      <a:pPr algn="ctr"/>
                      <a:r>
                        <a:rPr lang="en-US" b="0" i="0" u="none" strike="noStrike" dirty="0">
                          <a:solidFill>
                            <a:schemeClr val="tx1"/>
                          </a:solidFill>
                          <a:effectLst/>
                          <a:latin typeface="-apple-system"/>
                        </a:rPr>
                        <a:t>0.4773</a:t>
                      </a:r>
                      <a:endParaRPr lang="en-US" dirty="0">
                        <a:solidFill>
                          <a:schemeClr val="tx1"/>
                        </a:solidFill>
                      </a:endParaRPr>
                    </a:p>
                  </a:txBody>
                  <a:tcPr/>
                </a:tc>
                <a:extLst>
                  <a:ext uri="{0D108BD9-81ED-4DB2-BD59-A6C34878D82A}">
                    <a16:rowId xmlns:a16="http://schemas.microsoft.com/office/drawing/2014/main" val="3995738020"/>
                  </a:ext>
                </a:extLst>
              </a:tr>
            </a:tbl>
          </a:graphicData>
        </a:graphic>
      </p:graphicFrame>
    </p:spTree>
    <p:extLst>
      <p:ext uri="{BB962C8B-B14F-4D97-AF65-F5344CB8AC3E}">
        <p14:creationId xmlns:p14="http://schemas.microsoft.com/office/powerpoint/2010/main" val="317034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F34F-C48C-4DCD-209C-AA9B758CD73D}"/>
              </a:ext>
            </a:extLst>
          </p:cNvPr>
          <p:cNvSpPr>
            <a:spLocks noGrp="1"/>
          </p:cNvSpPr>
          <p:nvPr>
            <p:ph type="title"/>
          </p:nvPr>
        </p:nvSpPr>
        <p:spPr>
          <a:xfrm>
            <a:off x="838200" y="-226790"/>
            <a:ext cx="10515600" cy="1325563"/>
          </a:xfrm>
        </p:spPr>
        <p:txBody>
          <a:bodyPr/>
          <a:lstStyle/>
          <a:p>
            <a:pPr algn="ctr"/>
            <a:r>
              <a:rPr lang="en-US" dirty="0"/>
              <a:t>Time Series Plots</a:t>
            </a:r>
          </a:p>
        </p:txBody>
      </p:sp>
      <p:pic>
        <p:nvPicPr>
          <p:cNvPr id="4" name="Content Placeholder 3">
            <a:extLst>
              <a:ext uri="{FF2B5EF4-FFF2-40B4-BE49-F238E27FC236}">
                <a16:creationId xmlns:a16="http://schemas.microsoft.com/office/drawing/2014/main" id="{191262E0-3D1D-ABD7-7E38-FAFBC6A11528}"/>
              </a:ext>
            </a:extLst>
          </p:cNvPr>
          <p:cNvPicPr>
            <a:picLocks noGrp="1" noChangeAspect="1"/>
          </p:cNvPicPr>
          <p:nvPr>
            <p:ph idx="1"/>
          </p:nvPr>
        </p:nvPicPr>
        <p:blipFill>
          <a:blip r:embed="rId2"/>
          <a:stretch>
            <a:fillRect/>
          </a:stretch>
        </p:blipFill>
        <p:spPr>
          <a:xfrm>
            <a:off x="3534490" y="3546475"/>
            <a:ext cx="5249766" cy="3311525"/>
          </a:xfrm>
        </p:spPr>
      </p:pic>
      <p:pic>
        <p:nvPicPr>
          <p:cNvPr id="5" name="Picture 4">
            <a:extLst>
              <a:ext uri="{FF2B5EF4-FFF2-40B4-BE49-F238E27FC236}">
                <a16:creationId xmlns:a16="http://schemas.microsoft.com/office/drawing/2014/main" id="{18CA74E0-5D85-0A99-3F5F-D1F3511058FF}"/>
              </a:ext>
            </a:extLst>
          </p:cNvPr>
          <p:cNvPicPr>
            <a:picLocks noChangeAspect="1"/>
          </p:cNvPicPr>
          <p:nvPr/>
        </p:nvPicPr>
        <p:blipFill>
          <a:blip r:embed="rId3"/>
          <a:stretch>
            <a:fillRect/>
          </a:stretch>
        </p:blipFill>
        <p:spPr>
          <a:xfrm>
            <a:off x="3534490" y="695548"/>
            <a:ext cx="5123020" cy="2733452"/>
          </a:xfrm>
          <a:prstGeom prst="rect">
            <a:avLst/>
          </a:prstGeom>
        </p:spPr>
      </p:pic>
    </p:spTree>
    <p:extLst>
      <p:ext uri="{BB962C8B-B14F-4D97-AF65-F5344CB8AC3E}">
        <p14:creationId xmlns:p14="http://schemas.microsoft.com/office/powerpoint/2010/main" val="340173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Linear Time Series Model Set-Up</a:t>
            </a:r>
            <a:endParaRPr/>
          </a:p>
        </p:txBody>
      </p:sp>
      <p:sp>
        <p:nvSpPr>
          <p:cNvPr id="55" name="Google Shape;55;p1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a:t>Year column as index </a:t>
            </a:r>
            <a:endParaRPr/>
          </a:p>
          <a:p>
            <a:r>
              <a:rPr lang="en"/>
              <a:t>Convert Year to DateTime Index </a:t>
            </a:r>
            <a:endParaRPr/>
          </a:p>
          <a:p>
            <a:r>
              <a:rPr lang="en"/>
              <a:t>CO2 Value as the target variable</a:t>
            </a:r>
            <a:endParaRPr/>
          </a:p>
          <a:p>
            <a:r>
              <a:rPr lang="en"/>
              <a:t>All energy values as features</a:t>
            </a:r>
            <a:endParaRPr/>
          </a:p>
          <a:p>
            <a:r>
              <a:rPr lang="en"/>
              <a:t>Test size as 20 percent and Shuffle to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Model’s Summary</a:t>
            </a: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r>
              <a:rPr lang="en"/>
              <a:t>AIC Score: 5.955</a:t>
            </a:r>
            <a:endParaRPr/>
          </a:p>
          <a:p>
            <a:r>
              <a:rPr lang="en"/>
              <a:t>R-squared: 0.976</a:t>
            </a:r>
            <a:endParaRPr/>
          </a:p>
          <a:p>
            <a:r>
              <a:rPr lang="en"/>
              <a:t>RMSE: 0.874</a:t>
            </a:r>
            <a:endParaRPr/>
          </a:p>
          <a:p>
            <a:r>
              <a:rPr lang="en"/>
              <a:t>R2 score of test data: 0.455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endParaRPr sz="1533">
              <a:solidFill>
                <a:srgbClr val="1D1C1D"/>
              </a:solidFill>
              <a:highlight>
                <a:srgbClr val="F8F8F8"/>
              </a:highlight>
            </a:endParaRPr>
          </a:p>
          <a:p>
            <a:pPr marL="0" indent="0">
              <a:spcBef>
                <a:spcPts val="1600"/>
              </a:spcBef>
              <a:spcAft>
                <a:spcPts val="1600"/>
              </a:spcAft>
              <a:buNone/>
            </a:pPr>
            <a:endParaRPr sz="1533">
              <a:solidFill>
                <a:srgbClr val="1D1C1D"/>
              </a:solidFill>
              <a:highlight>
                <a:srgbClr val="F8F8F8"/>
              </a:highlight>
            </a:endParaRPr>
          </a:p>
        </p:txBody>
      </p:sp>
      <p:pic>
        <p:nvPicPr>
          <p:cNvPr id="67" name="Google Shape;67;p15"/>
          <p:cNvPicPr preferRelativeResize="0"/>
          <p:nvPr/>
        </p:nvPicPr>
        <p:blipFill>
          <a:blip r:embed="rId3">
            <a:alphaModFix/>
          </a:blip>
          <a:stretch>
            <a:fillRect/>
          </a:stretch>
        </p:blipFill>
        <p:spPr>
          <a:xfrm>
            <a:off x="545768" y="262901"/>
            <a:ext cx="11001401" cy="624363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343</Words>
  <Application>Microsoft Macintosh PowerPoint</Application>
  <PresentationFormat>Widescreen</PresentationFormat>
  <Paragraphs>73</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CO2 Emissions and Energy Sources</vt:lpstr>
      <vt:lpstr>Problem Statement</vt:lpstr>
      <vt:lpstr>Data Cleaning And Exploratory Data Analysis</vt:lpstr>
      <vt:lpstr>Regression Modeling</vt:lpstr>
      <vt:lpstr>Time Series Modeling</vt:lpstr>
      <vt:lpstr>Time Series Plots</vt:lpstr>
      <vt:lpstr>Linear Time Series Model Set-Up</vt:lpstr>
      <vt:lpstr>Model’s Summary</vt:lpstr>
      <vt:lpstr>PowerPoint Presentation</vt:lpstr>
      <vt:lpstr>Dom’s Slides</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R Moss 2</dc:creator>
  <cp:lastModifiedBy>Benjamin R Moss 2</cp:lastModifiedBy>
  <cp:revision>19</cp:revision>
  <dcterms:created xsi:type="dcterms:W3CDTF">2024-02-19T16:56:14Z</dcterms:created>
  <dcterms:modified xsi:type="dcterms:W3CDTF">2024-02-19T21:49:29Z</dcterms:modified>
</cp:coreProperties>
</file>