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71" r:id="rId12"/>
    <p:sldId id="269" r:id="rId13"/>
    <p:sldId id="286" r:id="rId14"/>
    <p:sldId id="263" r:id="rId15"/>
    <p:sldId id="287" r:id="rId16"/>
    <p:sldId id="272" r:id="rId17"/>
    <p:sldId id="283" r:id="rId18"/>
    <p:sldId id="274" r:id="rId19"/>
    <p:sldId id="267" r:id="rId20"/>
    <p:sldId id="268" r:id="rId21"/>
    <p:sldId id="270" r:id="rId22"/>
    <p:sldId id="276" r:id="rId23"/>
    <p:sldId id="279" r:id="rId24"/>
    <p:sldId id="277" r:id="rId25"/>
    <p:sldId id="280" r:id="rId26"/>
    <p:sldId id="282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60"/>
      </p:cViewPr>
      <p:guideLst>
        <p:guide orient="horz" pos="211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7842-408F-4584-8FDB-B599EDC8A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08.11.2021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08.11.2021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08.11.2021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833" y="2498033"/>
            <a:ext cx="3566327" cy="2268559"/>
          </a:xfrm>
        </p:spPr>
        <p:txBody>
          <a:bodyPr>
            <a:normAutofit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b="1" dirty="0"/>
              <a:t>Architektur (IT-</a:t>
            </a:r>
            <a:r>
              <a:rPr lang="de-DE" sz="4000" b="1" dirty="0" err="1"/>
              <a:t>KoM</a:t>
            </a:r>
            <a:r>
              <a:rPr lang="de-DE" sz="4000" b="1" dirty="0"/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sz="3600" dirty="0"/>
              <a:t>Architektur (IT-</a:t>
            </a:r>
            <a:r>
              <a:rPr lang="de-DE" sz="3600" dirty="0" err="1"/>
              <a:t>KoM</a:t>
            </a:r>
            <a:r>
              <a:rPr lang="de-DE" sz="3600" dirty="0"/>
              <a:t> Verwaltung)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39" y="1438795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3106766" y="63237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C40B05-6C01-4F86-844B-4EEC9887B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577" y="1438795"/>
            <a:ext cx="1429692" cy="36687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13A86F-7797-415D-B0F6-55E5E3A9D249}"/>
              </a:ext>
            </a:extLst>
          </p:cNvPr>
          <p:cNvSpPr txBox="1"/>
          <p:nvPr/>
        </p:nvSpPr>
        <p:spPr>
          <a:xfrm>
            <a:off x="9204534" y="1805674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5519929" cy="4591394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b="1" dirty="0"/>
              <a:t>Implementierung der Technologien</a:t>
            </a:r>
          </a:p>
          <a:p>
            <a:pPr lvl="1"/>
            <a:r>
              <a:rPr lang="de-DE" sz="3800" b="1" dirty="0"/>
              <a:t>Eureka Discovery Service</a:t>
            </a:r>
          </a:p>
          <a:p>
            <a:pPr lvl="1"/>
            <a:r>
              <a:rPr lang="de-DE" sz="3800" b="1" dirty="0"/>
              <a:t>Spring Cloud API Gateway / Load Balancer Ribbon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74D031-B25F-406F-9B98-2AB7197B4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63" y="1186563"/>
            <a:ext cx="5340934" cy="47558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F0D17E1-B029-4F01-AC1B-59BB991D977A}"/>
              </a:ext>
            </a:extLst>
          </p:cNvPr>
          <p:cNvSpPr/>
          <p:nvPr/>
        </p:nvSpPr>
        <p:spPr>
          <a:xfrm>
            <a:off x="8006202" y="2720621"/>
            <a:ext cx="695154" cy="13090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2EF8A69-DBAE-4D24-8494-6BB2BF824818}"/>
              </a:ext>
            </a:extLst>
          </p:cNvPr>
          <p:cNvSpPr/>
          <p:nvPr/>
        </p:nvSpPr>
        <p:spPr>
          <a:xfrm>
            <a:off x="8006202" y="4274750"/>
            <a:ext cx="695154" cy="46658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43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3AC4F0-B70F-4647-B07A-1A6C7100B8C8}"/>
              </a:ext>
            </a:extLst>
          </p:cNvPr>
          <p:cNvSpPr txBox="1"/>
          <p:nvPr/>
        </p:nvSpPr>
        <p:spPr>
          <a:xfrm>
            <a:off x="4871001" y="5520265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31868"/>
            <a:ext cx="7709973" cy="1715910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Projekt 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de-DE" dirty="0" err="1"/>
              <a:t>application.properties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61" y="4091494"/>
            <a:ext cx="7278723" cy="186294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A72CA2-3B16-475F-A582-39BC79F742F4}"/>
              </a:ext>
            </a:extLst>
          </p:cNvPr>
          <p:cNvSpPr txBox="1"/>
          <p:nvPr/>
        </p:nvSpPr>
        <p:spPr>
          <a:xfrm>
            <a:off x="1614650" y="5980772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5E4BF3-461A-45D7-8A75-89A5AF75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9384" y="2202545"/>
            <a:ext cx="1429692" cy="3668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2802924-A0BD-4EEE-98F4-283943A55C4A}"/>
              </a:ext>
            </a:extLst>
          </p:cNvPr>
          <p:cNvSpPr txBox="1"/>
          <p:nvPr/>
        </p:nvSpPr>
        <p:spPr>
          <a:xfrm>
            <a:off x="7565341" y="2569424"/>
            <a:ext cx="34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CF1053-9B2F-4752-B055-4B0DB5C4C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889" y="3177981"/>
            <a:ext cx="1092962" cy="30866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6FA4B97-92BE-4DD3-8E69-CA980509913C}"/>
              </a:ext>
            </a:extLst>
          </p:cNvPr>
          <p:cNvSpPr txBox="1"/>
          <p:nvPr/>
        </p:nvSpPr>
        <p:spPr>
          <a:xfrm>
            <a:off x="7522058" y="3515751"/>
            <a:ext cx="323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6A0BE95-7565-4867-8822-567923295B23}"/>
              </a:ext>
            </a:extLst>
          </p:cNvPr>
          <p:cNvSpPr txBox="1"/>
          <p:nvPr/>
        </p:nvSpPr>
        <p:spPr>
          <a:xfrm>
            <a:off x="1708664" y="548051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65" y="3563585"/>
            <a:ext cx="7156168" cy="21344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C21A053-B6E2-419C-9A30-377BB8752746}"/>
              </a:ext>
            </a:extLst>
          </p:cNvPr>
          <p:cNvSpPr txBox="1"/>
          <p:nvPr/>
        </p:nvSpPr>
        <p:spPr>
          <a:xfrm>
            <a:off x="1450467" y="5708436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D0B940A-F8A8-4DE0-B3FE-CE9AD6D6001E}"/>
              </a:ext>
            </a:extLst>
          </p:cNvPr>
          <p:cNvSpPr txBox="1">
            <a:spLocks/>
          </p:cNvSpPr>
          <p:nvPr/>
        </p:nvSpPr>
        <p:spPr>
          <a:xfrm>
            <a:off x="1614650" y="1724737"/>
            <a:ext cx="5802150" cy="1885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Spring Boot Projekt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Implementierung der Technologien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55" y="2062153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464568-842C-4A57-A39F-8D5217AFCD88}"/>
              </a:ext>
            </a:extLst>
          </p:cNvPr>
          <p:cNvSpPr txBox="1"/>
          <p:nvPr/>
        </p:nvSpPr>
        <p:spPr>
          <a:xfrm>
            <a:off x="4315233" y="609824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Technologien (Grundlagen)</a:t>
            </a:r>
          </a:p>
          <a:p>
            <a:r>
              <a:rPr lang="de-DE" dirty="0"/>
              <a:t>Architektur (IT-</a:t>
            </a:r>
            <a:r>
              <a:rPr lang="de-DE" dirty="0" err="1"/>
              <a:t>KoM</a:t>
            </a:r>
            <a:r>
              <a:rPr lang="de-DE" dirty="0"/>
              <a:t> Verwaltung)</a:t>
            </a:r>
          </a:p>
          <a:p>
            <a:r>
              <a:rPr lang="de-DE" dirty="0"/>
              <a:t>Implementierung der Technologien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5" y="1346670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16630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357563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037596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98B132-B8F6-4441-9F87-4DD66C245285}"/>
              </a:ext>
            </a:extLst>
          </p:cNvPr>
          <p:cNvSpPr txBox="1"/>
          <p:nvPr/>
        </p:nvSpPr>
        <p:spPr>
          <a:xfrm>
            <a:off x="5239471" y="626359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542035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Vortrages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Gnatyk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Romana . 2018.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03. Oktober 2018. [Zitat vom: 07. August 2021.] https://www.n-ix.com/microservices-vs-monolith-which-architecture-best-choice-your-business/.</a:t>
            </a:r>
            <a:endParaRPr lang="de-DE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Redaktion.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Juli 2020. [Zitat vom: 16. August 2021.] https://www.computerweekly.com/de/definition/Load-Balancing.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Donner, Andreas Dipl. -Ing und Kunkel, Richard.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06. März 2019. [Zitat vom: 21. August 2021.] https://www.ip-insider.de/die-vorteile-des-software-load-balancings-a-801344/.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Anil,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Nish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September 2021. [Zitat vom: 24. August 2021.] https://docs.microsoft.com/de-de/dotnet/architecture/microservices/architect-microservice-container-applications/direct-client-to-microservice-communication-versus-the-api-gateway-pattern.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07. April 2021. [Zitat vom: 10. Oktober 2021.] https://www.baeldung.com/maven.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Bayer, Thomas.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predic8. [Online] 18. November 2019. [Zitat vom: 04. September 2021.] https://www.predic8.de/microservices-spring-boot-spring-cloud.htm.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Gillis, Alexander S.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TechTarget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April 2021. [Zitat vom: 14. August 2021.] https://whatis.techtarget.com/de/definition/Service-Discovery-Diensterkennung.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Hruschka, Peter und Starke, Gernot. 2017.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arc42 </a:t>
            </a:r>
            <a:r>
              <a:rPr lang="de-DE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 2017.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laverma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16. September 2020. [Zitat vom: 29. August 2021.] https://lalverma.medium.com/spring-boot-microservices-api-gateway-e9dbcd4bb754.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NGINX.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[Zitat vom: 07. September 2021.] https://www.nginx.com/resources/glossary/load-balancing/.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Hat. [Online] [Zitat vom: 20. August 2021.] https://www.redhat.com/de/topics/api/what-is-a-rest-api.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2015.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12. Oktober 2015. [Zitat vom: 20. August 2021.] https://www.nginx.com/blog/service-discovery-in-a-microservices-architecture/.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25.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Wellner, Michael.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29.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03. Juli 2020. [Zitat vom: 19. August 2021.] https://www.dev-insider.de/was-ist-ein-framework-a-938758/.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2068743"/>
            <a:ext cx="7901820" cy="4170807"/>
          </a:xfrm>
        </p:spPr>
        <p:txBody>
          <a:bodyPr>
            <a:normAutofit fontScale="55000" lnSpcReduction="20000"/>
          </a:bodyPr>
          <a:lstStyle/>
          <a:p>
            <a:r>
              <a:rPr lang="de-DE" sz="3200" b="1" dirty="0"/>
              <a:t>Einleitung</a:t>
            </a:r>
          </a:p>
          <a:p>
            <a:pPr lvl="1"/>
            <a:r>
              <a:rPr lang="de-DE" sz="3200" b="1" dirty="0"/>
              <a:t>Problemstellung</a:t>
            </a:r>
          </a:p>
          <a:p>
            <a:pPr lvl="1"/>
            <a:r>
              <a:rPr lang="de-DE" sz="3200" b="1" dirty="0"/>
              <a:t>Ziele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Technologien (Grundlagen)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32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Microservices	</a:t>
            </a:r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Verteilte Systeme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430" y="3674771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617" y="41256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/>
          </a:bodyPr>
          <a:lstStyle/>
          <a:p>
            <a:r>
              <a:rPr lang="de-DE" dirty="0"/>
              <a:t>Technologische Ansätze (Frameworks, Bibliotheken, Algorithmen, …)</a:t>
            </a:r>
          </a:p>
          <a:p>
            <a:r>
              <a:rPr lang="de-DE" dirty="0"/>
              <a:t>Beispielhafte Implementierung der Technologischen Ansätze</a:t>
            </a:r>
          </a:p>
          <a:p>
            <a:pPr lvl="1"/>
            <a:r>
              <a:rPr lang="de-DE" dirty="0"/>
              <a:t>Umsetzung anhand eines Verwaltungsprogramms für die IT-</a:t>
            </a:r>
            <a:r>
              <a:rPr lang="de-DE" dirty="0" err="1"/>
              <a:t>Kontakmesse</a:t>
            </a:r>
            <a:r>
              <a:rPr lang="de-DE" dirty="0"/>
              <a:t> an der Fachhochschule Erfurt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Technologien (Grundlagen)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</a:t>
            </a:r>
          </a:p>
          <a:p>
            <a:pPr lvl="1"/>
            <a:r>
              <a:rPr lang="de-DE" sz="3800" b="1" dirty="0"/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6" y="4431489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034" y="2097946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Ermöglicht dass Auffinden von Services mit dynamisch erzeugten Adressen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Voraussetzung für Loadbalancing</a:t>
            </a:r>
          </a:p>
          <a:p>
            <a:r>
              <a:rPr lang="de-DE" dirty="0"/>
              <a:t>Clientseitig oder Serverseitig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749758" y="5770203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Setzt Lastverteilung in einem Netzwerk um (z.B. bei Aufruf eines mehrfach instanziierten Services)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08.11.2021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1391</Words>
  <Application>Microsoft Office PowerPoint</Application>
  <PresentationFormat>Breitbild</PresentationFormat>
  <Paragraphs>269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</vt:lpstr>
      <vt:lpstr>Gliederung</vt:lpstr>
      <vt:lpstr>PowerPoint-Präsentation</vt:lpstr>
      <vt:lpstr>Problemstellung</vt:lpstr>
      <vt:lpstr>Ziele</vt:lpstr>
      <vt:lpstr>PowerPoint-Präsentation</vt:lpstr>
      <vt:lpstr>API Gateway - Grundlagen</vt:lpstr>
      <vt:lpstr>Service Discovery</vt:lpstr>
      <vt:lpstr>Load Balancer</vt:lpstr>
      <vt:lpstr>PowerPoint-Präsentation</vt:lpstr>
      <vt:lpstr>Architektur (IT-KoM Verwaltung)</vt:lpstr>
      <vt:lpstr>PowerPoint-Präsentation</vt:lpstr>
      <vt:lpstr>Eureka Discovery Service</vt:lpstr>
      <vt:lpstr>Service Discovery - Implementierung (Eureka-Server)</vt:lpstr>
      <vt:lpstr>Service Discovery Implementierung (Eureka-Client)</vt:lpstr>
      <vt:lpstr>Spring Cloud API Gateway</vt:lpstr>
      <vt:lpstr>Implementierung</vt:lpstr>
      <vt:lpstr>PowerPoint-Präsentation</vt:lpstr>
      <vt:lpstr>Anwendungsfall</vt:lpstr>
      <vt:lpstr>Ablauf</vt:lpstr>
      <vt:lpstr>PowerPoint-Präsentation</vt:lpstr>
      <vt:lpstr>Fazit</vt:lpstr>
      <vt:lpstr>Ende des Vortrages</vt:lpstr>
      <vt:lpstr>Quellen</vt:lpstr>
      <vt:lpstr>Quellen</vt:lpstr>
      <vt:lpstr>Demonstration des Prototypen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47</cp:revision>
  <dcterms:created xsi:type="dcterms:W3CDTF">2021-05-04T10:58:36Z</dcterms:created>
  <dcterms:modified xsi:type="dcterms:W3CDTF">2021-11-08T11:19:19Z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