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71" r:id="rId12"/>
    <p:sldId id="269" r:id="rId13"/>
    <p:sldId id="286" r:id="rId14"/>
    <p:sldId id="263" r:id="rId15"/>
    <p:sldId id="264" r:id="rId16"/>
    <p:sldId id="287" r:id="rId17"/>
    <p:sldId id="272" r:id="rId18"/>
    <p:sldId id="283" r:id="rId19"/>
    <p:sldId id="274" r:id="rId20"/>
    <p:sldId id="267" r:id="rId21"/>
    <p:sldId id="268" r:id="rId22"/>
    <p:sldId id="270" r:id="rId23"/>
    <p:sldId id="275" r:id="rId24"/>
    <p:sldId id="276" r:id="rId25"/>
    <p:sldId id="279" r:id="rId26"/>
    <p:sldId id="277" r:id="rId27"/>
    <p:sldId id="280" r:id="rId28"/>
    <p:sldId id="282" r:id="rId29"/>
    <p:sldId id="284" r:id="rId30"/>
    <p:sldId id="285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C7842-408F-4584-8FDB-B599EDC8AF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1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07.11.2021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07.11.2021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07.11.2021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07.11.2021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07.11.2021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07.11.2021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07.11.2021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833" y="2498033"/>
            <a:ext cx="3566327" cy="2268559"/>
          </a:xfrm>
        </p:spPr>
        <p:txBody>
          <a:bodyPr>
            <a:normAutofit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b="1" dirty="0"/>
              <a:t>Architektur (IT-</a:t>
            </a:r>
            <a:r>
              <a:rPr lang="de-DE" sz="4000" b="1" dirty="0" err="1"/>
              <a:t>KoM</a:t>
            </a:r>
            <a:r>
              <a:rPr lang="de-DE" sz="4000" b="1" dirty="0"/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sz="3600" dirty="0"/>
              <a:t>Architektur (IT-</a:t>
            </a:r>
            <a:r>
              <a:rPr lang="de-DE" sz="3600" dirty="0" err="1"/>
              <a:t>KoM</a:t>
            </a:r>
            <a:r>
              <a:rPr lang="de-DE" sz="3600" dirty="0"/>
              <a:t> Verwaltung)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339" y="1438795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04E2010-E906-442C-A877-77C13F755B7B}"/>
              </a:ext>
            </a:extLst>
          </p:cNvPr>
          <p:cNvSpPr txBox="1"/>
          <p:nvPr/>
        </p:nvSpPr>
        <p:spPr>
          <a:xfrm>
            <a:off x="3106766" y="6323789"/>
            <a:ext cx="214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Bausteinsicht</a:t>
            </a:r>
            <a:r>
              <a:rPr lang="en-GB" sz="1000" dirty="0"/>
              <a:t> Ebene 1,</a:t>
            </a:r>
          </a:p>
          <a:p>
            <a:r>
              <a:rPr lang="en-GB" sz="1000" dirty="0"/>
              <a:t> 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C40B05-6C01-4F86-844B-4EEC9887B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577" y="1438795"/>
            <a:ext cx="1429692" cy="36687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513A86F-7797-415D-B0F6-55E5E3A9D249}"/>
              </a:ext>
            </a:extLst>
          </p:cNvPr>
          <p:cNvSpPr txBox="1"/>
          <p:nvPr/>
        </p:nvSpPr>
        <p:spPr>
          <a:xfrm>
            <a:off x="9204534" y="1805674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46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1A5579-DC5E-42B3-80CA-A0145A095E76}"/>
              </a:ext>
            </a:extLst>
          </p:cNvPr>
          <p:cNvSpPr txBox="1"/>
          <p:nvPr/>
        </p:nvSpPr>
        <p:spPr>
          <a:xfrm>
            <a:off x="4876801" y="622231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AB13E3E-6D9D-4D3B-8C59-752F64C52693}"/>
              </a:ext>
            </a:extLst>
          </p:cNvPr>
          <p:cNvSpPr txBox="1">
            <a:spLocks/>
          </p:cNvSpPr>
          <p:nvPr/>
        </p:nvSpPr>
        <p:spPr>
          <a:xfrm>
            <a:off x="1163095" y="2481342"/>
            <a:ext cx="3578239" cy="2965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Controller: agiert als REST API</a:t>
            </a:r>
          </a:p>
          <a:p>
            <a:r>
              <a:rPr lang="de-DE" dirty="0"/>
              <a:t>Resources: enthält Frontendkomponenten und Konfigurationsdateien</a:t>
            </a:r>
          </a:p>
          <a:p>
            <a:r>
              <a:rPr lang="de-DE" dirty="0"/>
              <a:t>Model: enthält Datenstrukturen</a:t>
            </a:r>
          </a:p>
          <a:p>
            <a:r>
              <a:rPr lang="de-DE" dirty="0"/>
              <a:t>Repository: greift auf die Datenbank zu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Technologien (Grundlagen)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Verwaltung)</a:t>
            </a:r>
          </a:p>
          <a:p>
            <a:r>
              <a:rPr lang="de-DE" sz="4000" b="1" dirty="0"/>
              <a:t>Implementierung der Technologien</a:t>
            </a:r>
          </a:p>
          <a:p>
            <a:pPr lvl="1"/>
            <a:r>
              <a:rPr lang="de-DE" sz="3800" b="1" dirty="0"/>
              <a:t>Eureka Discovery Service</a:t>
            </a:r>
          </a:p>
          <a:p>
            <a:pPr lvl="1"/>
            <a:r>
              <a:rPr lang="de-DE" sz="3800" b="1" dirty="0"/>
              <a:t>Spring Cloud API Gateway / Load Balancer Ribbon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1" y="1724738"/>
            <a:ext cx="3341172" cy="3795527"/>
          </a:xfrm>
        </p:spPr>
        <p:txBody>
          <a:bodyPr>
            <a:normAutofit/>
          </a:bodyPr>
          <a:lstStyle/>
          <a:p>
            <a:r>
              <a:rPr lang="de-DE" sz="1800" dirty="0"/>
              <a:t>Clientseitige Service Discovery </a:t>
            </a:r>
          </a:p>
          <a:p>
            <a:r>
              <a:rPr lang="de-DE" sz="1800" dirty="0"/>
              <a:t>Leicht über Spring zu integrieren</a:t>
            </a:r>
          </a:p>
          <a:p>
            <a:r>
              <a:rPr lang="de-DE" sz="1800" dirty="0"/>
              <a:t>Alternativen sind zum Beispiel NGINX oder </a:t>
            </a:r>
            <a:br>
              <a:rPr lang="de-DE" sz="1800" dirty="0"/>
            </a:br>
            <a:r>
              <a:rPr lang="de-DE" sz="1800" dirty="0" err="1"/>
              <a:t>Zookeeper</a:t>
            </a:r>
            <a:r>
              <a:rPr lang="de-DE" sz="18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2" y="1885284"/>
            <a:ext cx="6922108" cy="36349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D3AC4F0-B70F-4647-B07A-1A6C7100B8C8}"/>
              </a:ext>
            </a:extLst>
          </p:cNvPr>
          <p:cNvSpPr txBox="1"/>
          <p:nvPr/>
        </p:nvSpPr>
        <p:spPr>
          <a:xfrm>
            <a:off x="4871001" y="5520265"/>
            <a:ext cx="214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Eureka Dashboard</a:t>
            </a:r>
          </a:p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31868"/>
            <a:ext cx="7709973" cy="1715910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 Projekt 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50" y="3974670"/>
            <a:ext cx="7278723" cy="186294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A72CA2-3B16-475F-A582-39BC79F742F4}"/>
              </a:ext>
            </a:extLst>
          </p:cNvPr>
          <p:cNvSpPr txBox="1"/>
          <p:nvPr/>
        </p:nvSpPr>
        <p:spPr>
          <a:xfrm>
            <a:off x="1614650" y="5861500"/>
            <a:ext cx="214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application.properties</a:t>
            </a:r>
            <a:r>
              <a:rPr lang="en-GB" sz="1000" dirty="0"/>
              <a:t> </a:t>
            </a:r>
          </a:p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49577A-BE8D-430C-8D66-1389BF48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189" y="2467230"/>
            <a:ext cx="1429692" cy="3668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F688999-BC89-4B8B-8355-DBF153948165}"/>
              </a:ext>
            </a:extLst>
          </p:cNvPr>
          <p:cNvSpPr txBox="1"/>
          <p:nvPr/>
        </p:nvSpPr>
        <p:spPr>
          <a:xfrm>
            <a:off x="9269696" y="2866493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A0BE95-7565-4867-8822-567923295B23}"/>
              </a:ext>
            </a:extLst>
          </p:cNvPr>
          <p:cNvSpPr txBox="1"/>
          <p:nvPr/>
        </p:nvSpPr>
        <p:spPr>
          <a:xfrm>
            <a:off x="1708664" y="548051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F71121-C04D-4FBB-9216-0D4D42B4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378" y="808056"/>
            <a:ext cx="1429692" cy="3668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A0AF531-ECD5-4260-A769-8868318D3E6F}"/>
              </a:ext>
            </a:extLst>
          </p:cNvPr>
          <p:cNvSpPr txBox="1"/>
          <p:nvPr/>
        </p:nvSpPr>
        <p:spPr>
          <a:xfrm>
            <a:off x="8405335" y="1174935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2412783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28" y="3915481"/>
            <a:ext cx="7156168" cy="21344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8B9D27-59DA-45EB-A364-3DF7265E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289" y="1269942"/>
            <a:ext cx="1429692" cy="36687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479B59-8199-4058-9F58-53354A1408F7}"/>
              </a:ext>
            </a:extLst>
          </p:cNvPr>
          <p:cNvSpPr txBox="1"/>
          <p:nvPr/>
        </p:nvSpPr>
        <p:spPr>
          <a:xfrm>
            <a:off x="8089246" y="1636821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5C9E82-2205-4D67-929C-6ED56F504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869" y="1299051"/>
            <a:ext cx="1092962" cy="3086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448629-742E-42C2-AA03-C2D3E1656BF2}"/>
              </a:ext>
            </a:extLst>
          </p:cNvPr>
          <p:cNvSpPr txBox="1"/>
          <p:nvPr/>
        </p:nvSpPr>
        <p:spPr>
          <a:xfrm>
            <a:off x="9932039" y="1636821"/>
            <a:ext cx="1465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Maven, https://maven.apache.org/ (06.11.2021)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1ABA27-C473-4086-B861-78A92B988369}"/>
              </a:ext>
            </a:extLst>
          </p:cNvPr>
          <p:cNvSpPr txBox="1"/>
          <p:nvPr/>
        </p:nvSpPr>
        <p:spPr>
          <a:xfrm>
            <a:off x="1439179" y="3182779"/>
            <a:ext cx="214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pom.xml</a:t>
            </a:r>
          </a:p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C21A053-B6E2-419C-9A30-377BB8752746}"/>
              </a:ext>
            </a:extLst>
          </p:cNvPr>
          <p:cNvSpPr txBox="1"/>
          <p:nvPr/>
        </p:nvSpPr>
        <p:spPr>
          <a:xfrm>
            <a:off x="1439178" y="6049944"/>
            <a:ext cx="214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application.properties</a:t>
            </a:r>
            <a:endParaRPr lang="en-GB" sz="1000" dirty="0"/>
          </a:p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D0B940A-F8A8-4DE0-B3FE-CE9AD6D6001E}"/>
              </a:ext>
            </a:extLst>
          </p:cNvPr>
          <p:cNvSpPr txBox="1">
            <a:spLocks/>
          </p:cNvSpPr>
          <p:nvPr/>
        </p:nvSpPr>
        <p:spPr>
          <a:xfrm>
            <a:off x="1614650" y="1724738"/>
            <a:ext cx="5802150" cy="46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Spring Boot Projekt</a:t>
            </a:r>
          </a:p>
        </p:txBody>
      </p:sp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/>
              <a:t>Service Discovery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Eureka </a:t>
            </a:r>
          </a:p>
          <a:p>
            <a:pPr lvl="1"/>
            <a:r>
              <a:rPr lang="de-DE" sz="3800" b="1" dirty="0"/>
              <a:t>Implementierung (Eureka-Server)</a:t>
            </a:r>
          </a:p>
          <a:p>
            <a:pPr lvl="1"/>
            <a:r>
              <a:rPr lang="de-DE" sz="3800" b="1" dirty="0"/>
              <a:t>Implementierung (Eureka-Client)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Technologien (Grundlagen)</a:t>
            </a:r>
          </a:p>
          <a:p>
            <a:r>
              <a:rPr lang="de-DE" dirty="0"/>
              <a:t>Architektur (IT-</a:t>
            </a:r>
            <a:r>
              <a:rPr lang="de-DE" dirty="0" err="1"/>
              <a:t>KoM</a:t>
            </a:r>
            <a:r>
              <a:rPr lang="de-DE" dirty="0"/>
              <a:t> Verwaltung)</a:t>
            </a:r>
          </a:p>
          <a:p>
            <a:r>
              <a:rPr lang="de-DE" dirty="0"/>
              <a:t>Implementierung der Technologien</a:t>
            </a:r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55" y="2062153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Ausgabe der teilnehmenden Firmen über den Besucherservice</a:t>
            </a:r>
          </a:p>
          <a:p>
            <a:r>
              <a:rPr lang="de-DE" sz="1600" dirty="0"/>
              <a:t>Der Besucherservice wurde mehrfach instanziiert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464568-842C-4A57-A39F-8D5217AFCD88}"/>
              </a:ext>
            </a:extLst>
          </p:cNvPr>
          <p:cNvSpPr txBox="1"/>
          <p:nvPr/>
        </p:nvSpPr>
        <p:spPr>
          <a:xfrm>
            <a:off x="4315233" y="609824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5" y="1346670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Aufrufes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891052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953398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32435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429000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128260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698B132-B8F6-4441-9F87-4DD66C245285}"/>
              </a:ext>
            </a:extLst>
          </p:cNvPr>
          <p:cNvSpPr txBox="1"/>
          <p:nvPr/>
        </p:nvSpPr>
        <p:spPr>
          <a:xfrm>
            <a:off x="5239471" y="626359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192080"/>
            <a:ext cx="7796540" cy="463605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API Gateway</a:t>
            </a:r>
          </a:p>
          <a:p>
            <a:pPr lvl="1"/>
            <a:r>
              <a:rPr lang="de-DE" dirty="0"/>
              <a:t>nicht zwingend erforderlich (bei sehr einfachen Anwendungen)</a:t>
            </a:r>
          </a:p>
          <a:p>
            <a:pPr lvl="1"/>
            <a:r>
              <a:rPr lang="de-DE" dirty="0"/>
              <a:t>Verbessert Wartbarkeit (Zentralisiert API-Management)</a:t>
            </a:r>
          </a:p>
          <a:p>
            <a:pPr lvl="1"/>
            <a:r>
              <a:rPr lang="de-DE" dirty="0"/>
              <a:t>Einfache Implementierung mit Spring Cloud API Gateway</a:t>
            </a:r>
          </a:p>
          <a:p>
            <a:r>
              <a:rPr lang="de-DE" dirty="0"/>
              <a:t>Load Balancer</a:t>
            </a:r>
          </a:p>
          <a:p>
            <a:pPr lvl="1"/>
            <a:r>
              <a:rPr lang="de-DE" dirty="0"/>
              <a:t>Nur notwendig wenn Microservices mehrfach instanziiert werden</a:t>
            </a:r>
          </a:p>
          <a:p>
            <a:pPr lvl="1"/>
            <a:r>
              <a:rPr lang="de-DE" dirty="0"/>
              <a:t>Trägt zur Erhöhung der Zuverlässigkeit bei (Lastenausgleich)</a:t>
            </a:r>
          </a:p>
          <a:p>
            <a:pPr lvl="1"/>
            <a:r>
              <a:rPr lang="de-DE" dirty="0"/>
              <a:t>Einfache Implementierung über Spring Cloud API Gateway mit Ribbon</a:t>
            </a:r>
          </a:p>
          <a:p>
            <a:r>
              <a:rPr lang="de-DE" dirty="0"/>
              <a:t>Service Discovery</a:t>
            </a:r>
          </a:p>
          <a:p>
            <a:pPr lvl="1"/>
            <a:r>
              <a:rPr lang="de-DE" dirty="0"/>
              <a:t>Einfache Implementierung mit Eureka</a:t>
            </a:r>
          </a:p>
          <a:p>
            <a:pPr lvl="1"/>
            <a:r>
              <a:rPr lang="de-DE" dirty="0"/>
              <a:t>Verbessert Wartbarkeit (ermöglicht dynamische Adresszuweisung)</a:t>
            </a:r>
          </a:p>
          <a:p>
            <a:pPr lvl="1"/>
            <a:r>
              <a:rPr lang="de-DE" dirty="0"/>
              <a:t>Ist Voraussetzung für den Einsatz des Load Balancers</a:t>
            </a:r>
          </a:p>
          <a:p>
            <a:pPr lvl="1"/>
            <a:r>
              <a:rPr lang="de-DE" dirty="0"/>
              <a:t>nicht zwingend erforderlich (bei wenigen Microservices)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des Vortrages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Gnatyk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Romana . 2018.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iX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03. Oktober 2018. [Zitat vom: 07. August 2021.] https://www.n-ix.com/microservices-vs-monolith-which-architecture-best-choice-your-business/.</a:t>
            </a:r>
            <a:endParaRPr lang="de-DE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Redaktion.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Juli 2020. [Zitat vom: 16. August 2021.] https://www.computerweekly.com/de/definition/Load-Balancing.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Donner, Andreas Dipl. -Ing und Kunkel, Richard.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06. März 2019. [Zitat vom: 21. August 2021.] https://www.ip-insider.de/die-vorteile-des-software-load-balancings-a-801344/.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Anil,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Nish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docs.microsoft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September 2021. [Zitat vom: 24. August 2021.] https://docs.microsoft.com/de-de/dotnet/architecture/microservices/architect-microservice-container-applications/direct-client-to-microservice-communication-versus-the-api-gateway-pattern.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07. April 2021. [Zitat vom: 10. Oktober 2021.] https://www.baeldung.com/maven.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Bayer, Thomas.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predic8. [Online] 18. November 2019. [Zitat vom: 04. September 2021.] https://www.predic8.de/microservices-spring-boot-spring-cloud.htm.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Gillis, Alexander S.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TechTarget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April 2021. [Zitat vom: 14. August 2021.] https://whatis.techtarget.com/de/definition/Service-Discovery-Diensterkennung.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Hruschka, Peter und Starke, Gernot. 2017.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arc42 </a:t>
            </a:r>
            <a:r>
              <a:rPr lang="de-DE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 2017.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laverma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16. September 2020. [Zitat vom: 29. August 2021.] https://lalverma.medium.com/spring-boot-microservices-api-gateway-e9dbcd4bb754.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NGINX.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[Zitat vom: 07. September 2021.] https://www.nginx.com/resources/glossary/load-balancing/.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Hat. [Online] [Zitat vom: 20. August 2021.] https://www.redhat.com/de/topics/api/what-is-a-rest-api.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2015.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12. Oktober 2015. [Zitat vom: 20. August 2021.] https://www.nginx.com/blog/service-discovery-in-a-microservices-architecture/.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25.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Wellner, Michael.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29.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03. Juli 2020. [Zitat vom: 19. August 2021.] https://www.dev-insider.de/was-ist-ein-framework-a-938758/.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1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2068743"/>
            <a:ext cx="7901820" cy="4170807"/>
          </a:xfrm>
        </p:spPr>
        <p:txBody>
          <a:bodyPr>
            <a:normAutofit fontScale="55000" lnSpcReduction="20000"/>
          </a:bodyPr>
          <a:lstStyle/>
          <a:p>
            <a:r>
              <a:rPr lang="de-DE" sz="3200" b="1" dirty="0"/>
              <a:t>Einleitung</a:t>
            </a:r>
          </a:p>
          <a:p>
            <a:pPr lvl="1"/>
            <a:r>
              <a:rPr lang="de-DE" sz="3200" b="1" dirty="0"/>
              <a:t>Problemstellung</a:t>
            </a:r>
          </a:p>
          <a:p>
            <a:pPr lvl="1"/>
            <a:r>
              <a:rPr lang="de-DE" sz="3200" b="1" dirty="0"/>
              <a:t>Ziele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Technologien (Grundlagen)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32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Microservices	</a:t>
            </a:r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Verteilte Systeme</a:t>
            </a:r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430" y="3674771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617" y="41256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/>
          </a:bodyPr>
          <a:lstStyle/>
          <a:p>
            <a:r>
              <a:rPr lang="de-DE" dirty="0"/>
              <a:t>Technologische Ansätze (Frameworks, Bibliotheken, Algorithmen, …)</a:t>
            </a:r>
          </a:p>
          <a:p>
            <a:r>
              <a:rPr lang="de-DE" dirty="0"/>
              <a:t>Beispielhafte Implementierung der Technologischen Ansätze</a:t>
            </a:r>
          </a:p>
          <a:p>
            <a:pPr lvl="1"/>
            <a:r>
              <a:rPr lang="de-DE" dirty="0"/>
              <a:t>Umsetzung anhand eines Verwaltungsprogramms für die IT-</a:t>
            </a:r>
            <a:r>
              <a:rPr lang="de-DE" dirty="0" err="1"/>
              <a:t>Kontakmesse</a:t>
            </a:r>
            <a:r>
              <a:rPr lang="de-DE" dirty="0"/>
              <a:t> an der Fachhochschule Erfurt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Technologien (Grundlagen)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</a:t>
            </a:r>
          </a:p>
          <a:p>
            <a:pPr lvl="1"/>
            <a:r>
              <a:rPr lang="de-DE" sz="3800" b="1" dirty="0"/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Architektur (IT-</a:t>
            </a:r>
            <a:r>
              <a:rPr lang="de-DE" sz="4000" dirty="0" err="1">
                <a:solidFill>
                  <a:schemeClr val="tx1">
                    <a:lumMod val="75000"/>
                  </a:schemeClr>
                </a:solidFill>
              </a:rPr>
              <a:t>KoM</a:t>
            </a:r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 Verwaltung)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Implementierung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3" y="1409725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710507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6" y="4431489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034" y="2097946"/>
            <a:ext cx="553847" cy="55384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29BD16A-1B98-40CF-BFA0-54C7DB5C7B0E}"/>
              </a:ext>
            </a:extLst>
          </p:cNvPr>
          <p:cNvSpPr txBox="1"/>
          <p:nvPr/>
        </p:nvSpPr>
        <p:spPr>
          <a:xfrm>
            <a:off x="6733668" y="33058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709C83-C7A1-40B9-9E81-AD36E29109FD}"/>
              </a:ext>
            </a:extLst>
          </p:cNvPr>
          <p:cNvSpPr txBox="1"/>
          <p:nvPr/>
        </p:nvSpPr>
        <p:spPr>
          <a:xfrm>
            <a:off x="6733667" y="617327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/>
          </a:bodyPr>
          <a:lstStyle/>
          <a:p>
            <a:r>
              <a:rPr lang="de-DE" dirty="0"/>
              <a:t>Ermöglicht dass Auffinden von Services mit dynamisch erzeugten Adressen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Voraussetzung für Loadbalancing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6FE3D7-AE72-44E4-B640-335038D9CC49}"/>
              </a:ext>
            </a:extLst>
          </p:cNvPr>
          <p:cNvSpPr txBox="1"/>
          <p:nvPr/>
        </p:nvSpPr>
        <p:spPr>
          <a:xfrm>
            <a:off x="7749758" y="5770203"/>
            <a:ext cx="353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https://www.nginx.com/blog/service-discovery-in-a-microservices-architecture/ </a:t>
            </a:r>
            <a:r>
              <a:rPr lang="de-DE" sz="1000" dirty="0"/>
              <a:t>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Setzt Lastverteilung in einem Netzwerk um (z.B. bei Aufruf eines mehrfach instanziierten Services)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07.11.2021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ADEBEE-5007-474D-9940-9C05862F0591}"/>
              </a:ext>
            </a:extLst>
          </p:cNvPr>
          <p:cNvSpPr txBox="1"/>
          <p:nvPr/>
        </p:nvSpPr>
        <p:spPr>
          <a:xfrm>
            <a:off x="6873882" y="4638196"/>
            <a:ext cx="488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https://www.nginx.com/resources/glossary/load-balancing/  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1495</Words>
  <Application>Microsoft Office PowerPoint</Application>
  <PresentationFormat>Breitbild</PresentationFormat>
  <Paragraphs>297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</vt:lpstr>
      <vt:lpstr>Gliederung</vt:lpstr>
      <vt:lpstr>PowerPoint-Präsentation</vt:lpstr>
      <vt:lpstr>Problemstellung</vt:lpstr>
      <vt:lpstr>Ziele</vt:lpstr>
      <vt:lpstr>PowerPoint-Präsentation</vt:lpstr>
      <vt:lpstr>API Gateway - Grundlagen</vt:lpstr>
      <vt:lpstr>Service Discovery</vt:lpstr>
      <vt:lpstr>Load Balancer</vt:lpstr>
      <vt:lpstr>PowerPoint-Präsentation</vt:lpstr>
      <vt:lpstr>Architektur (IT-KoM Verwaltung)</vt:lpstr>
      <vt:lpstr>Bausteinsicht Ebene 2</vt:lpstr>
      <vt:lpstr>PowerPoint-Präsentation</vt:lpstr>
      <vt:lpstr>Eureka Discovery Service</vt:lpstr>
      <vt:lpstr>Service Discovery - Implementierung (Eureka-Server)</vt:lpstr>
      <vt:lpstr>Service Discovery Implementierung (Eureka-Client)</vt:lpstr>
      <vt:lpstr>Spring Cloud API Gateway</vt:lpstr>
      <vt:lpstr>Implementierung</vt:lpstr>
      <vt:lpstr>PowerPoint-Präsentation</vt:lpstr>
      <vt:lpstr>PowerPoint-Präsentation</vt:lpstr>
      <vt:lpstr>Anwendungsfall</vt:lpstr>
      <vt:lpstr>Ablauf</vt:lpstr>
      <vt:lpstr>PowerPoint-Präsentation</vt:lpstr>
      <vt:lpstr>Fazit</vt:lpstr>
      <vt:lpstr>Ende des Vortrages</vt:lpstr>
      <vt:lpstr>Quellen</vt:lpstr>
      <vt:lpstr>Quellen</vt:lpstr>
      <vt:lpstr>Demonstration des Prototypen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46</cp:revision>
  <dcterms:created xsi:type="dcterms:W3CDTF">2021-05-04T10:58:36Z</dcterms:created>
  <dcterms:modified xsi:type="dcterms:W3CDTF">2021-11-07T20:46:33Z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