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31"/>
  </p:notesMasterIdLst>
  <p:sldIdLst>
    <p:sldId id="256" r:id="rId5"/>
    <p:sldId id="257" r:id="rId6"/>
    <p:sldId id="258" r:id="rId7"/>
    <p:sldId id="259" r:id="rId8"/>
    <p:sldId id="260" r:id="rId9"/>
    <p:sldId id="262" r:id="rId10"/>
    <p:sldId id="266" r:id="rId11"/>
    <p:sldId id="271" r:id="rId12"/>
    <p:sldId id="269" r:id="rId13"/>
    <p:sldId id="286" r:id="rId14"/>
    <p:sldId id="263" r:id="rId15"/>
    <p:sldId id="287" r:id="rId16"/>
    <p:sldId id="272" r:id="rId17"/>
    <p:sldId id="283" r:id="rId18"/>
    <p:sldId id="274" r:id="rId19"/>
    <p:sldId id="267" r:id="rId20"/>
    <p:sldId id="268" r:id="rId21"/>
    <p:sldId id="270" r:id="rId22"/>
    <p:sldId id="276" r:id="rId23"/>
    <p:sldId id="279" r:id="rId24"/>
    <p:sldId id="277" r:id="rId25"/>
    <p:sldId id="280" r:id="rId26"/>
    <p:sldId id="282" r:id="rId27"/>
    <p:sldId id="284" r:id="rId28"/>
    <p:sldId id="285" r:id="rId29"/>
    <p:sldId id="2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5" autoAdjust="0"/>
  </p:normalViewPr>
  <p:slideViewPr>
    <p:cSldViewPr snapToGrid="0" showGuides="1">
      <p:cViewPr varScale="1">
        <p:scale>
          <a:sx n="85" d="100"/>
          <a:sy n="85" d="100"/>
        </p:scale>
        <p:origin x="744" y="78"/>
      </p:cViewPr>
      <p:guideLst>
        <p:guide orient="horz" pos="2115"/>
        <p:guide pos="37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8C7EC-8663-4343-8CB3-46B01580284C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C7842-408F-4584-8FDB-B599EDC8A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33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C7842-408F-4584-8FDB-B599EDC8AF6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919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91321" y="6634297"/>
            <a:ext cx="2731593" cy="208466"/>
          </a:xfrm>
        </p:spPr>
        <p:txBody>
          <a:bodyPr/>
          <a:lstStyle/>
          <a:p>
            <a:fld id="{B59E6383-A8CB-4B08-927D-D4B4B7D9AC2E}" type="datetime1">
              <a:rPr lang="de-DE" smtClean="0"/>
              <a:t>09.11.2021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9C16-F3DE-4BEA-BEA0-185955F827CC}" type="datetime1">
              <a:rPr lang="de-DE" smtClean="0"/>
              <a:t>09.11.2021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6228-5DBC-4625-A335-1BCDAFDC46C1}" type="datetime1">
              <a:rPr lang="de-DE" smtClean="0"/>
              <a:t>09.11.2021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135E-CF13-4F76-823B-93B2AE87FB42}" type="datetime1">
              <a:rPr lang="de-DE" smtClean="0"/>
              <a:t>09.11.2021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E525-60F6-456C-ABD0-CA49B7CA1AC0}" type="datetime1">
              <a:rPr lang="de-DE" smtClean="0"/>
              <a:t>09.11.2021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7527-C30D-4C1B-8A57-8831FC877160}" type="datetime1">
              <a:rPr lang="de-DE" smtClean="0"/>
              <a:t>09.11.2021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B1D-38C4-4A9A-BD74-09CB54D529F7}" type="datetime1">
              <a:rPr lang="de-DE" smtClean="0"/>
              <a:t>09.11.2021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75C2-17DF-44AF-BAFC-99FC3839D6B6}" type="datetime1">
              <a:rPr lang="de-DE" smtClean="0"/>
              <a:t>09.11.2021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09.11.2021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09.11.2021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C0E9-B042-43D8-AB78-DC52AC0C585D}" type="datetime1">
              <a:rPr lang="de-DE" smtClean="0"/>
              <a:t>09.11.2021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7239" y="6580715"/>
            <a:ext cx="350287" cy="28863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5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10F2-7973-42A2-B0DE-A6ED0ED91C8E}" type="datetime1">
              <a:rPr lang="de-DE" smtClean="0"/>
              <a:t>09.11.2021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Sarah El </a:t>
            </a:r>
            <a:r>
              <a:rPr lang="en-US" dirty="0" err="1"/>
              <a:t>Kalqui</a:t>
            </a:r>
            <a:r>
              <a:rPr lang="en-US" dirty="0"/>
              <a:t>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2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FB72-582B-45F4-B36C-EF1963E97DC6}" type="datetime1">
              <a:rPr lang="de-DE" smtClean="0"/>
              <a:t>09.11.2021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</a:t>
            </a:r>
            <a:r>
              <a:rPr lang="en-US" err="1"/>
              <a:t>Kalqui</a:t>
            </a:r>
            <a:r>
              <a:rPr lang="en-US"/>
              <a:t>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5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916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916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51B1-048A-4583-9423-E37907F714C8}" type="datetime1">
              <a:rPr lang="de-DE" smtClean="0"/>
              <a:t>09.11.2021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Sarah El </a:t>
            </a:r>
            <a:r>
              <a:rPr lang="en-US" dirty="0" err="1"/>
              <a:t>Kalqui</a:t>
            </a:r>
            <a:r>
              <a:rPr lang="en-US" dirty="0"/>
              <a:t>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36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58B9-31F4-4BA7-92DD-CF366B443679}" type="datetime1">
              <a:rPr lang="de-DE" smtClean="0"/>
              <a:t>09.11.2021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3BFA-DCCE-4E1B-9D54-AE151F0C2290}" type="datetime1">
              <a:rPr lang="de-DE" smtClean="0"/>
              <a:t>09.11.2021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3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16469" y="6619666"/>
            <a:ext cx="2731593" cy="208466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B528F4A-65CA-4C1C-A385-CA3E5156BAA4}" type="datetime1">
              <a:rPr lang="de-DE" smtClean="0"/>
              <a:pPr/>
              <a:t>09.11.2021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649" y="6521337"/>
            <a:ext cx="2389937" cy="288630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257" y="6594215"/>
            <a:ext cx="350287" cy="28863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1" r:id="rId4"/>
    <p:sldLayoutId id="2147483662" r:id="rId5"/>
    <p:sldLayoutId id="2147483663" r:id="rId6"/>
    <p:sldLayoutId id="214748366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image" Target="../media/image4.jpg"/><Relationship Id="rId7" Type="http://schemas.openxmlformats.org/officeDocument/2006/relationships/hyperlink" Target="https://www.ceffectz.com/discussions/crm-responsive-dashboard-free-psd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blog.moove-it.com/lets-talk-microservices/" TargetMode="External"/><Relationship Id="rId9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1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Ein Bild, das Metall, Zubehör, silbern enthält.&#10;&#10;Automatisch generierte Beschreibung">
            <a:extLst>
              <a:ext uri="{FF2B5EF4-FFF2-40B4-BE49-F238E27FC236}">
                <a16:creationId xmlns:a16="http://schemas.microsoft.com/office/drawing/2014/main" id="{580F77BD-E08D-4834-A707-F8CD965CE3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7284" r="24043" b="1808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C346EFE-A020-4C65-92C8-E2B280CCA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37358A4-2D99-49E3-BBD6-C21E1F02F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2E4EAB8-1FC4-4F82-9106-DE03E6C66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E6F591-11F0-4C85-BEF7-84A49784B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871253-E869-4E3F-9F52-54B3AB2BB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4" y="0"/>
            <a:ext cx="442832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2CDAF0-AF05-4BF2-AC7D-FDC5692C5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6833" y="2498033"/>
            <a:ext cx="3566327" cy="2268559"/>
          </a:xfrm>
        </p:spPr>
        <p:txBody>
          <a:bodyPr>
            <a:normAutofit/>
          </a:bodyPr>
          <a:lstStyle/>
          <a:p>
            <a:pPr algn="l"/>
            <a:r>
              <a:rPr lang="de-DE" sz="2200" dirty="0"/>
              <a:t>Benjamin Swarovsky</a:t>
            </a:r>
            <a:br>
              <a:rPr lang="de-DE" sz="2200" dirty="0"/>
            </a:br>
            <a:br>
              <a:rPr lang="de-DE" sz="2200" dirty="0"/>
            </a:br>
            <a:r>
              <a:rPr lang="de-DE" sz="2200" dirty="0"/>
              <a:t>Technologische Ansätze zur Umsetzung einer Microservice-Architektur</a:t>
            </a:r>
            <a:br>
              <a:rPr lang="de-DE" sz="2200" dirty="0"/>
            </a:br>
            <a:endParaRPr lang="de-DE" sz="2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02A13B1-684F-497E-899F-D2C59106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384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1EC78A1-862F-4EA1-A412-768FCFC5B71E}"/>
              </a:ext>
            </a:extLst>
          </p:cNvPr>
          <p:cNvSpPr txBox="1"/>
          <p:nvPr/>
        </p:nvSpPr>
        <p:spPr>
          <a:xfrm>
            <a:off x="9420087" y="6870700"/>
            <a:ext cx="277191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7" tooltip="https://www.ceffectz.com/discussions/crm-responsive-dashboard-free-ps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8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de-DE" sz="700">
              <a:solidFill>
                <a:srgbClr val="FFFFFF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694143B-04CC-42B8-ABA4-25A40B0A314F}"/>
              </a:ext>
            </a:extLst>
          </p:cNvPr>
          <p:cNvSpPr txBox="1"/>
          <p:nvPr/>
        </p:nvSpPr>
        <p:spPr>
          <a:xfrm>
            <a:off x="6486396" y="6870700"/>
            <a:ext cx="29209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4" tooltip="http://blog.moove-it.com/lets-talk-microservice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9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de-D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12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775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Technologien (Grundlagen)</a:t>
            </a:r>
          </a:p>
          <a:p>
            <a:r>
              <a:rPr lang="de-DE" sz="4000" b="1" dirty="0"/>
              <a:t>Architektur (IT-</a:t>
            </a:r>
            <a:r>
              <a:rPr lang="de-DE" sz="4000" b="1" dirty="0" err="1"/>
              <a:t>KoM</a:t>
            </a:r>
            <a:r>
              <a:rPr lang="de-DE" sz="4000" b="1" dirty="0"/>
              <a:t> Verwaltung)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Implementierung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Fazit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09.11.2021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97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4B7DF-C462-4C98-B947-889514E2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516" y="613266"/>
            <a:ext cx="7958331" cy="1077229"/>
          </a:xfrm>
        </p:spPr>
        <p:txBody>
          <a:bodyPr/>
          <a:lstStyle/>
          <a:p>
            <a:r>
              <a:rPr lang="de-DE" sz="3600" dirty="0"/>
              <a:t>Architektur (IT-</a:t>
            </a:r>
            <a:r>
              <a:rPr lang="de-DE" sz="3600" dirty="0" err="1"/>
              <a:t>KoM</a:t>
            </a:r>
            <a:r>
              <a:rPr lang="de-DE" sz="3600" dirty="0"/>
              <a:t> Verwaltung)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AF1550-BC2D-44A0-8517-F800F4B0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09.11.2021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C917A6-3C42-4E0F-9485-4FF8389C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6837D6-BFF8-41DC-B774-26692CD8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4328C0C-6A64-4A7B-B5CA-B011FB234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339" y="1438795"/>
            <a:ext cx="5499456" cy="48969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04E2010-E906-442C-A877-77C13F755B7B}"/>
              </a:ext>
            </a:extLst>
          </p:cNvPr>
          <p:cNvSpPr txBox="1"/>
          <p:nvPr/>
        </p:nvSpPr>
        <p:spPr>
          <a:xfrm>
            <a:off x="3106766" y="6323789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7C40B05-6C01-4F86-844B-4EEC9887B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8577" y="1438795"/>
            <a:ext cx="1429692" cy="36687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513A86F-7797-415D-B0F6-55E5E3A9D249}"/>
              </a:ext>
            </a:extLst>
          </p:cNvPr>
          <p:cNvSpPr txBox="1"/>
          <p:nvPr/>
        </p:nvSpPr>
        <p:spPr>
          <a:xfrm>
            <a:off x="9204534" y="1805674"/>
            <a:ext cx="17126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spring.io, https://spring.io/projects/spring-boot (06.11.2021)</a:t>
            </a:r>
          </a:p>
        </p:txBody>
      </p:sp>
    </p:spTree>
    <p:extLst>
      <p:ext uri="{BB962C8B-B14F-4D97-AF65-F5344CB8AC3E}">
        <p14:creationId xmlns:p14="http://schemas.microsoft.com/office/powerpoint/2010/main" val="124894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5519929" cy="4591394"/>
          </a:xfrm>
        </p:spPr>
        <p:txBody>
          <a:bodyPr>
            <a:normAutofit fontScale="475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Technologien (Grundlagen)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Architektur (IT-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KoM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Verwaltung)</a:t>
            </a:r>
          </a:p>
          <a:p>
            <a:r>
              <a:rPr lang="de-DE" sz="4000" b="1" dirty="0"/>
              <a:t>Implementierung der Technologien</a:t>
            </a:r>
          </a:p>
          <a:p>
            <a:pPr lvl="1"/>
            <a:r>
              <a:rPr lang="de-DE" sz="3800" b="1" dirty="0"/>
              <a:t>Eureka Discovery Service</a:t>
            </a:r>
          </a:p>
          <a:p>
            <a:pPr lvl="1"/>
            <a:r>
              <a:rPr lang="de-DE" sz="3800" b="1" dirty="0"/>
              <a:t>Spring Cloud API Gateway / Load Balancer Ribbon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Fazit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09.11.2021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274D031-B25F-406F-9B98-2AB7197B4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063" y="1186563"/>
            <a:ext cx="5340934" cy="475580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F0D17E1-B029-4F01-AC1B-59BB991D977A}"/>
              </a:ext>
            </a:extLst>
          </p:cNvPr>
          <p:cNvSpPr/>
          <p:nvPr/>
        </p:nvSpPr>
        <p:spPr>
          <a:xfrm>
            <a:off x="8006202" y="2720621"/>
            <a:ext cx="695154" cy="130909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12EF8A69-DBAE-4D24-8494-6BB2BF824818}"/>
              </a:ext>
            </a:extLst>
          </p:cNvPr>
          <p:cNvSpPr/>
          <p:nvPr/>
        </p:nvSpPr>
        <p:spPr>
          <a:xfrm>
            <a:off x="8006202" y="4274750"/>
            <a:ext cx="695154" cy="46658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433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F2BED-4F3F-494E-91EE-7E323438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Eureka Discovery Service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448547-1D44-45FA-9FC0-D07A0762B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1" y="1724738"/>
            <a:ext cx="3341172" cy="3795527"/>
          </a:xfrm>
        </p:spPr>
        <p:txBody>
          <a:bodyPr>
            <a:normAutofit/>
          </a:bodyPr>
          <a:lstStyle/>
          <a:p>
            <a:r>
              <a:rPr lang="de-DE" sz="1800" dirty="0"/>
              <a:t>Clientseitige Service Discovery </a:t>
            </a:r>
          </a:p>
          <a:p>
            <a:r>
              <a:rPr lang="de-DE" sz="1800" dirty="0"/>
              <a:t>Leicht über Spring zu integrieren</a:t>
            </a:r>
          </a:p>
          <a:p>
            <a:r>
              <a:rPr lang="de-DE" sz="1800" dirty="0"/>
              <a:t>Alternativen sind zum Beispiel NGINX oder </a:t>
            </a:r>
            <a:br>
              <a:rPr lang="de-DE" sz="1800" dirty="0"/>
            </a:br>
            <a:r>
              <a:rPr lang="de-DE" sz="1800" dirty="0" err="1"/>
              <a:t>Zookeeper</a:t>
            </a:r>
            <a:r>
              <a:rPr lang="de-DE" sz="1800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A6C71-1AAE-4C03-B97B-51EAA059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09.11.2021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F77433-9E22-4590-A3EE-BCCFF9B0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3A712A-7C02-462E-8DEE-18B8F087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050B92F-0B02-4B4A-BAB0-14D5644E1C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452" y="1885284"/>
            <a:ext cx="6922108" cy="36349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D3AC4F0-B70F-4647-B07A-1A6C7100B8C8}"/>
              </a:ext>
            </a:extLst>
          </p:cNvPr>
          <p:cNvSpPr txBox="1"/>
          <p:nvPr/>
        </p:nvSpPr>
        <p:spPr>
          <a:xfrm>
            <a:off x="4871001" y="5520265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9151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9AC1F-FD3E-4C2A-AB36-1E0EB6A2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 Discovery - Implementierung (Eureka-Server)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5A52AF-2CE8-4B0F-8F21-A2B387FA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331868"/>
            <a:ext cx="7709973" cy="1715910"/>
          </a:xfrm>
        </p:spPr>
        <p:txBody>
          <a:bodyPr>
            <a:normAutofit fontScale="70000" lnSpcReduction="20000"/>
          </a:bodyPr>
          <a:lstStyle/>
          <a:p>
            <a:r>
              <a:rPr lang="de-D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 Boot Projekt </a:t>
            </a:r>
          </a:p>
          <a:p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Annotation @EnableEurekaServer in Main-Klasse</a:t>
            </a:r>
          </a:p>
          <a:p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Abhängigkeit spring-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-starter-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netflix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eureka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-server in pom.xml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de-DE" dirty="0" err="1"/>
              <a:t>application.properties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45BC14-2D1A-40CC-8839-CF8D8CC4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09.11.2021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C5999E-6C68-4295-BBEB-B308FC4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BD750B-F73E-42D5-A36A-AF829A2F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E0B94D53-0D48-4561-8FF7-F3A379452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361" y="4091494"/>
            <a:ext cx="7278723" cy="186294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5A72CA2-3B16-475F-A582-39BC79F742F4}"/>
              </a:ext>
            </a:extLst>
          </p:cNvPr>
          <p:cNvSpPr txBox="1"/>
          <p:nvPr/>
        </p:nvSpPr>
        <p:spPr>
          <a:xfrm>
            <a:off x="1614650" y="5980772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75E4BF3-461A-45D7-8A75-89A5AF750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9384" y="2202545"/>
            <a:ext cx="1429692" cy="36687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12802924-A0BD-4EEE-98F4-283943A55C4A}"/>
              </a:ext>
            </a:extLst>
          </p:cNvPr>
          <p:cNvSpPr txBox="1"/>
          <p:nvPr/>
        </p:nvSpPr>
        <p:spPr>
          <a:xfrm>
            <a:off x="7565341" y="2569424"/>
            <a:ext cx="3416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spring.io, https://spring.io/projects/spring-boot (06.11.2021)</a:t>
            </a:r>
          </a:p>
        </p:txBody>
      </p: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80CF1053-9B2F-4752-B055-4B0DB5C4C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889" y="3177981"/>
            <a:ext cx="1092962" cy="30866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6FA4B97-92BE-4DD3-8E69-CA980509913C}"/>
              </a:ext>
            </a:extLst>
          </p:cNvPr>
          <p:cNvSpPr txBox="1"/>
          <p:nvPr/>
        </p:nvSpPr>
        <p:spPr>
          <a:xfrm>
            <a:off x="7522058" y="3515751"/>
            <a:ext cx="323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Maven, https://maven.apache.org/ (06.11.2021)</a:t>
            </a:r>
          </a:p>
        </p:txBody>
      </p:sp>
    </p:spTree>
    <p:extLst>
      <p:ext uri="{BB962C8B-B14F-4D97-AF65-F5344CB8AC3E}">
        <p14:creationId xmlns:p14="http://schemas.microsoft.com/office/powerpoint/2010/main" val="218670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B68BE-CD61-4C7B-BD41-CBB17BA1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 Discovery Implementierung (Eureka-Client)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C2FB1D-4881-410F-93F9-E1B090C23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1605802"/>
            <a:ext cx="7796540" cy="3997828"/>
          </a:xfrm>
        </p:spPr>
        <p:txBody>
          <a:bodyPr/>
          <a:lstStyle/>
          <a:p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Annotation @EnableEurekaClient in Main-Klasse</a:t>
            </a:r>
          </a:p>
          <a:p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Abhängigkeit spring-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-starter-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netflix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eureka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-client in pom.xml</a:t>
            </a:r>
          </a:p>
          <a:p>
            <a:pPr lvl="1"/>
            <a:endParaRPr lang="de-DE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C62AF2-E59F-42EE-963C-BE5564ED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09.11.2021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0AD5D3-6A95-47CE-BDBD-19BC5E6A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A25D48-2FB1-4B56-BC88-DD75AC67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801A57D6-5498-48D9-AB8B-945E542EE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411" y="4114607"/>
            <a:ext cx="7717058" cy="130232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6A0BE95-7565-4867-8822-567923295B23}"/>
              </a:ext>
            </a:extLst>
          </p:cNvPr>
          <p:cNvSpPr txBox="1"/>
          <p:nvPr/>
        </p:nvSpPr>
        <p:spPr>
          <a:xfrm>
            <a:off x="1708664" y="5480519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581278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F4DDA-EB53-4CF7-9E8B-BD59A143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Cloud API Gateway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FD663-7D7F-4F17-ABC8-BF9BF3EE4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Basiert auf asynchronen eventgetriebenen Framework </a:t>
            </a:r>
            <a:r>
              <a:rPr lang="de-DE" dirty="0" err="1"/>
              <a:t>Netty</a:t>
            </a:r>
            <a:r>
              <a:rPr lang="de-DE" dirty="0"/>
              <a:t> </a:t>
            </a:r>
          </a:p>
          <a:p>
            <a:r>
              <a:rPr lang="de-DE" dirty="0"/>
              <a:t>Features:</a:t>
            </a:r>
          </a:p>
          <a:p>
            <a:pPr lvl="1"/>
            <a:r>
              <a:rPr lang="de-DE" dirty="0"/>
              <a:t>Ribbon Load Balancer</a:t>
            </a:r>
          </a:p>
          <a:p>
            <a:pPr lvl="1"/>
            <a:r>
              <a:rPr lang="de-DE" dirty="0"/>
              <a:t>Sicherheitskonfigurationsmöglichkeiten mit Spring Security</a:t>
            </a:r>
          </a:p>
          <a:p>
            <a:pPr lvl="1"/>
            <a:r>
              <a:rPr lang="de-DE" dirty="0"/>
              <a:t>Einbindung eigener Filter</a:t>
            </a:r>
          </a:p>
          <a:p>
            <a:r>
              <a:rPr lang="de-DE" dirty="0"/>
              <a:t>Einfache Integration in Spring Anwendung </a:t>
            </a:r>
          </a:p>
          <a:p>
            <a:r>
              <a:rPr lang="de-DE" dirty="0"/>
              <a:t>Alternativen: </a:t>
            </a:r>
            <a:r>
              <a:rPr lang="de-DE" dirty="0" err="1"/>
              <a:t>Ocelot</a:t>
            </a:r>
            <a:r>
              <a:rPr lang="de-DE" dirty="0"/>
              <a:t>, </a:t>
            </a:r>
            <a:r>
              <a:rPr lang="de-DE" dirty="0" err="1"/>
              <a:t>KrakenD</a:t>
            </a:r>
            <a:r>
              <a:rPr lang="de-DE" dirty="0"/>
              <a:t>, Kong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2593B4-547E-410E-8222-6C451C90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09.11.2021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C237D6-6EFF-4509-A526-AE54F56A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7A4059-489E-4C33-836E-C480D4D8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6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3D4A7-87E0-4E1B-9350-328351FD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976508-65A9-4915-B2AB-08E1244E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09.11.2021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10A91-F841-4F82-88BC-7B504F11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7C6A35-E2E0-42F0-B2A8-FDA7A041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2B4106DB-FE6B-4574-9D84-532BF6F08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565" y="3563585"/>
            <a:ext cx="7156168" cy="213446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C21A053-B6E2-419C-9A30-377BB8752746}"/>
              </a:ext>
            </a:extLst>
          </p:cNvPr>
          <p:cNvSpPr txBox="1"/>
          <p:nvPr/>
        </p:nvSpPr>
        <p:spPr>
          <a:xfrm>
            <a:off x="1450467" y="5708436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4D0B940A-F8A8-4DE0-B3FE-CE9AD6D6001E}"/>
              </a:ext>
            </a:extLst>
          </p:cNvPr>
          <p:cNvSpPr txBox="1">
            <a:spLocks/>
          </p:cNvSpPr>
          <p:nvPr/>
        </p:nvSpPr>
        <p:spPr>
          <a:xfrm>
            <a:off x="1614650" y="1724737"/>
            <a:ext cx="5802150" cy="1885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Spring Boot Projekt</a:t>
            </a:r>
          </a:p>
          <a:p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Abhängigkeit spring-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-starter-gateway in pom.xml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23371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550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Technologien (Grundlagen)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Architektur (IT-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KoM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Verwaltung)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Implementierung der Technologien</a:t>
            </a:r>
          </a:p>
          <a:p>
            <a:r>
              <a:rPr lang="de-DE" sz="4000" b="1" dirty="0"/>
              <a:t>Zusammenspiel der Technologien</a:t>
            </a:r>
          </a:p>
          <a:p>
            <a:pPr lvl="1"/>
            <a:r>
              <a:rPr lang="de-DE" sz="3800" b="1" dirty="0"/>
              <a:t>Anwendungsfall</a:t>
            </a:r>
          </a:p>
          <a:p>
            <a:pPr lvl="1"/>
            <a:r>
              <a:rPr lang="de-DE" sz="3800" b="1" dirty="0"/>
              <a:t>Ablauf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Fazit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09.11.2021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90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50839-4570-4F36-91B9-18B6B675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Anwendungsfall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4F273D-36DD-45B9-AB4C-49F6D35A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09.11.2021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B84010-8384-457B-B83F-8F0659A0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49E6F5-F300-4579-BE65-8120E82E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41D1897-02D0-40BF-B256-CDB15B54D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55" y="2062153"/>
            <a:ext cx="5494505" cy="399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1B7B656-A111-4746-8151-9CA23D0D1E5D}"/>
              </a:ext>
            </a:extLst>
          </p:cNvPr>
          <p:cNvSpPr/>
          <p:nvPr/>
        </p:nvSpPr>
        <p:spPr>
          <a:xfrm>
            <a:off x="6609867" y="2048719"/>
            <a:ext cx="1915008" cy="2886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6C9130D9-9D60-4275-B127-FA54026B3E1E}"/>
              </a:ext>
            </a:extLst>
          </p:cNvPr>
          <p:cNvSpPr txBox="1">
            <a:spLocks/>
          </p:cNvSpPr>
          <p:nvPr/>
        </p:nvSpPr>
        <p:spPr>
          <a:xfrm>
            <a:off x="1614650" y="2052116"/>
            <a:ext cx="2509675" cy="3929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Ausgabe der teilnehmenden Firmen über den Besucherservice</a:t>
            </a:r>
          </a:p>
          <a:p>
            <a:r>
              <a:rPr lang="de-DE" sz="1600" dirty="0"/>
              <a:t>Der Besucherservice wurde mehrfach instanziiert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B464568-842C-4A57-A39F-8D5217AFCD88}"/>
              </a:ext>
            </a:extLst>
          </p:cNvPr>
          <p:cNvSpPr txBox="1"/>
          <p:nvPr/>
        </p:nvSpPr>
        <p:spPr>
          <a:xfrm>
            <a:off x="4315233" y="6098248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73595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345627"/>
            <a:ext cx="7796540" cy="3997828"/>
          </a:xfrm>
        </p:spPr>
        <p:txBody>
          <a:bodyPr>
            <a:normAutofit/>
          </a:bodyPr>
          <a:lstStyle/>
          <a:p>
            <a:r>
              <a:rPr lang="de-DE" dirty="0"/>
              <a:t>Einleitung</a:t>
            </a:r>
          </a:p>
          <a:p>
            <a:r>
              <a:rPr lang="de-DE" dirty="0"/>
              <a:t>Technologien (Grundlagen)</a:t>
            </a:r>
          </a:p>
          <a:p>
            <a:r>
              <a:rPr lang="de-DE" dirty="0"/>
              <a:t>Architektur (IT-</a:t>
            </a:r>
            <a:r>
              <a:rPr lang="de-DE" dirty="0" err="1"/>
              <a:t>KoM</a:t>
            </a:r>
            <a:r>
              <a:rPr lang="de-DE" dirty="0"/>
              <a:t> Verwaltung)</a:t>
            </a:r>
          </a:p>
          <a:p>
            <a:r>
              <a:rPr lang="de-DE" dirty="0"/>
              <a:t>Implementierung der Technologien</a:t>
            </a:r>
          </a:p>
          <a:p>
            <a:r>
              <a:rPr lang="de-DE" dirty="0"/>
              <a:t>Zusammenspiel der Technologien</a:t>
            </a:r>
          </a:p>
          <a:p>
            <a:r>
              <a:rPr lang="de-DE" dirty="0"/>
              <a:t>Fazit</a:t>
            </a:r>
          </a:p>
          <a:p>
            <a:r>
              <a:rPr lang="de-DE" dirty="0"/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09.11.2021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51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C1682-4AAB-4847-93EF-CEF85B44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3D7483-83C8-4EF1-B1B0-1B4E3709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09.11.2021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CC2C5A-D5BC-4D5F-A819-9F5AA523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A10BAC-69A7-450C-B6B2-383B4B05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FEE9CFE-9107-44CA-85A9-08637CCAD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595" y="1346670"/>
            <a:ext cx="5506557" cy="490328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A880B7CA-4AC8-435D-AD80-0462CA0B96BD}"/>
              </a:ext>
            </a:extLst>
          </p:cNvPr>
          <p:cNvSpPr txBox="1">
            <a:spLocks/>
          </p:cNvSpPr>
          <p:nvPr/>
        </p:nvSpPr>
        <p:spPr>
          <a:xfrm>
            <a:off x="1297048" y="2001758"/>
            <a:ext cx="3570228" cy="4048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de-DE" sz="1600" dirty="0">
                <a:solidFill>
                  <a:srgbClr val="00B050"/>
                </a:solidFill>
              </a:rPr>
              <a:t>Aufruf der URL : localhost:8081/</a:t>
            </a:r>
            <a:r>
              <a:rPr lang="de-DE" sz="1600" dirty="0" err="1">
                <a:solidFill>
                  <a:srgbClr val="00B050"/>
                </a:solidFill>
              </a:rPr>
              <a:t>besucherservice</a:t>
            </a:r>
            <a:r>
              <a:rPr lang="de-DE" sz="1600" dirty="0">
                <a:solidFill>
                  <a:srgbClr val="00B050"/>
                </a:solidFill>
              </a:rPr>
              <a:t>/firmen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>
                <a:solidFill>
                  <a:srgbClr val="FF0000"/>
                </a:solidFill>
              </a:rPr>
              <a:t>Adressauflösung „</a:t>
            </a:r>
            <a:r>
              <a:rPr lang="de-DE" sz="1600" dirty="0" err="1">
                <a:solidFill>
                  <a:srgbClr val="FF0000"/>
                </a:solidFill>
              </a:rPr>
              <a:t>besucherservice</a:t>
            </a:r>
            <a:r>
              <a:rPr lang="de-DE" sz="1600" dirty="0">
                <a:solidFill>
                  <a:srgbClr val="FF0000"/>
                </a:solidFill>
              </a:rPr>
              <a:t>“ über Eureka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>
                <a:solidFill>
                  <a:srgbClr val="FFC000"/>
                </a:solidFill>
              </a:rPr>
              <a:t>Weiterleitung des Aufrufes über Gateway und Loadbalancer (Loadbalancer wählt verfügbaren Besucherservice)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>
                <a:solidFill>
                  <a:srgbClr val="92D050"/>
                </a:solidFill>
              </a:rPr>
              <a:t>Besucherservice ruft den Endpunkt „/firmen“ auf wodurch die Firmendaten vom Firmenservice angefordert werden (Adressauflösung über Eureka)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>
                <a:solidFill>
                  <a:srgbClr val="00B0F0"/>
                </a:solidFill>
              </a:rPr>
              <a:t>Besucherservice Sendet Die Daten (HTML) über das Gateway zum Client</a:t>
            </a:r>
          </a:p>
        </p:txBody>
      </p:sp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EAE00A90-D0E3-4F20-A0F9-B57A4897F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6337" y="4767413"/>
            <a:ext cx="813464" cy="41060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DB121DB-F9E1-45BE-A9E0-3AD6BEDB1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737" y="4895422"/>
            <a:ext cx="813464" cy="410606"/>
          </a:xfrm>
          <a:prstGeom prst="rect">
            <a:avLst/>
          </a:prstGeom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49D3DAD-E55D-4BFE-9B05-45B615CAB1DF}"/>
              </a:ext>
            </a:extLst>
          </p:cNvPr>
          <p:cNvCxnSpPr/>
          <p:nvPr/>
        </p:nvCxnSpPr>
        <p:spPr>
          <a:xfrm>
            <a:off x="6248400" y="3357563"/>
            <a:ext cx="704850" cy="385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9A6E960-7747-4251-8B54-179FE477BDAE}"/>
              </a:ext>
            </a:extLst>
          </p:cNvPr>
          <p:cNvCxnSpPr>
            <a:cxnSpLocks/>
          </p:cNvCxnSpPr>
          <p:nvPr/>
        </p:nvCxnSpPr>
        <p:spPr>
          <a:xfrm>
            <a:off x="6849361" y="4166305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B783ECC-D8F0-4424-8F8E-D340ACEDDE12}"/>
              </a:ext>
            </a:extLst>
          </p:cNvPr>
          <p:cNvCxnSpPr/>
          <p:nvPr/>
        </p:nvCxnSpPr>
        <p:spPr>
          <a:xfrm>
            <a:off x="8477250" y="3952875"/>
            <a:ext cx="0" cy="100052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3C64D87-026F-4A19-A9F2-06702FBDECDD}"/>
              </a:ext>
            </a:extLst>
          </p:cNvPr>
          <p:cNvCxnSpPr/>
          <p:nvPr/>
        </p:nvCxnSpPr>
        <p:spPr>
          <a:xfrm>
            <a:off x="8582025" y="4953398"/>
            <a:ext cx="43431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03BCD8C6-4815-4379-950F-8A836D71C08D}"/>
              </a:ext>
            </a:extLst>
          </p:cNvPr>
          <p:cNvCxnSpPr/>
          <p:nvPr/>
        </p:nvCxnSpPr>
        <p:spPr>
          <a:xfrm flipV="1">
            <a:off x="9344025" y="3357563"/>
            <a:ext cx="0" cy="15716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DABCE12-EAC0-4CE5-9294-F466FAC67844}"/>
              </a:ext>
            </a:extLst>
          </p:cNvPr>
          <p:cNvCxnSpPr/>
          <p:nvPr/>
        </p:nvCxnSpPr>
        <p:spPr>
          <a:xfrm flipH="1">
            <a:off x="8582025" y="4891052"/>
            <a:ext cx="34290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96153D3-7D95-4867-A0AF-7FA5DA9FEA61}"/>
              </a:ext>
            </a:extLst>
          </p:cNvPr>
          <p:cNvCxnSpPr/>
          <p:nvPr/>
        </p:nvCxnSpPr>
        <p:spPr>
          <a:xfrm flipV="1">
            <a:off x="8582025" y="3743325"/>
            <a:ext cx="0" cy="103822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B0B7BAE-BF81-45EC-AD62-28AC2A432823}"/>
              </a:ext>
            </a:extLst>
          </p:cNvPr>
          <p:cNvCxnSpPr/>
          <p:nvPr/>
        </p:nvCxnSpPr>
        <p:spPr>
          <a:xfrm flipH="1">
            <a:off x="7648575" y="3743325"/>
            <a:ext cx="828675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B5791958-DA42-4FFF-BCF0-F2D34C9FD79F}"/>
              </a:ext>
            </a:extLst>
          </p:cNvPr>
          <p:cNvCxnSpPr/>
          <p:nvPr/>
        </p:nvCxnSpPr>
        <p:spPr>
          <a:xfrm flipH="1" flipV="1">
            <a:off x="6248400" y="3248025"/>
            <a:ext cx="704850" cy="37147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C84B24B-F3B1-4173-919A-1F2572BDE002}"/>
              </a:ext>
            </a:extLst>
          </p:cNvPr>
          <p:cNvCxnSpPr/>
          <p:nvPr/>
        </p:nvCxnSpPr>
        <p:spPr>
          <a:xfrm>
            <a:off x="7648575" y="3863340"/>
            <a:ext cx="828675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99484D0-6D3A-4035-824C-016CC27747C2}"/>
              </a:ext>
            </a:extLst>
          </p:cNvPr>
          <p:cNvCxnSpPr/>
          <p:nvPr/>
        </p:nvCxnSpPr>
        <p:spPr>
          <a:xfrm>
            <a:off x="7703820" y="5037596"/>
            <a:ext cx="122110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5698B132-B8F6-4441-9F87-4DD66C245285}"/>
              </a:ext>
            </a:extLst>
          </p:cNvPr>
          <p:cNvSpPr txBox="1"/>
          <p:nvPr/>
        </p:nvSpPr>
        <p:spPr>
          <a:xfrm>
            <a:off x="5239471" y="6263598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23772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775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Architektur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API Gateway / Load Balancer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Service Discovery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Zusammenspiel der Technologien</a:t>
            </a:r>
          </a:p>
          <a:p>
            <a:r>
              <a:rPr lang="de-DE" sz="4000" b="1" dirty="0"/>
              <a:t>Fazit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09.11.2021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35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25F50-9EBD-4B52-9CF4-53327B4F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2E0820-DB1F-4C4C-AA59-E3F868E24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542035"/>
            <a:ext cx="7796540" cy="4636052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API Gateway</a:t>
            </a:r>
          </a:p>
          <a:p>
            <a:pPr lvl="1"/>
            <a:r>
              <a:rPr lang="de-DE" dirty="0"/>
              <a:t>Verbessert Wartbarkeit (Zentralisiert API-Management)</a:t>
            </a:r>
          </a:p>
          <a:p>
            <a:pPr lvl="1"/>
            <a:r>
              <a:rPr lang="de-DE" dirty="0"/>
              <a:t>nicht zwingend erforderlich (bei sehr einfachen Anwendungen)</a:t>
            </a:r>
          </a:p>
          <a:p>
            <a:pPr lvl="1"/>
            <a:r>
              <a:rPr lang="de-DE" dirty="0"/>
              <a:t>Einfache Implementierung mit Spring Cloud API Gateway</a:t>
            </a:r>
          </a:p>
          <a:p>
            <a:r>
              <a:rPr lang="de-DE" dirty="0"/>
              <a:t>Load Balancer</a:t>
            </a:r>
          </a:p>
          <a:p>
            <a:pPr lvl="1"/>
            <a:r>
              <a:rPr lang="de-DE" dirty="0"/>
              <a:t>Trägt zur Erhöhung der Zuverlässigkeit bei (Lastenausgleich)</a:t>
            </a:r>
          </a:p>
          <a:p>
            <a:pPr lvl="1"/>
            <a:r>
              <a:rPr lang="de-DE" dirty="0"/>
              <a:t>Nur notwendig wenn Microservices mehrfach instanziiert werden</a:t>
            </a:r>
          </a:p>
          <a:p>
            <a:pPr lvl="1"/>
            <a:r>
              <a:rPr lang="de-DE" dirty="0"/>
              <a:t>Einfache Implementierung über Spring Cloud API Gateway mit Ribbon</a:t>
            </a:r>
          </a:p>
          <a:p>
            <a:r>
              <a:rPr lang="de-DE" dirty="0"/>
              <a:t>Service Discovery</a:t>
            </a:r>
          </a:p>
          <a:p>
            <a:pPr lvl="1"/>
            <a:r>
              <a:rPr lang="de-DE" dirty="0"/>
              <a:t>Verbessert Wartbarkeit (ermöglicht dynamische Adresszuweisung)</a:t>
            </a:r>
          </a:p>
          <a:p>
            <a:pPr lvl="1"/>
            <a:r>
              <a:rPr lang="de-DE" dirty="0"/>
              <a:t>Ist Voraussetzung für den Einsatz des Load Balancers</a:t>
            </a:r>
          </a:p>
          <a:p>
            <a:pPr lvl="1"/>
            <a:r>
              <a:rPr lang="de-DE" dirty="0"/>
              <a:t>nicht zwingend erforderlich (bei wenigen Microservices)</a:t>
            </a:r>
          </a:p>
          <a:p>
            <a:pPr lvl="1"/>
            <a:r>
              <a:rPr lang="de-DE" dirty="0"/>
              <a:t>Einfache Implementierung mit Eureka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343AAA-013D-4810-AF12-A648160A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09.11.2021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CA9EFA-610B-4A5B-B584-8B97E996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D109E9-D893-44C1-AEB0-A9E0466C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3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5AE4E-6EBA-48CA-9662-58CC3501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Ende des Vortrages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8DD68D-17E1-4075-9E04-9BDEA2E3A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70C4D-CC50-41DB-86CB-8AC15816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09.11.2021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E6DB89-FEB7-49C0-B0AF-3F181AB1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C9E8E5-47A8-4539-AC65-0ED167C2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63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9E670-CD3A-4DE2-9E3E-E0818CBE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553F2F-44B5-48EB-B275-F4AE1A8AF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Gnatyk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Romana . 2018.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N-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iX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 03. Oktober 2018. [Zitat vom: 07. August 2021.] https://www.n-ix.com/microservices-vs-monolith-which-architecture-best-choice-your-business/.</a:t>
            </a:r>
            <a:endParaRPr lang="de-DE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ComputerWeekly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Redaktion. 2020.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ComputerWeekly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 Juli 2020. [Zitat vom: 16. August 2021.] https://www.computerweekly.com/de/definition/Load-Balancing.</a:t>
            </a:r>
          </a:p>
          <a:p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Donner, Andreas Dipl. -Ing und Kunkel, Richard. 2019.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Insider. [Online] 06. März 2019. [Zitat vom: 21. August 2021.] https://www.ip-insider.de/die-vorteile-des-software-load-balancings-a-801344/.</a:t>
            </a:r>
          </a:p>
          <a:p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Anil, </a:t>
            </a:r>
            <a:r>
              <a:rPr lang="de-DE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Nish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2021.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docs.microsoft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 28. September 2021. [Zitat vom: 24. August 2021.] https://docs.microsoft.com/de-de/dotnet/architecture/microservices/architect-microservice-container-applications/direct-client-to-microservice-communication-versus-the-api-gateway-pattern.</a:t>
            </a:r>
          </a:p>
          <a:p>
            <a:r>
              <a:rPr lang="de-DE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baeldung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2021.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Baeldung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 07. April 2021. [Zitat vom: 10. Oktober 2021.] https://www.baeldung.com/maven.</a:t>
            </a:r>
          </a:p>
          <a:p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Bayer, Thomas. 2019.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predic8. [Online] 18. November 2019. [Zitat vom: 04. September 2021.] https://www.predic8.de/microservices-spring-boot-spring-cloud.htm.</a:t>
            </a:r>
          </a:p>
          <a:p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Gillis, Alexander S. 2021.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TechTarget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 April 2021. [Zitat vom: 14. August 2021.] https://whatis.techtarget.com/de/definition/Service-Discovery-Diensterkennung.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DF12B0-341B-47FC-9CC1-C195BC95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09.11.2021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B35FDD-1C84-4478-8866-E19F11C9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568517-E9C8-4B56-8BA6-E0687FFA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52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9E670-CD3A-4DE2-9E3E-E0818CBE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553F2F-44B5-48EB-B275-F4AE1A8AF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Hruschka, Peter und Starke, Gernot. 2017.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arc42 </a:t>
            </a:r>
            <a:r>
              <a:rPr lang="de-DE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Januar 2017.</a:t>
            </a:r>
          </a:p>
          <a:p>
            <a:r>
              <a:rPr lang="de-DE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laverma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2020.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Verma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 16. September 2020. [Zitat vom: 29. August 2021.] https://lalverma.medium.com/spring-boot-microservices-api-gateway-e9dbcd4bb754.</a:t>
            </a:r>
          </a:p>
          <a:p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NGINX.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NGINX. [Online] [Zitat vom: 07. September 2021.] https://www.nginx.com/resources/glossary/load-balancing/.</a:t>
            </a:r>
          </a:p>
          <a:p>
            <a:r>
              <a:rPr lang="de-DE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RedHat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Hat. [Online] [Zitat vom: 20. August 2021.] https://www.redhat.com/de/topics/api/what-is-a-rest-api.</a:t>
            </a:r>
          </a:p>
          <a:p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—. 2015.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NGINX. [Online] 12. Oktober 2015. [Zitat vom: 20. August 2021.] https://www.nginx.com/blog/service-discovery-in-a-microservices-architecture/.</a:t>
            </a:r>
          </a:p>
          <a:p>
            <a:r>
              <a:rPr lang="de-DE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sidion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2019.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sidion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 28. Juni 2019. [Zitat vom: 25. August 2021.] https://www.sidion.de/lernen/sidion-labor/blog/spring-cloud-gateway.html.</a:t>
            </a:r>
          </a:p>
          <a:p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Wellner, Michael. 2019.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sidion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 28. Juni 2019. [Zitat vom: 29. August 2021.] https://www.sidion.de/lernen/sidion-labor/blog/spring-cloud-gateway.html.</a:t>
            </a:r>
          </a:p>
          <a:p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—. 2020.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Insider. [Online] 03. Juli 2020. [Zitat vom: 19. August 2021.] https://www.dev-insider.de/was-ist-ein-framework-a-938758/.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DF12B0-341B-47FC-9CC1-C195BC95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09.11.2021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B35FDD-1C84-4478-8866-E19F11C9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568517-E9C8-4B56-8BA6-E0687FFA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31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A0777-CFE6-457E-8127-F136AE08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Demonstration des Prototypen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B7DD88-23AD-4A12-ADC2-FAE3F1A9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6332C5-8A74-45D7-9827-AEA94A84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09.11.2021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0D1FA-56E8-4CD6-917D-703B525CE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CAA5F2-2269-438E-8317-2B6EF973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6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2068743"/>
            <a:ext cx="7901820" cy="4170807"/>
          </a:xfrm>
        </p:spPr>
        <p:txBody>
          <a:bodyPr>
            <a:normAutofit fontScale="55000" lnSpcReduction="20000"/>
          </a:bodyPr>
          <a:lstStyle/>
          <a:p>
            <a:r>
              <a:rPr lang="de-DE" sz="3200" b="1" dirty="0"/>
              <a:t>Einleitung</a:t>
            </a:r>
          </a:p>
          <a:p>
            <a:pPr lvl="1"/>
            <a:r>
              <a:rPr lang="de-DE" sz="3200" b="1" dirty="0"/>
              <a:t>Problemstellung</a:t>
            </a:r>
          </a:p>
          <a:p>
            <a:pPr lvl="1"/>
            <a:r>
              <a:rPr lang="de-DE" sz="3200" b="1" dirty="0"/>
              <a:t>Ziele</a:t>
            </a:r>
          </a:p>
          <a:p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Technologien (Grundlagen)</a:t>
            </a:r>
          </a:p>
          <a:p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Architektur (IT-</a:t>
            </a:r>
            <a:r>
              <a:rPr lang="de-DE" sz="3200" dirty="0" err="1">
                <a:solidFill>
                  <a:schemeClr val="tx1">
                    <a:lumMod val="75000"/>
                  </a:schemeClr>
                </a:solidFill>
              </a:rPr>
              <a:t>KoM</a:t>
            </a:r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 Verwaltung)</a:t>
            </a:r>
          </a:p>
          <a:p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Implementierung der Technologien</a:t>
            </a:r>
          </a:p>
          <a:p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Fazit</a:t>
            </a:r>
          </a:p>
          <a:p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09.11.2021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2F12D-DE1B-43C8-BC90-15429E46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FDEF89-6AD6-4318-9E78-F4CABD9A2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236462"/>
            <a:ext cx="7796540" cy="4907827"/>
          </a:xfrm>
        </p:spPr>
        <p:txBody>
          <a:bodyPr>
            <a:normAutofit fontScale="70000" lnSpcReduction="20000"/>
          </a:bodyPr>
          <a:lstStyle/>
          <a:p>
            <a:r>
              <a:rPr lang="de-DE" b="1" dirty="0"/>
              <a:t>Monolith:</a:t>
            </a:r>
          </a:p>
          <a:p>
            <a:pPr lvl="1"/>
            <a:r>
              <a:rPr lang="de-DE" dirty="0"/>
              <a:t>Enge Kopplung</a:t>
            </a:r>
          </a:p>
          <a:p>
            <a:pPr lvl="1"/>
            <a:r>
              <a:rPr lang="de-DE" dirty="0"/>
              <a:t>Schlecht skalierbar</a:t>
            </a:r>
          </a:p>
          <a:p>
            <a:pPr lvl="1"/>
            <a:r>
              <a:rPr lang="de-DE" dirty="0"/>
              <a:t>Big Ball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Mudd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b="1" dirty="0"/>
              <a:t>Microservices	</a:t>
            </a:r>
          </a:p>
          <a:p>
            <a:r>
              <a:rPr lang="de-DE" dirty="0"/>
              <a:t>Anspruchsvolle Architektur</a:t>
            </a:r>
          </a:p>
          <a:p>
            <a:r>
              <a:rPr lang="de-DE" dirty="0"/>
              <a:t>Verteilte Systeme</a:t>
            </a:r>
          </a:p>
          <a:p>
            <a:r>
              <a:rPr lang="de-DE" dirty="0"/>
              <a:t>Probleme:</a:t>
            </a:r>
          </a:p>
          <a:p>
            <a:pPr lvl="1"/>
            <a:r>
              <a:rPr lang="de-DE" dirty="0"/>
              <a:t>Aufrechterhaltung der Konsistenz</a:t>
            </a:r>
          </a:p>
          <a:p>
            <a:pPr lvl="1"/>
            <a:r>
              <a:rPr lang="de-DE" dirty="0"/>
              <a:t>Kommunikation </a:t>
            </a:r>
          </a:p>
          <a:p>
            <a:pPr lvl="1"/>
            <a:r>
              <a:rPr lang="de-DE" dirty="0"/>
              <a:t>Fehlerbehandlung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95745A-3467-44E8-AED4-FD11E77D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09.11.2021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CCE3C8-62DC-4AEF-9918-32ABE83C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2A9456-6CBB-4F05-8203-214D2E79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/>
          </a:p>
        </p:txBody>
      </p:sp>
      <p:pic>
        <p:nvPicPr>
          <p:cNvPr id="8" name="Grafik 7" descr="Häkchen mit einfarbiger Füllung">
            <a:extLst>
              <a:ext uri="{FF2B5EF4-FFF2-40B4-BE49-F238E27FC236}">
                <a16:creationId xmlns:a16="http://schemas.microsoft.com/office/drawing/2014/main" id="{F11E36EA-8380-453A-BAC2-7A40D3C06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4430" y="3674771"/>
            <a:ext cx="450873" cy="450873"/>
          </a:xfrm>
          <a:prstGeom prst="rect">
            <a:avLst/>
          </a:prstGeom>
        </p:spPr>
      </p:pic>
      <p:pic>
        <p:nvPicPr>
          <p:cNvPr id="9" name="Grafik 8" descr="Ausrufezeichen mit einfarbiger Füllung">
            <a:extLst>
              <a:ext uri="{FF2B5EF4-FFF2-40B4-BE49-F238E27FC236}">
                <a16:creationId xmlns:a16="http://schemas.microsoft.com/office/drawing/2014/main" id="{D5538A56-7952-48B3-8F39-9B4828DC8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0617" y="4125644"/>
            <a:ext cx="892713" cy="892713"/>
          </a:xfrm>
          <a:prstGeom prst="rect">
            <a:avLst/>
          </a:prstGeom>
        </p:spPr>
      </p:pic>
      <p:pic>
        <p:nvPicPr>
          <p:cNvPr id="13" name="Grafik 12" descr="Markee nicht mehr folgen Silhouette">
            <a:extLst>
              <a:ext uri="{FF2B5EF4-FFF2-40B4-BE49-F238E27FC236}">
                <a16:creationId xmlns:a16="http://schemas.microsoft.com/office/drawing/2014/main" id="{0F1AAF0D-FB20-40A7-A57E-5ACBC14A20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3287" y="1909085"/>
            <a:ext cx="327377" cy="327377"/>
          </a:xfrm>
          <a:prstGeom prst="rect">
            <a:avLst/>
          </a:prstGeom>
        </p:spPr>
      </p:pic>
      <p:pic>
        <p:nvPicPr>
          <p:cNvPr id="14" name="Grafik 13" descr="Markee nicht mehr folgen Silhouette">
            <a:extLst>
              <a:ext uri="{FF2B5EF4-FFF2-40B4-BE49-F238E27FC236}">
                <a16:creationId xmlns:a16="http://schemas.microsoft.com/office/drawing/2014/main" id="{4FB1D398-034B-4631-A519-D28242223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3286" y="2334771"/>
            <a:ext cx="327377" cy="327377"/>
          </a:xfrm>
          <a:prstGeom prst="rect">
            <a:avLst/>
          </a:prstGeom>
        </p:spPr>
      </p:pic>
      <p:pic>
        <p:nvPicPr>
          <p:cNvPr id="15" name="Grafik 14" descr="Markee nicht mehr folgen Silhouette">
            <a:extLst>
              <a:ext uri="{FF2B5EF4-FFF2-40B4-BE49-F238E27FC236}">
                <a16:creationId xmlns:a16="http://schemas.microsoft.com/office/drawing/2014/main" id="{8CD2E987-671F-4D41-A194-7E6E9A5D5B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3287" y="2765979"/>
            <a:ext cx="327377" cy="32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6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7E75E-C754-45F4-AEA9-8F156174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FBA3C5-C760-41B5-91EE-CA076E083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1885285"/>
            <a:ext cx="9437172" cy="3997828"/>
          </a:xfrm>
        </p:spPr>
        <p:txBody>
          <a:bodyPr>
            <a:normAutofit/>
          </a:bodyPr>
          <a:lstStyle/>
          <a:p>
            <a:r>
              <a:rPr lang="de-DE" dirty="0"/>
              <a:t>Technologische Ansätze (Frameworks, Bibliotheken, Algorithmen, …)</a:t>
            </a:r>
          </a:p>
          <a:p>
            <a:r>
              <a:rPr lang="de-DE" dirty="0"/>
              <a:t>Beispielhafte Implementierung der Technologischen Ansätze</a:t>
            </a:r>
          </a:p>
          <a:p>
            <a:pPr lvl="1"/>
            <a:r>
              <a:rPr lang="de-DE" dirty="0"/>
              <a:t>Umsetzung anhand eines Verwaltungsprogramms für die IT-</a:t>
            </a:r>
            <a:r>
              <a:rPr lang="de-DE" dirty="0" err="1"/>
              <a:t>Kontakmesse</a:t>
            </a:r>
            <a:r>
              <a:rPr lang="de-DE" dirty="0"/>
              <a:t> an der Fachhochschule Erfurt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A309CB-B748-4018-A7F5-7D9285C8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09.11.2021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C2B49-9B30-4D9D-AAA6-0D2D6737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D7554B-1BAB-4EDE-AE36-9C62A233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475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b="1" dirty="0"/>
              <a:t>Technologien (Grundlagen)</a:t>
            </a:r>
          </a:p>
          <a:p>
            <a:pPr lvl="1"/>
            <a:r>
              <a:rPr lang="de-DE" sz="3800" b="1" dirty="0"/>
              <a:t>API Gateway</a:t>
            </a:r>
          </a:p>
          <a:p>
            <a:pPr lvl="1"/>
            <a:r>
              <a:rPr lang="de-DE" sz="3800" b="1" dirty="0"/>
              <a:t>Load Balancer</a:t>
            </a:r>
          </a:p>
          <a:p>
            <a:pPr lvl="1"/>
            <a:r>
              <a:rPr lang="de-DE" sz="3800" b="1" dirty="0"/>
              <a:t>Service Discovery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Architektur (IT-</a:t>
            </a:r>
            <a:r>
              <a:rPr lang="de-DE" sz="4000" dirty="0" err="1">
                <a:solidFill>
                  <a:schemeClr val="tx1">
                    <a:lumMod val="75000"/>
                  </a:schemeClr>
                </a:solidFill>
              </a:rPr>
              <a:t>KoM</a:t>
            </a:r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 Verwaltung)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Implementierung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Fazit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09.11.2021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9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70A0B9-E374-4E34-B8D2-21F4CE80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650" y="540904"/>
            <a:ext cx="7958331" cy="1077229"/>
          </a:xfrm>
        </p:spPr>
        <p:txBody>
          <a:bodyPr/>
          <a:lstStyle/>
          <a:p>
            <a:r>
              <a:rPr lang="de-DE" dirty="0"/>
              <a:t>API Gateway - Grundlagen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27328D-2DDC-4C7E-961C-D7E925CD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09.11.2021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DD4018-6CC6-4135-A765-782C0926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0251DC-2DBD-406C-BC8C-B297BAEC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DCFDA08-E078-4958-A7C6-3DD31EC5D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983" y="1409725"/>
            <a:ext cx="4268726" cy="1886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41F7E24-B02A-49DE-9FCE-694951ED5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984" y="3710507"/>
            <a:ext cx="4143950" cy="246277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540C570D-65B6-4267-BEB2-EDB36260197E}"/>
              </a:ext>
            </a:extLst>
          </p:cNvPr>
          <p:cNvSpPr txBox="1">
            <a:spLocks/>
          </p:cNvSpPr>
          <p:nvPr/>
        </p:nvSpPr>
        <p:spPr>
          <a:xfrm>
            <a:off x="1614650" y="1311072"/>
            <a:ext cx="4391378" cy="2220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00" dirty="0"/>
              <a:t>Direkte Kommunikation (Client - Services)</a:t>
            </a:r>
          </a:p>
          <a:p>
            <a:pPr lvl="1"/>
            <a:r>
              <a:rPr lang="de-DE" sz="1500" dirty="0"/>
              <a:t>Sicherheitsprobleme</a:t>
            </a:r>
          </a:p>
          <a:p>
            <a:pPr lvl="1"/>
            <a:r>
              <a:rPr lang="de-DE" sz="1500" dirty="0"/>
              <a:t>Enge Kopplung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F66D196-0247-4AB4-A6B5-680C853FACDD}"/>
              </a:ext>
            </a:extLst>
          </p:cNvPr>
          <p:cNvSpPr txBox="1">
            <a:spLocks/>
          </p:cNvSpPr>
          <p:nvPr/>
        </p:nvSpPr>
        <p:spPr>
          <a:xfrm>
            <a:off x="1614650" y="3787856"/>
            <a:ext cx="4481350" cy="3022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de-DE" sz="1800" dirty="0"/>
          </a:p>
          <a:p>
            <a:r>
              <a:rPr lang="de-DE" sz="1800" dirty="0"/>
              <a:t>Kommunikation über Gateway</a:t>
            </a:r>
          </a:p>
          <a:p>
            <a:pPr lvl="1"/>
            <a:r>
              <a:rPr lang="de-DE" sz="1600" dirty="0"/>
              <a:t>Kontaktpunkt für Ein/-Ausgehenden Netzverkehr</a:t>
            </a:r>
          </a:p>
          <a:p>
            <a:pPr lvl="1"/>
            <a:r>
              <a:rPr lang="de-DE" sz="1600" dirty="0"/>
              <a:t>Autorisierung &amp; Authentifizierung an zentraler Stelle</a:t>
            </a:r>
          </a:p>
          <a:p>
            <a:pPr lvl="1"/>
            <a:r>
              <a:rPr lang="de-DE" sz="1600" dirty="0"/>
              <a:t>Zentrales </a:t>
            </a:r>
            <a:r>
              <a:rPr lang="de-DE" sz="1600" dirty="0" err="1"/>
              <a:t>Logging</a:t>
            </a:r>
            <a:r>
              <a:rPr lang="de-DE" sz="1600" dirty="0"/>
              <a:t> </a:t>
            </a:r>
          </a:p>
          <a:p>
            <a:pPr lvl="1"/>
            <a:r>
              <a:rPr lang="de-DE" sz="1600" dirty="0"/>
              <a:t>…</a:t>
            </a:r>
          </a:p>
          <a:p>
            <a:pPr lvl="1"/>
            <a:r>
              <a:rPr lang="de-DE" sz="1600" dirty="0"/>
              <a:t>Nachteil: Ausfall des Gateways zieht den Ausfall des gesamten Systems nach sich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14" name="Grafik 13" descr="Schließen mit einfarbiger Füllung">
            <a:extLst>
              <a:ext uri="{FF2B5EF4-FFF2-40B4-BE49-F238E27FC236}">
                <a16:creationId xmlns:a16="http://schemas.microsoft.com/office/drawing/2014/main" id="{DDB06532-B1A1-406D-BD5F-385D63C27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3146" y="4431489"/>
            <a:ext cx="914400" cy="914400"/>
          </a:xfrm>
          <a:prstGeom prst="rect">
            <a:avLst/>
          </a:prstGeom>
        </p:spPr>
      </p:pic>
      <p:pic>
        <p:nvPicPr>
          <p:cNvPr id="16" name="Grafik 15" descr="Ratlos mit einfarbiger Füllung">
            <a:extLst>
              <a:ext uri="{FF2B5EF4-FFF2-40B4-BE49-F238E27FC236}">
                <a16:creationId xmlns:a16="http://schemas.microsoft.com/office/drawing/2014/main" id="{66A149B5-4521-40B8-BB88-BF6EC77AFF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1034" y="2097946"/>
            <a:ext cx="553847" cy="55384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29BD16A-1B98-40CF-BFA0-54C7DB5C7B0E}"/>
              </a:ext>
            </a:extLst>
          </p:cNvPr>
          <p:cNvSpPr txBox="1"/>
          <p:nvPr/>
        </p:nvSpPr>
        <p:spPr>
          <a:xfrm>
            <a:off x="6733668" y="3305889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D709C83-C7A1-40B9-9E81-AD36E29109FD}"/>
              </a:ext>
            </a:extLst>
          </p:cNvPr>
          <p:cNvSpPr txBox="1"/>
          <p:nvPr/>
        </p:nvSpPr>
        <p:spPr>
          <a:xfrm>
            <a:off x="6733667" y="6173278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1324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4F073-F9C6-4809-83EB-B729EC8C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 Discovery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BD7435-A98E-4D09-A0B6-A4CC9736A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052116"/>
            <a:ext cx="6197261" cy="340041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Ermöglicht dass Auffinden von Services mit dynamisch erzeugten Adressen</a:t>
            </a:r>
          </a:p>
          <a:p>
            <a:r>
              <a:rPr lang="de-DE" dirty="0"/>
              <a:t>Services registrieren sich an einer Registry</a:t>
            </a:r>
          </a:p>
          <a:p>
            <a:r>
              <a:rPr lang="de-DE" dirty="0"/>
              <a:t>Adressauflösung kann über Namen des Services erfolgen</a:t>
            </a:r>
          </a:p>
          <a:p>
            <a:r>
              <a:rPr lang="de-DE" dirty="0"/>
              <a:t>Voraussetzung für Loadbalancing</a:t>
            </a:r>
          </a:p>
          <a:p>
            <a:r>
              <a:rPr lang="de-DE" dirty="0"/>
              <a:t>Clientseitig oder Serverseitig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D56198-CEE9-4597-A630-E0C5D36E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09.11.2021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FDF0A8-08D4-4452-8B29-F09FE0B3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0B129D-EC71-470A-8422-940BFC28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79255A8-1C62-4D7F-8929-EADFCDA04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911" y="1734445"/>
            <a:ext cx="4137619" cy="403575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86FE3D7-AE72-44E4-B640-335038D9CC49}"/>
              </a:ext>
            </a:extLst>
          </p:cNvPr>
          <p:cNvSpPr txBox="1"/>
          <p:nvPr/>
        </p:nvSpPr>
        <p:spPr>
          <a:xfrm>
            <a:off x="7749758" y="5770203"/>
            <a:ext cx="3533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NGINX, </a:t>
            </a:r>
            <a:r>
              <a:rPr lang="de-DE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https://www.nginx.com/blog/service-discovery-in-a-microservices-architecture/ </a:t>
            </a:r>
            <a:r>
              <a:rPr lang="de-DE" sz="1000" dirty="0"/>
              <a:t>(07.09.2021) </a:t>
            </a:r>
          </a:p>
        </p:txBody>
      </p:sp>
    </p:spTree>
    <p:extLst>
      <p:ext uri="{BB962C8B-B14F-4D97-AF65-F5344CB8AC3E}">
        <p14:creationId xmlns:p14="http://schemas.microsoft.com/office/powerpoint/2010/main" val="291556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B2F06-EF8A-4105-BFA3-024BDB9D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Load Balancer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8AB6D0-79DE-4B5E-8EF7-0333D4C8C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052116"/>
            <a:ext cx="5075517" cy="3144917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Setzt Lastverteilung in einem Netzwerk um (z.B. bei Aufruf eines mehrfach instanziierten Services)</a:t>
            </a:r>
          </a:p>
          <a:p>
            <a:r>
              <a:rPr lang="de-DE" dirty="0"/>
              <a:t>Ermittelt welche Rechenressource die Clientanforderung erfüllen kann</a:t>
            </a:r>
          </a:p>
          <a:p>
            <a:r>
              <a:rPr lang="de-DE" dirty="0"/>
              <a:t>Realisiert als Software- oder Hardware-Load Balancer</a:t>
            </a:r>
          </a:p>
          <a:p>
            <a:r>
              <a:rPr lang="de-DE" dirty="0"/>
              <a:t>Nutzt Algorithmen wie zum Beispiel: Round Robin oder Least-Time-Algorithmus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3E1DB0-BC43-4A50-BC2B-4DEAD31B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09.11.2021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165779-FC43-4D82-9713-0A4ED67D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83AD29-EB1F-4515-B5C7-20E068EC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B7E49EB-0683-45E3-8C42-4F3A5CACC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356" y="2130404"/>
            <a:ext cx="4999535" cy="245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3ADEBEE-5007-474D-9940-9C05862F0591}"/>
              </a:ext>
            </a:extLst>
          </p:cNvPr>
          <p:cNvSpPr txBox="1"/>
          <p:nvPr/>
        </p:nvSpPr>
        <p:spPr>
          <a:xfrm>
            <a:off x="6873882" y="4638196"/>
            <a:ext cx="4882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NGINX, https://www.nginx.com/resources/glossary/load-balancing/  (07.09.2021) </a:t>
            </a:r>
          </a:p>
        </p:txBody>
      </p:sp>
    </p:spTree>
    <p:extLst>
      <p:ext uri="{BB962C8B-B14F-4D97-AF65-F5344CB8AC3E}">
        <p14:creationId xmlns:p14="http://schemas.microsoft.com/office/powerpoint/2010/main" val="295140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7DEBC6757D75944BF029D53C906043C" ma:contentTypeVersion="2" ma:contentTypeDescription="Ein neues Dokument erstellen." ma:contentTypeScope="" ma:versionID="92b2e5e144b5888bfe8e1716395d2054">
  <xsd:schema xmlns:xsd="http://www.w3.org/2001/XMLSchema" xmlns:xs="http://www.w3.org/2001/XMLSchema" xmlns:p="http://schemas.microsoft.com/office/2006/metadata/properties" xmlns:ns3="2e5082aa-21a9-4fb8-bc02-de89f01dc016" targetNamespace="http://schemas.microsoft.com/office/2006/metadata/properties" ma:root="true" ma:fieldsID="750a51e2518c422fe3db59dbb0fb1318" ns3:_="">
    <xsd:import namespace="2e5082aa-21a9-4fb8-bc02-de89f01dc01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5082aa-21a9-4fb8-bc02-de89f01dc0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893F45-019B-40EF-B832-242EE941AB77}">
  <ds:schemaRefs>
    <ds:schemaRef ds:uri="2e5082aa-21a9-4fb8-bc02-de89f01dc0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ABFB1C4-DEB4-4487-BA3A-A97A672A3F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6182B4-BB90-4186-BC76-0BE8F85920D5}">
  <ds:schemaRefs>
    <ds:schemaRef ds:uri="2e5082aa-21a9-4fb8-bc02-de89f01dc01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1399</Words>
  <Application>Microsoft Office PowerPoint</Application>
  <PresentationFormat>Breitbild</PresentationFormat>
  <Paragraphs>270</Paragraphs>
  <Slides>26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Arial</vt:lpstr>
      <vt:lpstr>Calibri</vt:lpstr>
      <vt:lpstr>MS Shell Dlg 2</vt:lpstr>
      <vt:lpstr>Wingdings</vt:lpstr>
      <vt:lpstr>Wingdings 3</vt:lpstr>
      <vt:lpstr>Madison</vt:lpstr>
      <vt:lpstr>Benjamin Swarovsky  Technologische Ansätze zur Umsetzung einer Microservice-Architektur </vt:lpstr>
      <vt:lpstr>Gliederung</vt:lpstr>
      <vt:lpstr>PowerPoint-Präsentation</vt:lpstr>
      <vt:lpstr>Problemstellung</vt:lpstr>
      <vt:lpstr>Ziele</vt:lpstr>
      <vt:lpstr>PowerPoint-Präsentation</vt:lpstr>
      <vt:lpstr>API Gateway - Grundlagen</vt:lpstr>
      <vt:lpstr>Service Discovery</vt:lpstr>
      <vt:lpstr>Load Balancer</vt:lpstr>
      <vt:lpstr>PowerPoint-Präsentation</vt:lpstr>
      <vt:lpstr>Architektur (IT-KoM Verwaltung)</vt:lpstr>
      <vt:lpstr>PowerPoint-Präsentation</vt:lpstr>
      <vt:lpstr>Eureka Discovery Service</vt:lpstr>
      <vt:lpstr>Service Discovery - Implementierung (Eureka-Server)</vt:lpstr>
      <vt:lpstr>Service Discovery Implementierung (Eureka-Client)</vt:lpstr>
      <vt:lpstr>Spring Cloud API Gateway</vt:lpstr>
      <vt:lpstr>Implementierung</vt:lpstr>
      <vt:lpstr>PowerPoint-Präsentation</vt:lpstr>
      <vt:lpstr>Anwendungsfall</vt:lpstr>
      <vt:lpstr>Ablauf</vt:lpstr>
      <vt:lpstr>PowerPoint-Präsentation</vt:lpstr>
      <vt:lpstr>Fazit</vt:lpstr>
      <vt:lpstr>Ende des Vortrages</vt:lpstr>
      <vt:lpstr>Quellen</vt:lpstr>
      <vt:lpstr>Quellen</vt:lpstr>
      <vt:lpstr>Demonstration des Prototypen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</dc:title>
  <dc:creator>Benjamin Swarovsky</dc:creator>
  <cp:lastModifiedBy>Benjamin Swarovsky</cp:lastModifiedBy>
  <cp:revision>51</cp:revision>
  <dcterms:created xsi:type="dcterms:W3CDTF">2021-05-04T10:58:36Z</dcterms:created>
  <dcterms:modified xsi:type="dcterms:W3CDTF">2021-11-09T14:35:55Z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0x01010057DEBC6757D75944BF029D53C906043C</vt:lpwstr>
  </property>
</Properties>
</file>