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4"/>
  </p:sldMasterIdLst>
  <p:notesMasterIdLst>
    <p:notesMasterId r:id="rId30"/>
  </p:notesMasterIdLst>
  <p:sldIdLst>
    <p:sldId id="256" r:id="rId5"/>
    <p:sldId id="257" r:id="rId6"/>
    <p:sldId id="258" r:id="rId7"/>
    <p:sldId id="259" r:id="rId8"/>
    <p:sldId id="260" r:id="rId9"/>
    <p:sldId id="262" r:id="rId10"/>
    <p:sldId id="263" r:id="rId11"/>
    <p:sldId id="264" r:id="rId12"/>
    <p:sldId id="265" r:id="rId13"/>
    <p:sldId id="266" r:id="rId14"/>
    <p:sldId id="269" r:id="rId15"/>
    <p:sldId id="267" r:id="rId16"/>
    <p:sldId id="268" r:id="rId17"/>
    <p:sldId id="270" r:id="rId18"/>
    <p:sldId id="271" r:id="rId19"/>
    <p:sldId id="272" r:id="rId20"/>
    <p:sldId id="283" r:id="rId21"/>
    <p:sldId id="274" r:id="rId22"/>
    <p:sldId id="275" r:id="rId23"/>
    <p:sldId id="276" r:id="rId24"/>
    <p:sldId id="279" r:id="rId25"/>
    <p:sldId id="277" r:id="rId26"/>
    <p:sldId id="280" r:id="rId27"/>
    <p:sldId id="281" r:id="rId28"/>
    <p:sldId id="282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5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 " initials="" lastIdx="1" clrIdx="0">
    <p:extLst>
      <p:ext uri="{19B8F6BF-5375-455C-9EA6-DF929625EA0E}">
        <p15:presenceInfo xmlns:p15="http://schemas.microsoft.com/office/powerpoint/2012/main" userId=" 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35" autoAdjust="0"/>
  </p:normalViewPr>
  <p:slideViewPr>
    <p:cSldViewPr snapToGrid="0" showGuides="1">
      <p:cViewPr>
        <p:scale>
          <a:sx n="125" d="100"/>
          <a:sy n="125" d="100"/>
        </p:scale>
        <p:origin x="-1770" y="-786"/>
      </p:cViewPr>
      <p:guideLst>
        <p:guide orient="horz" pos="2115"/>
        <p:guide pos="381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B8C7EC-8663-4343-8CB3-46B01580284C}" type="datetimeFigureOut">
              <a:rPr lang="de-DE" smtClean="0"/>
              <a:t>05.11.2021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2C7842-408F-4584-8FDB-B599EDC8AF6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0334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491321" y="6634297"/>
            <a:ext cx="2731593" cy="208466"/>
          </a:xfrm>
        </p:spPr>
        <p:txBody>
          <a:bodyPr/>
          <a:lstStyle/>
          <a:p>
            <a:fld id="{B59E6383-A8CB-4B08-927D-D4B4B7D9AC2E}" type="datetime1">
              <a:rPr lang="de-DE" smtClean="0"/>
              <a:t>05.11.2021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dirty="0"/>
              <a:t>Benjamin Swarovsky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‹Nr.›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99C16-F3DE-4BEA-BEA0-185955F827CC}" type="datetime1">
              <a:rPr lang="de-DE" smtClean="0"/>
              <a:t>05.11.2021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Sarah El Kalqui, Benjamin Swarovsky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86228-5DBC-4625-A335-1BCDAFDC46C1}" type="datetime1">
              <a:rPr lang="de-DE" smtClean="0"/>
              <a:t>05.11.2021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Sarah El Kalqui, Benjamin Swarovsky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0135E-CF13-4F76-823B-93B2AE87FB42}" type="datetime1">
              <a:rPr lang="de-DE" smtClean="0"/>
              <a:t>05.11.2021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Sarah El Kalqui, Benjamin Swarovsky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0E525-60F6-456C-ABD0-CA49B7CA1AC0}" type="datetime1">
              <a:rPr lang="de-DE" smtClean="0"/>
              <a:t>05.11.2021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Sarah El Kalqui, Benjamin Swarovsky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37527-C30D-4C1B-8A57-8831FC877160}" type="datetime1">
              <a:rPr lang="de-DE" smtClean="0"/>
              <a:t>05.11.2021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Sarah El Kalqui, Benjamin Swarovsky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A9B1D-38C4-4A9A-BD74-09CB54D529F7}" type="datetime1">
              <a:rPr lang="de-DE" smtClean="0"/>
              <a:t>05.11.2021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Sarah El Kalqui, Benjamin Swarovsky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975C2-17DF-44AF-BAFC-99FC3839D6B6}" type="datetime1">
              <a:rPr lang="de-DE" smtClean="0"/>
              <a:t>05.11.2021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Sarah El Kalqui, Benjamin Swarovsky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 userDrawn="1"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4650" y="808056"/>
            <a:ext cx="7958331" cy="1077229"/>
          </a:xfrm>
        </p:spPr>
        <p:txBody>
          <a:bodyPr/>
          <a:lstStyle>
            <a:lvl1pPr algn="l">
              <a:defRPr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4650" y="2052116"/>
            <a:ext cx="7796540" cy="3997828"/>
          </a:xfrm>
        </p:spPr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604C3-A478-448A-88D6-07EFA8665C1F}" type="datetime1">
              <a:rPr lang="de-DE" smtClean="0"/>
              <a:t>05.11.2021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dirty="0"/>
              <a:t>Benjamin Swarovsky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 userDrawn="1"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4650" y="808056"/>
            <a:ext cx="7958331" cy="1077229"/>
          </a:xfrm>
        </p:spPr>
        <p:txBody>
          <a:bodyPr/>
          <a:lstStyle>
            <a:lvl1pPr algn="l">
              <a:defRPr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4650" y="2052116"/>
            <a:ext cx="7796540" cy="3997828"/>
          </a:xfrm>
        </p:spPr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604C3-A478-448A-88D6-07EFA8665C1F}" type="datetime1">
              <a:rPr lang="de-DE" smtClean="0"/>
              <a:t>05.11.2021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dirty="0"/>
              <a:t>Benjamin Swarovsky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99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4650" y="808056"/>
            <a:ext cx="7958331" cy="1077229"/>
          </a:xfrm>
        </p:spPr>
        <p:txBody>
          <a:bodyPr/>
          <a:lstStyle>
            <a:lvl1pPr algn="l">
              <a:defRPr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4650" y="2052116"/>
            <a:ext cx="7796540" cy="3997828"/>
          </a:xfrm>
        </p:spPr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AC0E9-B042-43D8-AB78-DC52AC0C585D}" type="datetime1">
              <a:rPr lang="de-DE" smtClean="0"/>
              <a:t>05.11.2021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dirty="0"/>
              <a:t>Benjamin Swarovsky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17239" y="6580715"/>
            <a:ext cx="350287" cy="288630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558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4650" y="808056"/>
            <a:ext cx="7958331" cy="1077229"/>
          </a:xfrm>
        </p:spPr>
        <p:txBody>
          <a:bodyPr/>
          <a:lstStyle>
            <a:lvl1pPr algn="l">
              <a:defRPr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4650" y="2052116"/>
            <a:ext cx="7796540" cy="3997828"/>
          </a:xfrm>
        </p:spPr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C10F2-7973-42A2-B0DE-A6ED0ED91C8E}" type="datetime1">
              <a:rPr lang="de-DE" smtClean="0"/>
              <a:t>05.11.2021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Sarah El </a:t>
            </a:r>
            <a:r>
              <a:rPr lang="en-US" dirty="0" err="1"/>
              <a:t>Kalqui</a:t>
            </a:r>
            <a:r>
              <a:rPr lang="en-US" dirty="0"/>
              <a:t>, Benjamin Swarovsky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123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4650" y="808056"/>
            <a:ext cx="7958331" cy="1077229"/>
          </a:xfrm>
        </p:spPr>
        <p:txBody>
          <a:bodyPr/>
          <a:lstStyle>
            <a:lvl1pPr algn="l">
              <a:defRPr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4650" y="2052116"/>
            <a:ext cx="7796540" cy="3997828"/>
          </a:xfrm>
        </p:spPr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DFB72-582B-45F4-B36C-EF1963E97DC6}" type="datetime1">
              <a:rPr lang="de-DE" smtClean="0"/>
              <a:t>05.11.2021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Sarah El </a:t>
            </a:r>
            <a:r>
              <a:rPr lang="en-US" err="1"/>
              <a:t>Kalqui</a:t>
            </a:r>
            <a:r>
              <a:rPr lang="en-US"/>
              <a:t>, Benjamin Swarovsky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559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5916" y="808056"/>
            <a:ext cx="7958331" cy="1077229"/>
          </a:xfrm>
        </p:spPr>
        <p:txBody>
          <a:bodyPr/>
          <a:lstStyle>
            <a:lvl1pPr algn="l">
              <a:defRPr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5916" y="2052116"/>
            <a:ext cx="7796540" cy="3997828"/>
          </a:xfrm>
        </p:spPr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651B1-048A-4583-9423-E37907F714C8}" type="datetime1">
              <a:rPr lang="de-DE" smtClean="0"/>
              <a:t>05.11.2021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Sarah El </a:t>
            </a:r>
            <a:r>
              <a:rPr lang="en-US" dirty="0" err="1"/>
              <a:t>Kalqui</a:t>
            </a:r>
            <a:r>
              <a:rPr lang="en-US" dirty="0"/>
              <a:t>, Benjamin Swarovsky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1361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358B9-31F4-4BA7-92DD-CF366B443679}" type="datetime1">
              <a:rPr lang="de-DE" smtClean="0"/>
              <a:t>05.11.2021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Sarah El Kalqui, Benjamin Swarovsky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93BFA-DCCE-4E1B-9D54-AE151F0C2290}" type="datetime1">
              <a:rPr lang="de-DE" smtClean="0"/>
              <a:t>05.11.2021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Sarah El Kalqui, Benjamin Swarovsky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67000"/>
              </a:schemeClr>
            </a:gs>
            <a:gs pos="48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33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516469" y="6619666"/>
            <a:ext cx="2731593" cy="208466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0B528F4A-65CA-4C1C-A385-CA3E5156BAA4}" type="datetime1">
              <a:rPr lang="de-DE" smtClean="0"/>
              <a:pPr/>
              <a:t>05.11.2021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16649" y="6521337"/>
            <a:ext cx="2389937" cy="288630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r>
              <a:rPr lang="en-US" dirty="0"/>
              <a:t>Benjamin Swarovsky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5257" y="6594215"/>
            <a:ext cx="350287" cy="288630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61" r:id="rId4"/>
    <p:sldLayoutId id="2147483662" r:id="rId5"/>
    <p:sldLayoutId id="2147483663" r:id="rId6"/>
    <p:sldLayoutId id="2147483660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</p:sldLayoutIdLst>
  <p:hf hdr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creativecommons.org/licenses/by/3.0/" TargetMode="External"/><Relationship Id="rId3" Type="http://schemas.openxmlformats.org/officeDocument/2006/relationships/image" Target="../media/image4.jpg"/><Relationship Id="rId7" Type="http://schemas.openxmlformats.org/officeDocument/2006/relationships/hyperlink" Target="https://www.ceffectz.com/discussions/crm-responsive-dashboard-free-psd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hyperlink" Target="http://blog.moove-it.com/lets-talk-microservices/" TargetMode="External"/><Relationship Id="rId9" Type="http://schemas.openxmlformats.org/officeDocument/2006/relationships/hyperlink" Target="https://creativecommons.org/licenses/by-sa/3.0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fik 15" descr="Ein Bild, das Metall, Zubehör, silbern enthält.&#10;&#10;Automatisch generierte Beschreibung">
            <a:extLst>
              <a:ext uri="{FF2B5EF4-FFF2-40B4-BE49-F238E27FC236}">
                <a16:creationId xmlns:a16="http://schemas.microsoft.com/office/drawing/2014/main" id="{580F77BD-E08D-4834-A707-F8CD965CE38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t="7284" r="24043" b="1808"/>
          <a:stretch/>
        </p:blipFill>
        <p:spPr>
          <a:xfrm>
            <a:off x="20" y="227"/>
            <a:ext cx="12191675" cy="68580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2C346EFE-A020-4C65-92C8-E2B280CCA0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37358A4-2D99-49E3-BBD6-C21E1F02FF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6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D2E4EAB8-1FC4-4F82-9106-DE03E6C66D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7E6F591-11F0-4C85-BEF7-84A49784BE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6871253-E869-4E3F-9F52-54B3AB2BB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4" y="0"/>
            <a:ext cx="442832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A2CDAF0-AF05-4BF2-AC7D-FDC5692C51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5655" y="2294833"/>
            <a:ext cx="3649728" cy="2268559"/>
          </a:xfrm>
        </p:spPr>
        <p:txBody>
          <a:bodyPr>
            <a:normAutofit fontScale="90000"/>
          </a:bodyPr>
          <a:lstStyle/>
          <a:p>
            <a:pPr algn="l"/>
            <a:r>
              <a:rPr lang="de-DE" sz="2200" dirty="0"/>
              <a:t>Benjamin Swarovsky</a:t>
            </a:r>
            <a:br>
              <a:rPr lang="de-DE" sz="2200" dirty="0"/>
            </a:br>
            <a:br>
              <a:rPr lang="de-DE" sz="2200" dirty="0"/>
            </a:br>
            <a:r>
              <a:rPr lang="de-DE" sz="2200" dirty="0"/>
              <a:t>Technologische Ansätze zur Umsetzung einer Microservice-Architektur</a:t>
            </a:r>
            <a:br>
              <a:rPr lang="de-DE" sz="2200" dirty="0"/>
            </a:br>
            <a:br>
              <a:rPr lang="de-DE" sz="1200" dirty="0">
                <a:latin typeface="+mn-lt"/>
              </a:rPr>
            </a:br>
            <a:r>
              <a:rPr lang="de-DE" sz="1600" dirty="0">
                <a:latin typeface="+mn-lt"/>
              </a:rPr>
              <a:t>Prototypische Implementierung einer Anwendung zur Verwaltung der IT-Kontaktmesse an der </a:t>
            </a:r>
            <a:r>
              <a:rPr lang="de-DE" sz="1600" dirty="0" err="1">
                <a:latin typeface="+mn-lt"/>
              </a:rPr>
              <a:t>Fachhoschule</a:t>
            </a:r>
            <a:r>
              <a:rPr lang="de-DE" sz="1600" dirty="0">
                <a:latin typeface="+mn-lt"/>
              </a:rPr>
              <a:t> Erfurt</a:t>
            </a:r>
            <a:br>
              <a:rPr lang="de-DE" sz="2200" dirty="0"/>
            </a:br>
            <a:endParaRPr lang="de-DE" sz="22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02A13B1-684F-497E-899F-D2C5910615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33384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01EC78A1-862F-4EA1-A412-768FCFC5B71E}"/>
              </a:ext>
            </a:extLst>
          </p:cNvPr>
          <p:cNvSpPr txBox="1"/>
          <p:nvPr/>
        </p:nvSpPr>
        <p:spPr>
          <a:xfrm>
            <a:off x="9420087" y="6870700"/>
            <a:ext cx="2771913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de-DE" sz="700">
                <a:solidFill>
                  <a:srgbClr val="FFFFFF"/>
                </a:solidFill>
              </a:rPr>
              <a:t>"</a:t>
            </a:r>
            <a:r>
              <a:rPr lang="de-DE" sz="700">
                <a:solidFill>
                  <a:srgbClr val="FFFFFF"/>
                </a:solidFill>
                <a:hlinkClick r:id="rId7" tooltip="https://www.ceffectz.com/discussions/crm-responsive-dashboard-free-psd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Dieses Foto</a:t>
            </a:r>
            <a:r>
              <a:rPr lang="de-DE" sz="700">
                <a:solidFill>
                  <a:srgbClr val="FFFFFF"/>
                </a:solidFill>
              </a:rPr>
              <a:t>" von Unbekannter Autor ist lizenziert gemäß </a:t>
            </a:r>
            <a:r>
              <a:rPr lang="de-DE" sz="700">
                <a:solidFill>
                  <a:srgbClr val="FFFFFF"/>
                </a:solidFill>
                <a:hlinkClick r:id="rId8" tooltip="https://creativecommons.org/licenses/by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</a:t>
            </a:r>
            <a:endParaRPr lang="de-DE" sz="700">
              <a:solidFill>
                <a:srgbClr val="FFFFFF"/>
              </a:solidFill>
            </a:endParaRP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E694143B-04CC-42B8-ABA4-25A40B0A314F}"/>
              </a:ext>
            </a:extLst>
          </p:cNvPr>
          <p:cNvSpPr txBox="1"/>
          <p:nvPr/>
        </p:nvSpPr>
        <p:spPr>
          <a:xfrm>
            <a:off x="6486396" y="6870700"/>
            <a:ext cx="2920991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de-DE" sz="700">
                <a:solidFill>
                  <a:srgbClr val="FFFFFF"/>
                </a:solidFill>
              </a:rPr>
              <a:t>"</a:t>
            </a:r>
            <a:r>
              <a:rPr lang="de-DE" sz="700">
                <a:solidFill>
                  <a:srgbClr val="FFFFFF"/>
                </a:solidFill>
                <a:hlinkClick r:id="rId4" tooltip="http://blog.moove-it.com/lets-talk-microservices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Dieses Foto</a:t>
            </a:r>
            <a:r>
              <a:rPr lang="de-DE" sz="700">
                <a:solidFill>
                  <a:srgbClr val="FFFFFF"/>
                </a:solidFill>
              </a:rPr>
              <a:t>" von Unbekannter Autor ist lizenziert gemäß </a:t>
            </a:r>
            <a:r>
              <a:rPr lang="de-DE" sz="700">
                <a:solidFill>
                  <a:srgbClr val="FFFFFF"/>
                </a:solidFill>
                <a:hlinkClick r:id="rId9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de-DE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81209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70A0B9-E374-4E34-B8D2-21F4CE803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4650" y="540904"/>
            <a:ext cx="7958331" cy="1077229"/>
          </a:xfrm>
        </p:spPr>
        <p:txBody>
          <a:bodyPr/>
          <a:lstStyle/>
          <a:p>
            <a:r>
              <a:rPr lang="de-DE" dirty="0"/>
              <a:t>API Gateway - Grundlagen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427328D-2DDC-4C7E-961C-D7E925CD7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604C3-A478-448A-88D6-07EFA8665C1F}" type="datetime1">
              <a:rPr lang="de-DE" smtClean="0"/>
              <a:t>05.11.2021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8DD4018-6CC6-4135-A765-782C09261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Benjamin Swarovsky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A0251DC-2DBD-406C-BC8C-B297BAECA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BDCFDA08-E078-4958-A7C6-3DD31EC5D3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5984" y="1618133"/>
            <a:ext cx="4268726" cy="1886181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E41F7E24-B02A-49DE-9FCE-694951ED59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5984" y="3942198"/>
            <a:ext cx="4143950" cy="2462771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540C570D-65B6-4267-BEB2-EDB36260197E}"/>
              </a:ext>
            </a:extLst>
          </p:cNvPr>
          <p:cNvSpPr txBox="1">
            <a:spLocks/>
          </p:cNvSpPr>
          <p:nvPr/>
        </p:nvSpPr>
        <p:spPr>
          <a:xfrm>
            <a:off x="1614650" y="1311072"/>
            <a:ext cx="4391378" cy="222008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de-DE" sz="1700" dirty="0"/>
              <a:t>Direkte Kommunikation (Client - Services)</a:t>
            </a:r>
          </a:p>
          <a:p>
            <a:pPr lvl="1"/>
            <a:r>
              <a:rPr lang="de-DE" sz="1500" dirty="0"/>
              <a:t>Sicherheitsprobleme</a:t>
            </a:r>
          </a:p>
          <a:p>
            <a:pPr lvl="1"/>
            <a:r>
              <a:rPr lang="de-DE" sz="1500" dirty="0"/>
              <a:t>Enge Kopplung</a:t>
            </a:r>
          </a:p>
        </p:txBody>
      </p:sp>
      <p:sp>
        <p:nvSpPr>
          <p:cNvPr id="12" name="Inhaltsplatzhalter 2">
            <a:extLst>
              <a:ext uri="{FF2B5EF4-FFF2-40B4-BE49-F238E27FC236}">
                <a16:creationId xmlns:a16="http://schemas.microsoft.com/office/drawing/2014/main" id="{9F66D196-0247-4AB4-A6B5-680C853FACDD}"/>
              </a:ext>
            </a:extLst>
          </p:cNvPr>
          <p:cNvSpPr txBox="1">
            <a:spLocks/>
          </p:cNvSpPr>
          <p:nvPr/>
        </p:nvSpPr>
        <p:spPr>
          <a:xfrm>
            <a:off x="1614650" y="3787856"/>
            <a:ext cx="4481350" cy="30221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de-DE" sz="1800" dirty="0"/>
          </a:p>
          <a:p>
            <a:r>
              <a:rPr lang="de-DE" sz="1800" dirty="0"/>
              <a:t>Kommunikation über Gateway</a:t>
            </a:r>
          </a:p>
          <a:p>
            <a:pPr lvl="1"/>
            <a:r>
              <a:rPr lang="de-DE" sz="1600" dirty="0"/>
              <a:t>Kontaktpunkt für Ein/-Ausgehenden Netzverkehr</a:t>
            </a:r>
          </a:p>
          <a:p>
            <a:pPr lvl="1"/>
            <a:r>
              <a:rPr lang="de-DE" sz="1600" dirty="0"/>
              <a:t>Autorisierung &amp; Authentifizierung</a:t>
            </a:r>
          </a:p>
          <a:p>
            <a:pPr lvl="1"/>
            <a:r>
              <a:rPr lang="de-DE" sz="1600" dirty="0"/>
              <a:t>Zentrales </a:t>
            </a:r>
            <a:r>
              <a:rPr lang="de-DE" sz="1600" dirty="0" err="1"/>
              <a:t>Logging</a:t>
            </a:r>
            <a:r>
              <a:rPr lang="de-DE" sz="1600" dirty="0"/>
              <a:t> </a:t>
            </a:r>
          </a:p>
          <a:p>
            <a:pPr lvl="1"/>
            <a:r>
              <a:rPr lang="de-DE" sz="1600" dirty="0"/>
              <a:t>Nachteil: Ausfall des Gateways zieht den Ausfall des gesamten Systems nach sich</a:t>
            </a:r>
          </a:p>
          <a:p>
            <a:pPr lvl="1"/>
            <a:endParaRPr lang="de-DE" dirty="0"/>
          </a:p>
          <a:p>
            <a:endParaRPr lang="de-DE" dirty="0"/>
          </a:p>
        </p:txBody>
      </p:sp>
      <p:pic>
        <p:nvPicPr>
          <p:cNvPr id="14" name="Grafik 13" descr="Schließen mit einfarbiger Füllung">
            <a:extLst>
              <a:ext uri="{FF2B5EF4-FFF2-40B4-BE49-F238E27FC236}">
                <a16:creationId xmlns:a16="http://schemas.microsoft.com/office/drawing/2014/main" id="{DDB06532-B1A1-406D-BD5F-385D63C275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83147" y="4716383"/>
            <a:ext cx="914400" cy="914400"/>
          </a:xfrm>
          <a:prstGeom prst="rect">
            <a:avLst/>
          </a:prstGeom>
        </p:spPr>
      </p:pic>
      <p:pic>
        <p:nvPicPr>
          <p:cNvPr id="16" name="Grafik 15" descr="Ratlos mit einfarbiger Füllung">
            <a:extLst>
              <a:ext uri="{FF2B5EF4-FFF2-40B4-BE49-F238E27FC236}">
                <a16:creationId xmlns:a16="http://schemas.microsoft.com/office/drawing/2014/main" id="{66A149B5-4521-40B8-BB88-BF6EC77AFF7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663423" y="2297722"/>
            <a:ext cx="553847" cy="553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415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FB2F06-EF8A-4105-BFA3-024BDB9D9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Load Balancer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48AB6D0-79DE-4B5E-8EF7-0333D4C8C6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4650" y="2052116"/>
            <a:ext cx="5075517" cy="3144917"/>
          </a:xfrm>
        </p:spPr>
        <p:txBody>
          <a:bodyPr>
            <a:normAutofit fontScale="92500" lnSpcReduction="20000"/>
          </a:bodyPr>
          <a:lstStyle/>
          <a:p>
            <a:r>
              <a:rPr lang="de-DE" dirty="0"/>
              <a:t>Setzt Lastverteilung in einem Netzwerk um</a:t>
            </a:r>
          </a:p>
          <a:p>
            <a:r>
              <a:rPr lang="de-DE" dirty="0"/>
              <a:t>Ermittelt welche Rechenressource die Clientanforderung erfüllen kann</a:t>
            </a:r>
          </a:p>
          <a:p>
            <a:r>
              <a:rPr lang="de-DE" dirty="0"/>
              <a:t>Realisiert als Software- oder Hardware-Load Balancer</a:t>
            </a:r>
          </a:p>
          <a:p>
            <a:r>
              <a:rPr lang="de-DE" dirty="0"/>
              <a:t>Nutzt Algorithmen wie zum Beispiel: Round Robin</a:t>
            </a:r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C3E1DB0-BC43-4A50-BC2B-4DEAD31BF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604C3-A478-448A-88D6-07EFA8665C1F}" type="datetime1">
              <a:rPr lang="de-DE" smtClean="0"/>
              <a:t>05.11.2021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2165779-FC43-4D82-9713-0A4ED67D6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Benjamin Swarovsky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683AD29-EB1F-4515-B5C7-20E068ECD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2B7E49EB-0683-45E3-8C42-4F3A5CACC0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5356" y="2130404"/>
            <a:ext cx="4999535" cy="245431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51404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8F4DDA-EB53-4CF7-9E8B-BD59A1432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Spring Cloud API Gateway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85FD663-7D7F-4F17-ABC8-BF9BF3EE49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Basiert auf asynchronen eventgetriebenen Framework </a:t>
            </a:r>
            <a:r>
              <a:rPr lang="de-DE" dirty="0" err="1"/>
              <a:t>Netty</a:t>
            </a:r>
            <a:r>
              <a:rPr lang="de-DE" dirty="0"/>
              <a:t> </a:t>
            </a:r>
          </a:p>
          <a:p>
            <a:r>
              <a:rPr lang="de-DE" dirty="0"/>
              <a:t>Features:</a:t>
            </a:r>
          </a:p>
          <a:p>
            <a:pPr lvl="1"/>
            <a:r>
              <a:rPr lang="de-DE" dirty="0"/>
              <a:t>Ribbon Load Balancer</a:t>
            </a:r>
          </a:p>
          <a:p>
            <a:pPr lvl="1"/>
            <a:r>
              <a:rPr lang="de-DE" dirty="0"/>
              <a:t>Sicherheitskonfigurationsmöglichkeiten mit Spring Security</a:t>
            </a:r>
          </a:p>
          <a:p>
            <a:pPr lvl="1"/>
            <a:r>
              <a:rPr lang="de-DE" dirty="0"/>
              <a:t>Einbindung eigener Filter</a:t>
            </a:r>
          </a:p>
          <a:p>
            <a:r>
              <a:rPr lang="de-DE" dirty="0"/>
              <a:t>Einfache Integration in Spring Anwendung </a:t>
            </a:r>
          </a:p>
          <a:p>
            <a:endParaRPr lang="de-DE" dirty="0"/>
          </a:p>
          <a:p>
            <a:r>
              <a:rPr lang="de-DE" dirty="0"/>
              <a:t>Alternativen: </a:t>
            </a:r>
            <a:r>
              <a:rPr lang="de-DE" dirty="0" err="1"/>
              <a:t>Ocelot</a:t>
            </a:r>
            <a:r>
              <a:rPr lang="de-DE" dirty="0"/>
              <a:t>, </a:t>
            </a:r>
            <a:r>
              <a:rPr lang="de-DE" dirty="0" err="1"/>
              <a:t>KrakenD</a:t>
            </a:r>
            <a:r>
              <a:rPr lang="de-DE" dirty="0"/>
              <a:t>, Kong</a:t>
            </a:r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22593B4-547E-410E-8222-6C451C90D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604C3-A478-448A-88D6-07EFA8665C1F}" type="datetime1">
              <a:rPr lang="de-DE" smtClean="0"/>
              <a:t>05.11.2021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1C237D6-6EFF-4509-A526-AE54F56AA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Benjamin Swarovsky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07A4059-489E-4C33-836E-C480D4D85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9635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93D4A7-87E0-4E1B-9350-328351FD7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API Gateway - Implementierung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C976508-65A9-4915-B2AB-08E1244E7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604C3-A478-448A-88D6-07EFA8665C1F}" type="datetime1">
              <a:rPr lang="de-DE" smtClean="0"/>
              <a:t>05.11.2021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3510A91-F841-4F82-88BC-7B504F118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Benjamin Swarovsky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07C6A35-E2E0-42F0-B2A8-FDA7A0413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13</a:t>
            </a:fld>
            <a:endParaRPr lang="en-US"/>
          </a:p>
        </p:txBody>
      </p:sp>
      <p:pic>
        <p:nvPicPr>
          <p:cNvPr id="18" name="Inhaltsplatzhalter 17" descr="Ein Bild, das Text enthält.&#10;&#10;Automatisch generierte Beschreibung">
            <a:extLst>
              <a:ext uri="{FF2B5EF4-FFF2-40B4-BE49-F238E27FC236}">
                <a16:creationId xmlns:a16="http://schemas.microsoft.com/office/drawing/2014/main" id="{065C3447-6258-4897-B627-02F458FFDF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3802" y="1994677"/>
            <a:ext cx="7125694" cy="724001"/>
          </a:xfr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2B4106DB-FE6B-4574-9D84-532BF6F088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3802" y="3553481"/>
            <a:ext cx="7156168" cy="2134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7177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E854AF-370A-4DD2-B05B-BA9F47E75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98CDAB6-320F-43C1-90E0-C684815DE0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4649" y="1685228"/>
            <a:ext cx="7901820" cy="4749440"/>
          </a:xfrm>
        </p:spPr>
        <p:txBody>
          <a:bodyPr>
            <a:normAutofit fontScale="40000" lnSpcReduction="20000"/>
          </a:bodyPr>
          <a:lstStyle/>
          <a:p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Einleitung</a:t>
            </a:r>
          </a:p>
          <a:p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Architektur</a:t>
            </a:r>
          </a:p>
          <a:p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API Gateway / Load Balancer</a:t>
            </a:r>
          </a:p>
          <a:p>
            <a:r>
              <a:rPr lang="de-DE" sz="4000" b="1" dirty="0"/>
              <a:t>Service Discovery</a:t>
            </a:r>
          </a:p>
          <a:p>
            <a:pPr lvl="1"/>
            <a:r>
              <a:rPr lang="de-DE" sz="3800" b="1" dirty="0"/>
              <a:t>Grundlagen</a:t>
            </a:r>
          </a:p>
          <a:p>
            <a:pPr lvl="1"/>
            <a:r>
              <a:rPr lang="de-DE" sz="3800" b="1" dirty="0"/>
              <a:t>Eureka </a:t>
            </a:r>
          </a:p>
          <a:p>
            <a:pPr lvl="1"/>
            <a:r>
              <a:rPr lang="de-DE" sz="3800" b="1" dirty="0"/>
              <a:t>Implementierung (Eureka-Server)</a:t>
            </a:r>
          </a:p>
          <a:p>
            <a:pPr lvl="1"/>
            <a:r>
              <a:rPr lang="de-DE" sz="3800" b="1" dirty="0"/>
              <a:t>Implementierung (Eureka-Client)</a:t>
            </a:r>
          </a:p>
          <a:p>
            <a:r>
              <a:rPr lang="de-DE" sz="4000" dirty="0">
                <a:solidFill>
                  <a:schemeClr val="tx1">
                    <a:lumMod val="75000"/>
                  </a:schemeClr>
                </a:solidFill>
              </a:rPr>
              <a:t>Zusammenspiel der Technologien</a:t>
            </a:r>
          </a:p>
          <a:p>
            <a:r>
              <a:rPr lang="de-DE" sz="4000" dirty="0">
                <a:solidFill>
                  <a:schemeClr val="tx1">
                    <a:lumMod val="75000"/>
                  </a:schemeClr>
                </a:solidFill>
              </a:rPr>
              <a:t>Auswertung</a:t>
            </a:r>
          </a:p>
          <a:p>
            <a:r>
              <a:rPr lang="de-DE" sz="4000" dirty="0">
                <a:solidFill>
                  <a:schemeClr val="tx1">
                    <a:lumMod val="75000"/>
                  </a:schemeClr>
                </a:solidFill>
              </a:rPr>
              <a:t>Demonstration des Prototypen</a:t>
            </a:r>
          </a:p>
          <a:p>
            <a:pPr marL="457200" lvl="1" indent="0">
              <a:buNone/>
            </a:pPr>
            <a:endParaRPr lang="de-DE" dirty="0"/>
          </a:p>
          <a:p>
            <a:pPr lvl="1"/>
            <a:endParaRPr lang="de-DE" dirty="0"/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1C5A0D9-0D16-40F0-A270-E2153F54A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604C3-A478-448A-88D6-07EFA8665C1F}" type="datetime1">
              <a:rPr lang="de-DE" smtClean="0"/>
              <a:t>05.11.2021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987783A-1F70-47FB-8650-215BADB0D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Benjamin Swarovsky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DFC56A4-BEFD-4224-A109-1FFEDB0D2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0909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74F073-F9C6-4809-83EB-B729EC8C8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Service Discovery - Grundlagen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3BD7435-A98E-4D09-A0B6-A4CC9736A6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4650" y="2052116"/>
            <a:ext cx="6197261" cy="3400417"/>
          </a:xfrm>
        </p:spPr>
        <p:txBody>
          <a:bodyPr>
            <a:normAutofit fontScale="92500"/>
          </a:bodyPr>
          <a:lstStyle/>
          <a:p>
            <a:r>
              <a:rPr lang="de-DE" dirty="0"/>
              <a:t>Services mit dynamisch zugewiesenen Netzwerkstandorten können sich gegenseitig finden </a:t>
            </a:r>
          </a:p>
          <a:p>
            <a:r>
              <a:rPr lang="de-DE" dirty="0"/>
              <a:t>Services registrieren sich an einer Registry</a:t>
            </a:r>
          </a:p>
          <a:p>
            <a:r>
              <a:rPr lang="de-DE" dirty="0"/>
              <a:t>Adressauflösung kann über Namen des Services erfolgen</a:t>
            </a:r>
          </a:p>
          <a:p>
            <a:r>
              <a:rPr lang="de-DE" dirty="0"/>
              <a:t>Unter anderem Clientseitige und Serverseitige Discovery </a:t>
            </a:r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6D56198-CEE9-4597-A630-E0C5D36E4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604C3-A478-448A-88D6-07EFA8665C1F}" type="datetime1">
              <a:rPr lang="de-DE" smtClean="0"/>
              <a:t>05.11.2021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BFDF0A8-08D4-4452-8B29-F09FE0B36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Benjamin Swarovsky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90B129D-EC71-470A-8422-940BFC282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15</a:t>
            </a:fld>
            <a:endParaRPr lang="en-US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B79255A8-1C62-4D7F-8929-EADFCDA043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1911" y="1734445"/>
            <a:ext cx="4137619" cy="403575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155645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CF2BED-4F3F-494E-91EE-7E323438F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Eureka Discovery Service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448547-1D44-45FA-9FC0-D07A0762B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4650" y="2052116"/>
            <a:ext cx="4045370" cy="3997828"/>
          </a:xfrm>
        </p:spPr>
        <p:txBody>
          <a:bodyPr/>
          <a:lstStyle/>
          <a:p>
            <a:r>
              <a:rPr lang="de-DE" dirty="0"/>
              <a:t>Clientseitige Service Discovery </a:t>
            </a:r>
          </a:p>
          <a:p>
            <a:r>
              <a:rPr lang="de-DE" dirty="0"/>
              <a:t>Leicht über Spring zu integrieren</a:t>
            </a:r>
          </a:p>
          <a:p>
            <a:r>
              <a:rPr lang="de-DE" dirty="0"/>
              <a:t>Alternativen: NGINX (serverseitig), </a:t>
            </a:r>
            <a:r>
              <a:rPr lang="de-DE" dirty="0" err="1"/>
              <a:t>Zookeeper</a:t>
            </a:r>
            <a:r>
              <a:rPr lang="de-DE" dirty="0"/>
              <a:t> (clientseitig), …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33A6C71-1AAE-4C03-B97B-51EAA0590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604C3-A478-448A-88D6-07EFA8665C1F}" type="datetime1">
              <a:rPr lang="de-DE" smtClean="0"/>
              <a:t>05.11.2021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0F77433-9E22-4590-A3EE-BCCFF9B02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Benjamin Swarovsky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13A712A-7C02-462E-8DEE-18B8F087B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16</a:t>
            </a:fld>
            <a:endParaRPr lang="en-US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2050B92F-0B02-4B4A-BAB0-14D5644E1C9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8472" y="2217177"/>
            <a:ext cx="6032960" cy="316806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15114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39AC1F-FD3E-4C2A-AB36-1E0EB6A23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Service Discovery - Implementierung (Eureka-Server)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45A52AF-2CE8-4B0F-8F21-A2B387FACE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4649" y="1573441"/>
            <a:ext cx="7796540" cy="3711117"/>
          </a:xfrm>
        </p:spPr>
        <p:txBody>
          <a:bodyPr/>
          <a:lstStyle/>
          <a:p>
            <a:r>
              <a:rPr lang="de-DE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Annotation @EnableEurekaServer in Main-Klasse</a:t>
            </a:r>
          </a:p>
          <a:p>
            <a:r>
              <a:rPr lang="de-DE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Abhängigkeit spring-</a:t>
            </a:r>
            <a:r>
              <a:rPr lang="de-DE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cloud</a:t>
            </a:r>
            <a:r>
              <a:rPr lang="de-DE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-starter-</a:t>
            </a:r>
            <a:r>
              <a:rPr lang="de-DE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netflix</a:t>
            </a:r>
            <a:r>
              <a:rPr lang="de-DE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de-DE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eureka</a:t>
            </a:r>
            <a:r>
              <a:rPr lang="de-DE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-server in pom.xml</a:t>
            </a:r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845BC14-2D1A-40CC-8839-CF8D8CC43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604C3-A478-448A-88D6-07EFA8665C1F}" type="datetime1">
              <a:rPr lang="de-DE" smtClean="0"/>
              <a:t>05.11.2021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1C5999E-6C68-4295-BBEB-B308FC41D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Benjamin Swarovsky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6BD750B-F73E-42D5-A36A-AF829A2FA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17</a:t>
            </a:fld>
            <a:endParaRPr lang="en-US"/>
          </a:p>
        </p:txBody>
      </p:sp>
      <p:pic>
        <p:nvPicPr>
          <p:cNvPr id="8" name="Grafik 7" descr="Ein Bild, das Text enthält.&#10;&#10;Automatisch generierte Beschreibung">
            <a:extLst>
              <a:ext uri="{FF2B5EF4-FFF2-40B4-BE49-F238E27FC236}">
                <a16:creationId xmlns:a16="http://schemas.microsoft.com/office/drawing/2014/main" id="{E0B94D53-0D48-4561-8FF7-F3A379452E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3557" y="4040002"/>
            <a:ext cx="7278723" cy="1862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7074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3B68BE-CD61-4C7B-BD41-CBB17BA14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Service Discovery Implementierung (Eureka-Client)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FC2FB1D-4881-410F-93F9-E1B090C23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4650" y="1605802"/>
            <a:ext cx="7796540" cy="3997828"/>
          </a:xfrm>
        </p:spPr>
        <p:txBody>
          <a:bodyPr/>
          <a:lstStyle/>
          <a:p>
            <a:r>
              <a:rPr lang="de-DE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Annotation @EnableEurekaClient in Main-Klasse</a:t>
            </a:r>
          </a:p>
          <a:p>
            <a:r>
              <a:rPr lang="de-DE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Abhängigkeit spring-</a:t>
            </a:r>
            <a:r>
              <a:rPr lang="de-DE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cloud</a:t>
            </a:r>
            <a:r>
              <a:rPr lang="de-DE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-starter-</a:t>
            </a:r>
            <a:r>
              <a:rPr lang="de-DE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netflix</a:t>
            </a:r>
            <a:r>
              <a:rPr lang="de-DE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de-DE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eureka</a:t>
            </a:r>
            <a:r>
              <a:rPr lang="de-DE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-client in pom.xml</a:t>
            </a:r>
          </a:p>
          <a:p>
            <a:pPr lvl="1"/>
            <a:endParaRPr lang="de-DE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9C62AF2-E59F-42EE-963C-BE5564ED2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604C3-A478-448A-88D6-07EFA8665C1F}" type="datetime1">
              <a:rPr lang="de-DE" smtClean="0"/>
              <a:t>05.11.2021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B0AD5D3-6A95-47CE-BDBD-19BC5E6A8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Benjamin Swarovsky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A25D48-2FB1-4B56-BC88-DD75AC676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18</a:t>
            </a:fld>
            <a:endParaRPr lang="en-US"/>
          </a:p>
        </p:txBody>
      </p:sp>
      <p:pic>
        <p:nvPicPr>
          <p:cNvPr id="8" name="Grafik 7" descr="Ein Bild, das Text enthält.&#10;&#10;Automatisch generierte Beschreibung">
            <a:extLst>
              <a:ext uri="{FF2B5EF4-FFF2-40B4-BE49-F238E27FC236}">
                <a16:creationId xmlns:a16="http://schemas.microsoft.com/office/drawing/2014/main" id="{801A57D6-5498-48D9-AB8B-945E542EE4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9411" y="4114607"/>
            <a:ext cx="7717058" cy="1302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2780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E854AF-370A-4DD2-B05B-BA9F47E75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98CDAB6-320F-43C1-90E0-C684815DE0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4649" y="1685228"/>
            <a:ext cx="7901820" cy="4749440"/>
          </a:xfrm>
        </p:spPr>
        <p:txBody>
          <a:bodyPr>
            <a:normAutofit fontScale="55000" lnSpcReduction="20000"/>
          </a:bodyPr>
          <a:lstStyle/>
          <a:p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Einleitung</a:t>
            </a:r>
          </a:p>
          <a:p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Architektur</a:t>
            </a:r>
          </a:p>
          <a:p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API Gateway / Load Balancer</a:t>
            </a:r>
          </a:p>
          <a:p>
            <a:r>
              <a:rPr lang="de-DE" sz="4000" b="1" dirty="0">
                <a:solidFill>
                  <a:schemeClr val="tx1">
                    <a:lumMod val="50000"/>
                  </a:schemeClr>
                </a:solidFill>
              </a:rPr>
              <a:t>Service Discovery</a:t>
            </a:r>
          </a:p>
          <a:p>
            <a:r>
              <a:rPr lang="de-DE" sz="4000" b="1" dirty="0"/>
              <a:t>Zusammenspiel der Technologien</a:t>
            </a:r>
          </a:p>
          <a:p>
            <a:pPr lvl="1"/>
            <a:r>
              <a:rPr lang="de-DE" sz="3800" b="1" dirty="0"/>
              <a:t>Anwendungsfall</a:t>
            </a:r>
          </a:p>
          <a:p>
            <a:pPr lvl="1"/>
            <a:r>
              <a:rPr lang="de-DE" sz="3800" b="1" dirty="0"/>
              <a:t>Ablauf</a:t>
            </a:r>
          </a:p>
          <a:p>
            <a:r>
              <a:rPr lang="de-DE" sz="4000" dirty="0">
                <a:solidFill>
                  <a:schemeClr val="tx1">
                    <a:lumMod val="75000"/>
                  </a:schemeClr>
                </a:solidFill>
              </a:rPr>
              <a:t>Auswertung</a:t>
            </a:r>
          </a:p>
          <a:p>
            <a:r>
              <a:rPr lang="de-DE" sz="4000" dirty="0">
                <a:solidFill>
                  <a:schemeClr val="tx1">
                    <a:lumMod val="75000"/>
                  </a:schemeClr>
                </a:solidFill>
              </a:rPr>
              <a:t>Demonstration des Prototypen</a:t>
            </a:r>
          </a:p>
          <a:p>
            <a:pPr marL="457200" lvl="1" indent="0">
              <a:buNone/>
            </a:pPr>
            <a:endParaRPr lang="de-DE" dirty="0"/>
          </a:p>
          <a:p>
            <a:pPr lvl="1"/>
            <a:endParaRPr lang="de-DE" dirty="0"/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1C5A0D9-0D16-40F0-A270-E2153F54A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604C3-A478-448A-88D6-07EFA8665C1F}" type="datetime1">
              <a:rPr lang="de-DE" smtClean="0"/>
              <a:t>05.11.2021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987783A-1F70-47FB-8650-215BADB0D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Benjamin Swarovsky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DFC56A4-BEFD-4224-A109-1FFEDB0D2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570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E854AF-370A-4DD2-B05B-BA9F47E75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98CDAB6-320F-43C1-90E0-C684815DE0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4650" y="2345627"/>
            <a:ext cx="7796540" cy="3997828"/>
          </a:xfrm>
        </p:spPr>
        <p:txBody>
          <a:bodyPr>
            <a:normAutofit fontScale="92500" lnSpcReduction="20000"/>
          </a:bodyPr>
          <a:lstStyle/>
          <a:p>
            <a:r>
              <a:rPr lang="de-DE" dirty="0"/>
              <a:t>Einleitung</a:t>
            </a:r>
          </a:p>
          <a:p>
            <a:r>
              <a:rPr lang="de-DE" dirty="0"/>
              <a:t>Architektur</a:t>
            </a:r>
          </a:p>
          <a:p>
            <a:r>
              <a:rPr lang="de-DE" dirty="0"/>
              <a:t>API Gateway</a:t>
            </a:r>
          </a:p>
          <a:p>
            <a:r>
              <a:rPr lang="de-DE" dirty="0"/>
              <a:t>Service Discovery</a:t>
            </a:r>
          </a:p>
          <a:p>
            <a:r>
              <a:rPr lang="de-DE"/>
              <a:t>Load Balancer</a:t>
            </a:r>
            <a:endParaRPr lang="de-DE" dirty="0"/>
          </a:p>
          <a:p>
            <a:r>
              <a:rPr lang="de-DE" dirty="0"/>
              <a:t>Zusammenspiel der Technologien</a:t>
            </a:r>
          </a:p>
          <a:p>
            <a:r>
              <a:rPr lang="de-DE" dirty="0"/>
              <a:t>Auswertung</a:t>
            </a:r>
          </a:p>
          <a:p>
            <a:r>
              <a:rPr lang="de-DE" dirty="0"/>
              <a:t>Demonstration des Prototypen</a:t>
            </a:r>
          </a:p>
          <a:p>
            <a:pPr marL="457200" lvl="1" indent="0">
              <a:buNone/>
            </a:pPr>
            <a:endParaRPr lang="de-DE" dirty="0"/>
          </a:p>
          <a:p>
            <a:pPr lvl="1"/>
            <a:endParaRPr lang="de-DE" dirty="0"/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1C5A0D9-0D16-40F0-A270-E2153F54A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604C3-A478-448A-88D6-07EFA8665C1F}" type="datetime1">
              <a:rPr lang="de-DE" smtClean="0"/>
              <a:t>05.11.2021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987783A-1F70-47FB-8650-215BADB0D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Benjamin Swarovsky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DFC56A4-BEFD-4224-A109-1FFEDB0D2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5511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350839-4570-4F36-91B9-18B6B6754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Anwendungsfall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64F273D-36DD-45B9-AB4C-49F6D35A8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604C3-A478-448A-88D6-07EFA8665C1F}" type="datetime1">
              <a:rPr lang="de-DE" smtClean="0"/>
              <a:t>05.11.2021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EB84010-8384-457B-B83F-8F0659A03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Benjamin Swarovsky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F49E6F5-F300-4579-BE65-8120E82E2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20</a:t>
            </a:fld>
            <a:endParaRPr lang="en-US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C41D1897-02D0-40BF-B256-CDB15B54D7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5233" y="2071948"/>
            <a:ext cx="5494505" cy="399732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C1B7B656-A111-4746-8151-9CA23D0D1E5D}"/>
              </a:ext>
            </a:extLst>
          </p:cNvPr>
          <p:cNvSpPr/>
          <p:nvPr/>
        </p:nvSpPr>
        <p:spPr>
          <a:xfrm>
            <a:off x="6609867" y="2048719"/>
            <a:ext cx="1915008" cy="288630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6C9130D9-9D60-4275-B127-FA54026B3E1E}"/>
              </a:ext>
            </a:extLst>
          </p:cNvPr>
          <p:cNvSpPr txBox="1">
            <a:spLocks/>
          </p:cNvSpPr>
          <p:nvPr/>
        </p:nvSpPr>
        <p:spPr>
          <a:xfrm>
            <a:off x="1614650" y="2052116"/>
            <a:ext cx="2509675" cy="3929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Ausgabe der teilnehmenden Firmen über den Besucherservice</a:t>
            </a:r>
          </a:p>
          <a:p>
            <a:r>
              <a:rPr lang="de-DE" dirty="0"/>
              <a:t>Der Besucherservice wurde mehrfach instanziiert</a:t>
            </a:r>
          </a:p>
        </p:txBody>
      </p:sp>
    </p:spTree>
    <p:extLst>
      <p:ext uri="{BB962C8B-B14F-4D97-AF65-F5344CB8AC3E}">
        <p14:creationId xmlns:p14="http://schemas.microsoft.com/office/powerpoint/2010/main" val="7359590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3C1682-4AAB-4847-93EF-CEF85B440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Ablauf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63D7483-83C8-4EF1-B1B0-1B4E37091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604C3-A478-448A-88D6-07EFA8665C1F}" type="datetime1">
              <a:rPr lang="de-DE" smtClean="0"/>
              <a:t>05.11.2021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FCC2C5A-D5BC-4D5F-A819-9F5AA5236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Benjamin Swarovsky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9A10BAC-69A7-450C-B6B2-383B4B05E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21</a:t>
            </a:fld>
            <a:endParaRPr lang="en-US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4FEE9CFE-9107-44CA-85A9-08637CCAD5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2417" y="1549029"/>
            <a:ext cx="5506557" cy="4903287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A880B7CA-4AC8-435D-AD80-0462CA0B96BD}"/>
              </a:ext>
            </a:extLst>
          </p:cNvPr>
          <p:cNvSpPr txBox="1">
            <a:spLocks/>
          </p:cNvSpPr>
          <p:nvPr/>
        </p:nvSpPr>
        <p:spPr>
          <a:xfrm>
            <a:off x="1297048" y="2001758"/>
            <a:ext cx="3570228" cy="40481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de-DE" sz="1600" dirty="0">
                <a:solidFill>
                  <a:srgbClr val="00B050"/>
                </a:solidFill>
              </a:rPr>
              <a:t>Aufruf der URL : localhost:8081/</a:t>
            </a:r>
            <a:r>
              <a:rPr lang="de-DE" sz="1600" dirty="0" err="1">
                <a:solidFill>
                  <a:srgbClr val="00B050"/>
                </a:solidFill>
              </a:rPr>
              <a:t>besucherservice</a:t>
            </a:r>
            <a:r>
              <a:rPr lang="de-DE" sz="1600" dirty="0">
                <a:solidFill>
                  <a:srgbClr val="00B050"/>
                </a:solidFill>
              </a:rPr>
              <a:t>/firmen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1600" dirty="0">
                <a:solidFill>
                  <a:srgbClr val="FF0000"/>
                </a:solidFill>
              </a:rPr>
              <a:t>Adressauflösung „</a:t>
            </a:r>
            <a:r>
              <a:rPr lang="de-DE" sz="1600" dirty="0" err="1">
                <a:solidFill>
                  <a:srgbClr val="FF0000"/>
                </a:solidFill>
              </a:rPr>
              <a:t>besucherservice</a:t>
            </a:r>
            <a:r>
              <a:rPr lang="de-DE" sz="1600" dirty="0">
                <a:solidFill>
                  <a:srgbClr val="FF0000"/>
                </a:solidFill>
              </a:rPr>
              <a:t>“ über Eureka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1600" dirty="0">
                <a:solidFill>
                  <a:srgbClr val="FFC000"/>
                </a:solidFill>
              </a:rPr>
              <a:t>Weiterleitung des Aufrufes über Gateway und Loadbalancer (Loadbalancer wählt verfügbaren Besucherservice)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1600" dirty="0">
                <a:solidFill>
                  <a:srgbClr val="92D050"/>
                </a:solidFill>
              </a:rPr>
              <a:t>Besucherservice ruft den Endpunkt „/firmen“ auf wodurch die Firmendaten vom Firmenservice angefordert werden (Adressauflösung über Eureka)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1600" dirty="0">
                <a:solidFill>
                  <a:srgbClr val="00B0F0"/>
                </a:solidFill>
              </a:rPr>
              <a:t>Besucherservice Sendet Die Daten (HTML) über das Gateway zum Client</a:t>
            </a:r>
          </a:p>
        </p:txBody>
      </p:sp>
      <p:pic>
        <p:nvPicPr>
          <p:cNvPr id="14" name="Grafik 13" descr="Ein Bild, das Text enthält.&#10;&#10;Automatisch generierte Beschreibung">
            <a:extLst>
              <a:ext uri="{FF2B5EF4-FFF2-40B4-BE49-F238E27FC236}">
                <a16:creationId xmlns:a16="http://schemas.microsoft.com/office/drawing/2014/main" id="{EAE00A90-D0E3-4F20-A0F9-B57A4897F9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6337" y="4891052"/>
            <a:ext cx="813464" cy="410605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9DB121DB-F9E1-45BE-A9E0-3AD6BEDB11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09737" y="4953398"/>
            <a:ext cx="813464" cy="410606"/>
          </a:xfrm>
          <a:prstGeom prst="rect">
            <a:avLst/>
          </a:prstGeom>
        </p:spPr>
      </p:pic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749D3DAD-E55D-4BFE-9B05-45B615CAB1DF}"/>
              </a:ext>
            </a:extLst>
          </p:cNvPr>
          <p:cNvCxnSpPr/>
          <p:nvPr/>
        </p:nvCxnSpPr>
        <p:spPr>
          <a:xfrm>
            <a:off x="6248400" y="3357563"/>
            <a:ext cx="704850" cy="3857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09A6E960-7747-4251-8B54-179FE477BDAE}"/>
              </a:ext>
            </a:extLst>
          </p:cNvPr>
          <p:cNvCxnSpPr>
            <a:cxnSpLocks/>
          </p:cNvCxnSpPr>
          <p:nvPr/>
        </p:nvCxnSpPr>
        <p:spPr>
          <a:xfrm>
            <a:off x="6849361" y="4324350"/>
            <a:ext cx="0" cy="45720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5B783ECC-D8F0-4424-8F8E-D340ACEDDE12}"/>
              </a:ext>
            </a:extLst>
          </p:cNvPr>
          <p:cNvCxnSpPr/>
          <p:nvPr/>
        </p:nvCxnSpPr>
        <p:spPr>
          <a:xfrm>
            <a:off x="8477250" y="3952875"/>
            <a:ext cx="0" cy="1000523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43C64D87-026F-4A19-A9F2-06702FBDECDD}"/>
              </a:ext>
            </a:extLst>
          </p:cNvPr>
          <p:cNvCxnSpPr/>
          <p:nvPr/>
        </p:nvCxnSpPr>
        <p:spPr>
          <a:xfrm>
            <a:off x="8582025" y="4953398"/>
            <a:ext cx="434312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03BCD8C6-4815-4379-950F-8A836D71C08D}"/>
              </a:ext>
            </a:extLst>
          </p:cNvPr>
          <p:cNvCxnSpPr/>
          <p:nvPr/>
        </p:nvCxnSpPr>
        <p:spPr>
          <a:xfrm flipV="1">
            <a:off x="9344025" y="3429000"/>
            <a:ext cx="0" cy="1571625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2DABCE12-EAC0-4CE5-9294-F466FAC67844}"/>
              </a:ext>
            </a:extLst>
          </p:cNvPr>
          <p:cNvCxnSpPr/>
          <p:nvPr/>
        </p:nvCxnSpPr>
        <p:spPr>
          <a:xfrm flipH="1">
            <a:off x="8582025" y="4891052"/>
            <a:ext cx="342900" cy="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C96153D3-7D95-4867-A0AF-7FA5DA9FEA61}"/>
              </a:ext>
            </a:extLst>
          </p:cNvPr>
          <p:cNvCxnSpPr/>
          <p:nvPr/>
        </p:nvCxnSpPr>
        <p:spPr>
          <a:xfrm flipV="1">
            <a:off x="8582025" y="3743325"/>
            <a:ext cx="0" cy="1038225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6B0B7BAE-BF81-45EC-AD62-28AC2A432823}"/>
              </a:ext>
            </a:extLst>
          </p:cNvPr>
          <p:cNvCxnSpPr/>
          <p:nvPr/>
        </p:nvCxnSpPr>
        <p:spPr>
          <a:xfrm flipH="1">
            <a:off x="7648575" y="3743325"/>
            <a:ext cx="828675" cy="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mit Pfeil 43">
            <a:extLst>
              <a:ext uri="{FF2B5EF4-FFF2-40B4-BE49-F238E27FC236}">
                <a16:creationId xmlns:a16="http://schemas.microsoft.com/office/drawing/2014/main" id="{B5791958-DA42-4FFF-BCF0-F2D34C9FD79F}"/>
              </a:ext>
            </a:extLst>
          </p:cNvPr>
          <p:cNvCxnSpPr/>
          <p:nvPr/>
        </p:nvCxnSpPr>
        <p:spPr>
          <a:xfrm flipH="1" flipV="1">
            <a:off x="6248400" y="3248025"/>
            <a:ext cx="704850" cy="371475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8C84B24B-F3B1-4173-919A-1F2572BDE002}"/>
              </a:ext>
            </a:extLst>
          </p:cNvPr>
          <p:cNvCxnSpPr/>
          <p:nvPr/>
        </p:nvCxnSpPr>
        <p:spPr>
          <a:xfrm>
            <a:off x="7648575" y="3863340"/>
            <a:ext cx="828675" cy="0"/>
          </a:xfrm>
          <a:prstGeom prst="straightConnector1">
            <a:avLst/>
          </a:prstGeom>
          <a:ln w="38100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F99484D0-6D3A-4035-824C-016CC27747C2}"/>
              </a:ext>
            </a:extLst>
          </p:cNvPr>
          <p:cNvCxnSpPr/>
          <p:nvPr/>
        </p:nvCxnSpPr>
        <p:spPr>
          <a:xfrm>
            <a:off x="7703820" y="5128260"/>
            <a:ext cx="1221105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77255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E854AF-370A-4DD2-B05B-BA9F47E75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98CDAB6-320F-43C1-90E0-C684815DE0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4649" y="1685228"/>
            <a:ext cx="7901820" cy="4749440"/>
          </a:xfrm>
        </p:spPr>
        <p:txBody>
          <a:bodyPr>
            <a:normAutofit fontScale="77500" lnSpcReduction="20000"/>
          </a:bodyPr>
          <a:lstStyle/>
          <a:p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Einleitung</a:t>
            </a:r>
          </a:p>
          <a:p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Architektur</a:t>
            </a:r>
          </a:p>
          <a:p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API Gateway / Load Balancer</a:t>
            </a:r>
          </a:p>
          <a:p>
            <a:r>
              <a:rPr lang="de-DE" sz="4000" b="1" dirty="0">
                <a:solidFill>
                  <a:schemeClr val="tx1">
                    <a:lumMod val="50000"/>
                  </a:schemeClr>
                </a:solidFill>
              </a:rPr>
              <a:t>Service Discovery</a:t>
            </a:r>
          </a:p>
          <a:p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Zusammenspiel der Technologien</a:t>
            </a:r>
          </a:p>
          <a:p>
            <a:r>
              <a:rPr lang="de-DE" sz="4000" b="1" dirty="0"/>
              <a:t>Auswertung</a:t>
            </a:r>
          </a:p>
          <a:p>
            <a:r>
              <a:rPr lang="de-DE" sz="4000" dirty="0">
                <a:solidFill>
                  <a:schemeClr val="tx1">
                    <a:lumMod val="75000"/>
                  </a:schemeClr>
                </a:solidFill>
              </a:rPr>
              <a:t>Demonstration des Prototypen</a:t>
            </a:r>
          </a:p>
          <a:p>
            <a:pPr marL="457200" lvl="1" indent="0">
              <a:buNone/>
            </a:pPr>
            <a:endParaRPr lang="de-DE" dirty="0"/>
          </a:p>
          <a:p>
            <a:pPr lvl="1"/>
            <a:endParaRPr lang="de-DE" dirty="0"/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1C5A0D9-0D16-40F0-A270-E2153F54A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604C3-A478-448A-88D6-07EFA8665C1F}" type="datetime1">
              <a:rPr lang="de-DE" smtClean="0"/>
              <a:t>05.11.2021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987783A-1F70-47FB-8650-215BADB0D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Benjamin Swarovsky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DFC56A4-BEFD-4224-A109-1FFEDB0D2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6353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325F50-9EBD-4B52-9CF4-53327B4F0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32E0820-DB1F-4C4C-AA59-E3F868E244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3343AAA-013D-4810-AF12-A648160AD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604C3-A478-448A-88D6-07EFA8665C1F}" type="datetime1">
              <a:rPr lang="de-DE" smtClean="0"/>
              <a:t>05.11.2021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9CA9EFA-610B-4A5B-B584-8B97E996B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Benjamin Swarovsky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5D109E9-D893-44C1-AEB0-A9E0466C2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1360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8A0777-CFE6-457E-8127-F136AE088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Demonstration des Prototypen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DB7DD88-23AD-4A12-ADC2-FAE3F1A98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D6332C5-8A74-45D7-9827-AEA94A841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604C3-A478-448A-88D6-07EFA8665C1F}" type="datetime1">
              <a:rPr lang="de-DE" smtClean="0"/>
              <a:t>05.11.2021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190D1FA-56E8-4CD6-917D-703B525CE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Benjamin Swarovsky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2CAA5F2-2269-438E-8317-2B6EF9730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2630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A5AE4E-6EBA-48CA-9662-58CC35012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Ende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08DD68D-17E1-4075-9E04-9BDEA2E3A3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8070C4D-CC50-41DB-86CB-8AC158160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604C3-A478-448A-88D6-07EFA8665C1F}" type="datetime1">
              <a:rPr lang="de-DE" smtClean="0"/>
              <a:t>05.11.2021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CE6DB89-FEB7-49C0-B0AF-3F181AB1B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Benjamin Swarovsky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1C9E8E5-47A8-4539-AC65-0ED167C21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2634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E854AF-370A-4DD2-B05B-BA9F47E75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98CDAB6-320F-43C1-90E0-C684815DE0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4650" y="1484051"/>
            <a:ext cx="7901820" cy="5181601"/>
          </a:xfrm>
        </p:spPr>
        <p:txBody>
          <a:bodyPr>
            <a:normAutofit fontScale="40000" lnSpcReduction="20000"/>
          </a:bodyPr>
          <a:lstStyle/>
          <a:p>
            <a:r>
              <a:rPr lang="de-DE" sz="4800" b="1" dirty="0"/>
              <a:t>Einleitung</a:t>
            </a:r>
          </a:p>
          <a:p>
            <a:pPr lvl="1"/>
            <a:r>
              <a:rPr lang="de-DE" sz="4800" b="1" dirty="0"/>
              <a:t>Problemstellung</a:t>
            </a:r>
          </a:p>
          <a:p>
            <a:pPr lvl="1"/>
            <a:r>
              <a:rPr lang="de-DE" sz="4800" b="1" dirty="0"/>
              <a:t>Ziele</a:t>
            </a:r>
          </a:p>
          <a:p>
            <a:r>
              <a:rPr lang="de-DE" sz="4800" dirty="0">
                <a:solidFill>
                  <a:schemeClr val="tx1">
                    <a:lumMod val="75000"/>
                  </a:schemeClr>
                </a:solidFill>
              </a:rPr>
              <a:t>Architektur</a:t>
            </a:r>
          </a:p>
          <a:p>
            <a:r>
              <a:rPr lang="de-DE" sz="4800" dirty="0">
                <a:solidFill>
                  <a:schemeClr val="tx1">
                    <a:lumMod val="75000"/>
                  </a:schemeClr>
                </a:solidFill>
              </a:rPr>
              <a:t>API Gateway</a:t>
            </a:r>
          </a:p>
          <a:p>
            <a:r>
              <a:rPr lang="de-DE" sz="4800" dirty="0">
                <a:solidFill>
                  <a:schemeClr val="tx1">
                    <a:lumMod val="75000"/>
                  </a:schemeClr>
                </a:solidFill>
              </a:rPr>
              <a:t>Service Discovery</a:t>
            </a:r>
          </a:p>
          <a:p>
            <a:r>
              <a:rPr lang="de-DE" sz="4800" dirty="0">
                <a:solidFill>
                  <a:schemeClr val="tx1">
                    <a:lumMod val="75000"/>
                  </a:schemeClr>
                </a:solidFill>
              </a:rPr>
              <a:t>Load Balancer</a:t>
            </a:r>
          </a:p>
          <a:p>
            <a:r>
              <a:rPr lang="de-DE" sz="4800" dirty="0">
                <a:solidFill>
                  <a:schemeClr val="tx1">
                    <a:lumMod val="75000"/>
                  </a:schemeClr>
                </a:solidFill>
              </a:rPr>
              <a:t>Zusammenspiel der Technologien</a:t>
            </a:r>
          </a:p>
          <a:p>
            <a:r>
              <a:rPr lang="de-DE" sz="4800" dirty="0">
                <a:solidFill>
                  <a:schemeClr val="tx1">
                    <a:lumMod val="75000"/>
                  </a:schemeClr>
                </a:solidFill>
              </a:rPr>
              <a:t>Auswertung</a:t>
            </a:r>
          </a:p>
          <a:p>
            <a:r>
              <a:rPr lang="de-DE" sz="4800" dirty="0">
                <a:solidFill>
                  <a:schemeClr val="tx1">
                    <a:lumMod val="75000"/>
                  </a:schemeClr>
                </a:solidFill>
              </a:rPr>
              <a:t>Demonstration des Prototypen</a:t>
            </a:r>
          </a:p>
          <a:p>
            <a:pPr marL="457200" lvl="1" indent="0">
              <a:buNone/>
            </a:pPr>
            <a:endParaRPr lang="de-DE" dirty="0"/>
          </a:p>
          <a:p>
            <a:pPr lvl="1"/>
            <a:endParaRPr lang="de-DE" dirty="0"/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1C5A0D9-0D16-40F0-A270-E2153F54A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604C3-A478-448A-88D6-07EFA8665C1F}" type="datetime1">
              <a:rPr lang="de-DE" smtClean="0"/>
              <a:t>05.11.2021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987783A-1F70-47FB-8650-215BADB0D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Benjamin Swarovsky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DFC56A4-BEFD-4224-A109-1FFEDB0D2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41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72F12D-DE1B-43C8-BC90-15429E467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Problemstellung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5FDEF89-6AD6-4318-9E78-F4CABD9A27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4650" y="2236462"/>
            <a:ext cx="7796540" cy="4907827"/>
          </a:xfrm>
        </p:spPr>
        <p:txBody>
          <a:bodyPr>
            <a:normAutofit fontScale="85000" lnSpcReduction="20000"/>
          </a:bodyPr>
          <a:lstStyle/>
          <a:p>
            <a:r>
              <a:rPr lang="de-DE" dirty="0"/>
              <a:t>Monolith:</a:t>
            </a:r>
          </a:p>
          <a:p>
            <a:pPr lvl="1"/>
            <a:r>
              <a:rPr lang="de-DE" dirty="0"/>
              <a:t>Enge Kopplung</a:t>
            </a:r>
          </a:p>
          <a:p>
            <a:pPr lvl="1"/>
            <a:r>
              <a:rPr lang="de-DE" dirty="0"/>
              <a:t>Schlecht skalierbar</a:t>
            </a:r>
          </a:p>
          <a:p>
            <a:pPr lvl="1"/>
            <a:r>
              <a:rPr lang="de-DE" dirty="0"/>
              <a:t>Big Ball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Mudd</a:t>
            </a:r>
            <a:endParaRPr lang="de-DE" dirty="0"/>
          </a:p>
          <a:p>
            <a:pPr marL="457200" lvl="1" indent="0">
              <a:buNone/>
            </a:pPr>
            <a:endParaRPr lang="de-DE" dirty="0"/>
          </a:p>
          <a:p>
            <a:r>
              <a:rPr lang="de-DE" dirty="0"/>
              <a:t>Microservices	</a:t>
            </a:r>
          </a:p>
          <a:p>
            <a:endParaRPr lang="de-DE" dirty="0"/>
          </a:p>
          <a:p>
            <a:r>
              <a:rPr lang="de-DE" dirty="0"/>
              <a:t>Anspruchsvolle Architektur</a:t>
            </a:r>
          </a:p>
          <a:p>
            <a:r>
              <a:rPr lang="de-DE" dirty="0"/>
              <a:t>Herausforderungen beim Einsatz mehrerer Services:</a:t>
            </a:r>
          </a:p>
          <a:p>
            <a:pPr lvl="1"/>
            <a:r>
              <a:rPr lang="de-DE" dirty="0"/>
              <a:t>Konsistenz</a:t>
            </a:r>
          </a:p>
          <a:p>
            <a:pPr lvl="1"/>
            <a:r>
              <a:rPr lang="de-DE" dirty="0"/>
              <a:t>Kommunikation</a:t>
            </a:r>
          </a:p>
          <a:p>
            <a:pPr lvl="1"/>
            <a:r>
              <a:rPr lang="de-DE" dirty="0"/>
              <a:t>Fehlerbehandlung</a:t>
            </a:r>
          </a:p>
          <a:p>
            <a:pPr lvl="1"/>
            <a:endParaRPr lang="de-DE" dirty="0"/>
          </a:p>
          <a:p>
            <a:pPr marL="457200" lvl="1" indent="0">
              <a:buNone/>
            </a:pPr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E95745A-3467-44E8-AED4-FD11E77D1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604C3-A478-448A-88D6-07EFA8665C1F}" type="datetime1">
              <a:rPr lang="de-DE" smtClean="0"/>
              <a:t>05.11.2021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8CCE3C8-62DC-4AEF-9918-32ABE83C4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Benjamin Swarovsky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32A9456-6CBB-4F05-8203-214D2E795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/>
          </a:p>
        </p:txBody>
      </p:sp>
      <p:pic>
        <p:nvPicPr>
          <p:cNvPr id="8" name="Grafik 7" descr="Häkchen mit einfarbiger Füllung">
            <a:extLst>
              <a:ext uri="{FF2B5EF4-FFF2-40B4-BE49-F238E27FC236}">
                <a16:creationId xmlns:a16="http://schemas.microsoft.com/office/drawing/2014/main" id="{F11E36EA-8380-453A-BAC2-7A40D3C06E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36723" y="3429000"/>
            <a:ext cx="450873" cy="450873"/>
          </a:xfrm>
          <a:prstGeom prst="rect">
            <a:avLst/>
          </a:prstGeom>
        </p:spPr>
      </p:pic>
      <p:pic>
        <p:nvPicPr>
          <p:cNvPr id="9" name="Grafik 8" descr="Ausrufezeichen mit einfarbiger Füllung">
            <a:extLst>
              <a:ext uri="{FF2B5EF4-FFF2-40B4-BE49-F238E27FC236}">
                <a16:creationId xmlns:a16="http://schemas.microsoft.com/office/drawing/2014/main" id="{D5538A56-7952-48B3-8F39-9B4828DC8A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70292" y="4024044"/>
            <a:ext cx="892713" cy="892713"/>
          </a:xfrm>
          <a:prstGeom prst="rect">
            <a:avLst/>
          </a:prstGeom>
        </p:spPr>
      </p:pic>
      <p:pic>
        <p:nvPicPr>
          <p:cNvPr id="13" name="Grafik 12" descr="Markee nicht mehr folgen Silhouette">
            <a:extLst>
              <a:ext uri="{FF2B5EF4-FFF2-40B4-BE49-F238E27FC236}">
                <a16:creationId xmlns:a16="http://schemas.microsoft.com/office/drawing/2014/main" id="{0F1AAF0D-FB20-40A7-A57E-5ACBC14A204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583287" y="1909085"/>
            <a:ext cx="327377" cy="327377"/>
          </a:xfrm>
          <a:prstGeom prst="rect">
            <a:avLst/>
          </a:prstGeom>
        </p:spPr>
      </p:pic>
      <p:pic>
        <p:nvPicPr>
          <p:cNvPr id="14" name="Grafik 13" descr="Markee nicht mehr folgen Silhouette">
            <a:extLst>
              <a:ext uri="{FF2B5EF4-FFF2-40B4-BE49-F238E27FC236}">
                <a16:creationId xmlns:a16="http://schemas.microsoft.com/office/drawing/2014/main" id="{4FB1D398-034B-4631-A519-D28242223CF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583286" y="2334771"/>
            <a:ext cx="327377" cy="327377"/>
          </a:xfrm>
          <a:prstGeom prst="rect">
            <a:avLst/>
          </a:prstGeom>
        </p:spPr>
      </p:pic>
      <p:pic>
        <p:nvPicPr>
          <p:cNvPr id="15" name="Grafik 14" descr="Markee nicht mehr folgen Silhouette">
            <a:extLst>
              <a:ext uri="{FF2B5EF4-FFF2-40B4-BE49-F238E27FC236}">
                <a16:creationId xmlns:a16="http://schemas.microsoft.com/office/drawing/2014/main" id="{8CD2E987-671F-4D41-A194-7E6E9A5D5B9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583287" y="2765979"/>
            <a:ext cx="327377" cy="327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269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E7E75E-C754-45F4-AEA9-8F1561742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Ziele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0FBA3C5-C760-41B5-91EE-CA076E083C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4650" y="1885285"/>
            <a:ext cx="9437172" cy="3997828"/>
          </a:xfrm>
        </p:spPr>
        <p:txBody>
          <a:bodyPr>
            <a:normAutofit fontScale="92500"/>
          </a:bodyPr>
          <a:lstStyle/>
          <a:p>
            <a:r>
              <a:rPr lang="de-DE" dirty="0"/>
              <a:t>Technologische Ansätze zur Umsetzung von Microservices (Frameworks, Bibliotheken, Algorithmen, …)</a:t>
            </a:r>
          </a:p>
          <a:p>
            <a:r>
              <a:rPr lang="de-DE" dirty="0"/>
              <a:t>Beispielanwendung (Verwaltungsprogramm für die IT-</a:t>
            </a:r>
            <a:r>
              <a:rPr lang="de-DE" dirty="0" err="1"/>
              <a:t>Kontakmesse</a:t>
            </a:r>
            <a:r>
              <a:rPr lang="de-DE" dirty="0"/>
              <a:t>)</a:t>
            </a:r>
          </a:p>
          <a:p>
            <a:r>
              <a:rPr lang="de-DE" dirty="0"/>
              <a:t>Implementierung der Technologischen Ansätze (Springboot, Eureka, Jaeger, …)</a:t>
            </a:r>
          </a:p>
          <a:p>
            <a:r>
              <a:rPr lang="de-DE" dirty="0"/>
              <a:t>Auswertung 	</a:t>
            </a:r>
          </a:p>
          <a:p>
            <a:pPr lvl="1"/>
            <a:r>
              <a:rPr lang="de-DE" dirty="0"/>
              <a:t>Komplexität</a:t>
            </a:r>
          </a:p>
          <a:p>
            <a:pPr lvl="1"/>
            <a:r>
              <a:rPr lang="de-DE" dirty="0"/>
              <a:t>Welche Probleme traten auf</a:t>
            </a:r>
          </a:p>
          <a:p>
            <a:pPr lvl="1"/>
            <a:r>
              <a:rPr lang="de-DE" dirty="0"/>
              <a:t>Wie wichtig sind einzelne Technologien für die Umsetzung von Microservices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DA309CB-B748-4018-A7F5-7D9285C8B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604C3-A478-448A-88D6-07EFA8665C1F}" type="datetime1">
              <a:rPr lang="de-DE" smtClean="0"/>
              <a:t>05.11.2021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F5C2B49-9B30-4D9D-AAA6-0D2D67371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Benjamin Swarovsky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7D7554B-1BAB-4EDE-AE36-9C62A2331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0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E854AF-370A-4DD2-B05B-BA9F47E75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98CDAB6-320F-43C1-90E0-C684815DE0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4649" y="1685228"/>
            <a:ext cx="7901820" cy="4749440"/>
          </a:xfrm>
        </p:spPr>
        <p:txBody>
          <a:bodyPr>
            <a:normAutofit fontScale="47500" lnSpcReduction="20000"/>
          </a:bodyPr>
          <a:lstStyle/>
          <a:p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Einleitung</a:t>
            </a:r>
          </a:p>
          <a:p>
            <a:r>
              <a:rPr lang="de-DE" sz="4000" b="1" dirty="0"/>
              <a:t>Architektur</a:t>
            </a:r>
          </a:p>
          <a:p>
            <a:pPr lvl="1"/>
            <a:r>
              <a:rPr lang="de-DE" sz="3800" b="1" dirty="0"/>
              <a:t>Bausteinsicht Ebene 1</a:t>
            </a:r>
          </a:p>
          <a:p>
            <a:pPr lvl="1"/>
            <a:r>
              <a:rPr lang="de-DE" sz="3800" b="1" dirty="0"/>
              <a:t>Bausteinsicht Ebene 2</a:t>
            </a:r>
          </a:p>
          <a:p>
            <a:r>
              <a:rPr lang="de-DE" sz="4000" dirty="0">
                <a:solidFill>
                  <a:schemeClr val="tx1">
                    <a:lumMod val="75000"/>
                  </a:schemeClr>
                </a:solidFill>
              </a:rPr>
              <a:t>API Gateway</a:t>
            </a:r>
          </a:p>
          <a:p>
            <a:r>
              <a:rPr lang="de-DE" sz="4000" dirty="0">
                <a:solidFill>
                  <a:schemeClr val="tx1">
                    <a:lumMod val="75000"/>
                  </a:schemeClr>
                </a:solidFill>
              </a:rPr>
              <a:t>Service Discovery</a:t>
            </a:r>
          </a:p>
          <a:p>
            <a:r>
              <a:rPr lang="de-DE" sz="4000" dirty="0">
                <a:solidFill>
                  <a:schemeClr val="tx1">
                    <a:lumMod val="75000"/>
                  </a:schemeClr>
                </a:solidFill>
              </a:rPr>
              <a:t>Load Balancer</a:t>
            </a:r>
          </a:p>
          <a:p>
            <a:r>
              <a:rPr lang="de-DE" sz="4000" dirty="0">
                <a:solidFill>
                  <a:schemeClr val="tx1">
                    <a:lumMod val="75000"/>
                  </a:schemeClr>
                </a:solidFill>
              </a:rPr>
              <a:t>Zusammenspiel der Technologien</a:t>
            </a:r>
          </a:p>
          <a:p>
            <a:r>
              <a:rPr lang="de-DE" sz="4000" dirty="0">
                <a:solidFill>
                  <a:schemeClr val="tx1">
                    <a:lumMod val="75000"/>
                  </a:schemeClr>
                </a:solidFill>
              </a:rPr>
              <a:t>Auswertung</a:t>
            </a:r>
          </a:p>
          <a:p>
            <a:r>
              <a:rPr lang="de-DE" sz="4000" dirty="0">
                <a:solidFill>
                  <a:schemeClr val="tx1">
                    <a:lumMod val="75000"/>
                  </a:schemeClr>
                </a:solidFill>
              </a:rPr>
              <a:t>Demonstration des Prototypen</a:t>
            </a:r>
          </a:p>
          <a:p>
            <a:pPr marL="457200" lvl="1" indent="0">
              <a:buNone/>
            </a:pPr>
            <a:endParaRPr lang="de-DE" dirty="0"/>
          </a:p>
          <a:p>
            <a:pPr lvl="1"/>
            <a:endParaRPr lang="de-DE" dirty="0"/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1C5A0D9-0D16-40F0-A270-E2153F54A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604C3-A478-448A-88D6-07EFA8665C1F}" type="datetime1">
              <a:rPr lang="de-DE" smtClean="0"/>
              <a:t>05.11.2021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987783A-1F70-47FB-8650-215BADB0D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Benjamin Swarovsky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DFC56A4-BEFD-4224-A109-1FFEDB0D2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595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74B7DF-C462-4C98-B947-889514E20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8516" y="613266"/>
            <a:ext cx="7958331" cy="1077229"/>
          </a:xfrm>
        </p:spPr>
        <p:txBody>
          <a:bodyPr/>
          <a:lstStyle/>
          <a:p>
            <a:r>
              <a:rPr lang="de-DE" dirty="0"/>
              <a:t>Bausteinsicht Ebene 1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1AF1550-BC2D-44A0-8517-F800F4B0D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604C3-A478-448A-88D6-07EFA8665C1F}" type="datetime1">
              <a:rPr lang="de-DE" smtClean="0"/>
              <a:t>05.11.2021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FC917A6-3C42-4E0F-9485-4FF8389CD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Benjamin Swarovsky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66837D6-BFF8-41DC-B774-26692CD8E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94328C0C-6A64-4A7B-B5CA-B011FB2345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2227" y="1448796"/>
            <a:ext cx="5499456" cy="4896963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FFC0056E-D879-49C3-A0C5-C83D9A67EDFE}"/>
              </a:ext>
            </a:extLst>
          </p:cNvPr>
          <p:cNvSpPr/>
          <p:nvPr/>
        </p:nvSpPr>
        <p:spPr>
          <a:xfrm>
            <a:off x="6873522" y="4756009"/>
            <a:ext cx="830580" cy="426720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Rechteck: abgerundete Ecken 24">
            <a:extLst>
              <a:ext uri="{FF2B5EF4-FFF2-40B4-BE49-F238E27FC236}">
                <a16:creationId xmlns:a16="http://schemas.microsoft.com/office/drawing/2014/main" id="{D2365CEE-A5F7-445F-BEC1-21F7ECA25CAC}"/>
              </a:ext>
            </a:extLst>
          </p:cNvPr>
          <p:cNvSpPr/>
          <p:nvPr/>
        </p:nvSpPr>
        <p:spPr>
          <a:xfrm>
            <a:off x="6873522" y="3119297"/>
            <a:ext cx="830580" cy="426720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A84CA5D9-D407-4B9F-8162-B746A46BBCF0}"/>
              </a:ext>
            </a:extLst>
          </p:cNvPr>
          <p:cNvSpPr/>
          <p:nvPr/>
        </p:nvSpPr>
        <p:spPr>
          <a:xfrm>
            <a:off x="4869462" y="3033889"/>
            <a:ext cx="701040" cy="1348740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F550D5EC-AFE7-4379-8058-DA9C469B5568}"/>
              </a:ext>
            </a:extLst>
          </p:cNvPr>
          <p:cNvSpPr/>
          <p:nvPr/>
        </p:nvSpPr>
        <p:spPr>
          <a:xfrm>
            <a:off x="4869462" y="4618849"/>
            <a:ext cx="701040" cy="563880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4BDAC403-D0F8-48C4-8C0B-A9F340D4F52D}"/>
              </a:ext>
            </a:extLst>
          </p:cNvPr>
          <p:cNvCxnSpPr/>
          <p:nvPr/>
        </p:nvCxnSpPr>
        <p:spPr>
          <a:xfrm>
            <a:off x="5652164" y="3712069"/>
            <a:ext cx="719582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1C8373F6-52B1-443F-8758-9CB94B12C180}"/>
              </a:ext>
            </a:extLst>
          </p:cNvPr>
          <p:cNvCxnSpPr/>
          <p:nvPr/>
        </p:nvCxnSpPr>
        <p:spPr>
          <a:xfrm>
            <a:off x="6477282" y="3332657"/>
            <a:ext cx="33528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6CC55FE1-BD66-4051-8179-DECF9BAB2EBB}"/>
              </a:ext>
            </a:extLst>
          </p:cNvPr>
          <p:cNvCxnSpPr/>
          <p:nvPr/>
        </p:nvCxnSpPr>
        <p:spPr>
          <a:xfrm>
            <a:off x="6446802" y="3332657"/>
            <a:ext cx="0" cy="163671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8147C5AF-65E1-48A9-A1CA-722A96B28A88}"/>
              </a:ext>
            </a:extLst>
          </p:cNvPr>
          <p:cNvCxnSpPr/>
          <p:nvPr/>
        </p:nvCxnSpPr>
        <p:spPr>
          <a:xfrm>
            <a:off x="6477282" y="4969369"/>
            <a:ext cx="33528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4843CACC-014B-416D-8798-8D2298FF28AF}"/>
              </a:ext>
            </a:extLst>
          </p:cNvPr>
          <p:cNvCxnSpPr/>
          <p:nvPr/>
        </p:nvCxnSpPr>
        <p:spPr>
          <a:xfrm>
            <a:off x="5652164" y="4885549"/>
            <a:ext cx="719582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3A7F8676-FB56-4750-9A38-9FD973180D0C}"/>
              </a:ext>
            </a:extLst>
          </p:cNvPr>
          <p:cNvCxnSpPr/>
          <p:nvPr/>
        </p:nvCxnSpPr>
        <p:spPr>
          <a:xfrm>
            <a:off x="4191282" y="3332657"/>
            <a:ext cx="678180" cy="37941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8949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5" grpId="0" animBg="1"/>
      <p:bldP spid="9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F002A0-F11C-49BF-B84B-91A7BDF07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Bausteinsicht Ebene 2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7FEB1F1-F5B0-49AC-A265-1215B6B7C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604C3-A478-448A-88D6-07EFA8665C1F}" type="datetime1">
              <a:rPr lang="de-DE" smtClean="0"/>
              <a:t>05.11.2021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389E94C-036B-4FE3-BCF5-FF772550F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Benjamin Swarovsky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36A3E70-1B51-445A-AA5D-E1FD1DDD6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6CC8A200-D6BD-4651-81BD-C4BFD0D84E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0092" y="1705397"/>
            <a:ext cx="5849184" cy="451692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72327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E854AF-370A-4DD2-B05B-BA9F47E75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98CDAB6-320F-43C1-90E0-C684815DE0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4649" y="1685228"/>
            <a:ext cx="7901820" cy="4749440"/>
          </a:xfrm>
        </p:spPr>
        <p:txBody>
          <a:bodyPr>
            <a:normAutofit fontScale="40000" lnSpcReduction="20000"/>
          </a:bodyPr>
          <a:lstStyle/>
          <a:p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Einleitung</a:t>
            </a:r>
          </a:p>
          <a:p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Architektur</a:t>
            </a:r>
          </a:p>
          <a:p>
            <a:r>
              <a:rPr lang="de-DE" sz="4000" b="1" dirty="0"/>
              <a:t>API Gateway / Load Balancer</a:t>
            </a:r>
          </a:p>
          <a:p>
            <a:pPr lvl="1"/>
            <a:r>
              <a:rPr lang="de-DE" sz="3800" b="1" dirty="0"/>
              <a:t>API Gateway</a:t>
            </a:r>
          </a:p>
          <a:p>
            <a:pPr lvl="1"/>
            <a:r>
              <a:rPr lang="de-DE" sz="3800" b="1" dirty="0"/>
              <a:t>Load Balancer </a:t>
            </a:r>
          </a:p>
          <a:p>
            <a:pPr lvl="1"/>
            <a:r>
              <a:rPr lang="de-DE" sz="3800" b="1" dirty="0"/>
              <a:t>Spring Cloud API Gateway</a:t>
            </a:r>
          </a:p>
          <a:p>
            <a:pPr lvl="1"/>
            <a:r>
              <a:rPr lang="de-DE" sz="3800" b="1" dirty="0"/>
              <a:t>Implementierung</a:t>
            </a:r>
          </a:p>
          <a:p>
            <a:r>
              <a:rPr lang="de-DE" sz="4000" dirty="0">
                <a:solidFill>
                  <a:schemeClr val="tx1">
                    <a:lumMod val="75000"/>
                  </a:schemeClr>
                </a:solidFill>
              </a:rPr>
              <a:t>Service Discovery</a:t>
            </a:r>
          </a:p>
          <a:p>
            <a:r>
              <a:rPr lang="de-DE" sz="4000" dirty="0">
                <a:solidFill>
                  <a:schemeClr val="tx1">
                    <a:lumMod val="75000"/>
                  </a:schemeClr>
                </a:solidFill>
              </a:rPr>
              <a:t>Zusammenspiel der Technologien</a:t>
            </a:r>
          </a:p>
          <a:p>
            <a:r>
              <a:rPr lang="de-DE" sz="4000" dirty="0">
                <a:solidFill>
                  <a:schemeClr val="tx1">
                    <a:lumMod val="75000"/>
                  </a:schemeClr>
                </a:solidFill>
              </a:rPr>
              <a:t>Auswertung</a:t>
            </a:r>
          </a:p>
          <a:p>
            <a:r>
              <a:rPr lang="de-DE" sz="4000" dirty="0">
                <a:solidFill>
                  <a:schemeClr val="tx1">
                    <a:lumMod val="75000"/>
                  </a:schemeClr>
                </a:solidFill>
              </a:rPr>
              <a:t>Demonstration des Prototypen</a:t>
            </a:r>
          </a:p>
          <a:p>
            <a:pPr marL="457200" lvl="1" indent="0">
              <a:buNone/>
            </a:pPr>
            <a:endParaRPr lang="de-DE" dirty="0"/>
          </a:p>
          <a:p>
            <a:pPr lvl="1"/>
            <a:endParaRPr lang="de-DE" dirty="0"/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1C5A0D9-0D16-40F0-A270-E2153F54A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604C3-A478-448A-88D6-07EFA8665C1F}" type="datetime1">
              <a:rPr lang="de-DE" smtClean="0"/>
              <a:t>05.11.2021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987783A-1F70-47FB-8650-215BADB0D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Benjamin Swarovsky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DFC56A4-BEFD-4224-A109-1FFEDB0D2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8816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57DEBC6757D75944BF029D53C906043C" ma:contentTypeVersion="2" ma:contentTypeDescription="Ein neues Dokument erstellen." ma:contentTypeScope="" ma:versionID="92b2e5e144b5888bfe8e1716395d2054">
  <xsd:schema xmlns:xsd="http://www.w3.org/2001/XMLSchema" xmlns:xs="http://www.w3.org/2001/XMLSchema" xmlns:p="http://schemas.microsoft.com/office/2006/metadata/properties" xmlns:ns3="2e5082aa-21a9-4fb8-bc02-de89f01dc016" targetNamespace="http://schemas.microsoft.com/office/2006/metadata/properties" ma:root="true" ma:fieldsID="750a51e2518c422fe3db59dbb0fb1318" ns3:_="">
    <xsd:import namespace="2e5082aa-21a9-4fb8-bc02-de89f01dc01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e5082aa-21a9-4fb8-bc02-de89f01dc01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A6182B4-BB90-4186-BC76-0BE8F85920D5}">
  <ds:schemaRefs>
    <ds:schemaRef ds:uri="2e5082aa-21a9-4fb8-bc02-de89f01dc016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2ABFB1C4-DEB4-4487-BA3A-A97A672A3FD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E893F45-019B-40EF-B832-242EE941AB77}">
  <ds:schemaRefs>
    <ds:schemaRef ds:uri="2e5082aa-21a9-4fb8-bc02-de89f01dc016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Madison</Template>
  <TotalTime>0</TotalTime>
  <Words>642</Words>
  <Application>Microsoft Office PowerPoint</Application>
  <PresentationFormat>Breitbild</PresentationFormat>
  <Paragraphs>225</Paragraphs>
  <Slides>25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25</vt:i4>
      </vt:variant>
    </vt:vector>
  </HeadingPairs>
  <TitlesOfParts>
    <vt:vector size="31" baseType="lpstr">
      <vt:lpstr>Arial</vt:lpstr>
      <vt:lpstr>Calibri</vt:lpstr>
      <vt:lpstr>MS Shell Dlg 2</vt:lpstr>
      <vt:lpstr>Wingdings</vt:lpstr>
      <vt:lpstr>Wingdings 3</vt:lpstr>
      <vt:lpstr>Madison</vt:lpstr>
      <vt:lpstr>Benjamin Swarovsky  Technologische Ansätze zur Umsetzung einer Microservice-Architektur  Prototypische Implementierung einer Anwendung zur Verwaltung der IT-Kontaktmesse an der Fachhoschule Erfurt </vt:lpstr>
      <vt:lpstr>Gliederung</vt:lpstr>
      <vt:lpstr>PowerPoint-Präsentation</vt:lpstr>
      <vt:lpstr>Problemstellung</vt:lpstr>
      <vt:lpstr>Ziele</vt:lpstr>
      <vt:lpstr>PowerPoint-Präsentation</vt:lpstr>
      <vt:lpstr>Bausteinsicht Ebene 1</vt:lpstr>
      <vt:lpstr>Bausteinsicht Ebene 2</vt:lpstr>
      <vt:lpstr>PowerPoint-Präsentation</vt:lpstr>
      <vt:lpstr>API Gateway - Grundlagen</vt:lpstr>
      <vt:lpstr>Load Balancer</vt:lpstr>
      <vt:lpstr>Spring Cloud API Gateway</vt:lpstr>
      <vt:lpstr>API Gateway - Implementierung</vt:lpstr>
      <vt:lpstr>PowerPoint-Präsentation</vt:lpstr>
      <vt:lpstr>Service Discovery - Grundlagen</vt:lpstr>
      <vt:lpstr>Eureka Discovery Service</vt:lpstr>
      <vt:lpstr>Service Discovery - Implementierung (Eureka-Server)</vt:lpstr>
      <vt:lpstr>Service Discovery Implementierung (Eureka-Client)</vt:lpstr>
      <vt:lpstr>PowerPoint-Präsentation</vt:lpstr>
      <vt:lpstr>Anwendungsfall</vt:lpstr>
      <vt:lpstr>Ablauf</vt:lpstr>
      <vt:lpstr>PowerPoint-Präsentation</vt:lpstr>
      <vt:lpstr>PowerPoint-Präsentation</vt:lpstr>
      <vt:lpstr>Demonstration des Prototypen</vt:lpstr>
      <vt:lpstr>Ende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CRM</dc:title>
  <dc:creator>Benjamin Swarovsky</dc:creator>
  <cp:lastModifiedBy>Benjamin Swarovsky</cp:lastModifiedBy>
  <cp:revision>30</cp:revision>
  <dcterms:created xsi:type="dcterms:W3CDTF">2021-05-04T10:58:36Z</dcterms:created>
  <dcterms:modified xsi:type="dcterms:W3CDTF">2021-11-05T18:58:50Z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0x01010057DEBC6757D75944BF029D53C906043C</vt:lpwstr>
  </property>
</Properties>
</file>