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9" r:id="rId25"/>
    <p:sldId id="277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1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06.11.2021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06.11.2021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06.11.2021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3" y="1409725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710507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7" y="4716383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3423" y="2297722"/>
            <a:ext cx="553847" cy="55384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29BD16A-1B98-40CF-BFA0-54C7DB5C7B0E}"/>
              </a:ext>
            </a:extLst>
          </p:cNvPr>
          <p:cNvSpPr txBox="1"/>
          <p:nvPr/>
        </p:nvSpPr>
        <p:spPr>
          <a:xfrm>
            <a:off x="6733668" y="33058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709C83-C7A1-40B9-9E81-AD36E29109FD}"/>
              </a:ext>
            </a:extLst>
          </p:cNvPr>
          <p:cNvSpPr txBox="1"/>
          <p:nvPr/>
        </p:nvSpPr>
        <p:spPr>
          <a:xfrm>
            <a:off x="6733667" y="617327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Setzt Lastverteilung in einem Netzwerk um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ADEBEE-5007-474D-9940-9C05862F0591}"/>
              </a:ext>
            </a:extLst>
          </p:cNvPr>
          <p:cNvSpPr txBox="1"/>
          <p:nvPr/>
        </p:nvSpPr>
        <p:spPr>
          <a:xfrm>
            <a:off x="6873882" y="4638196"/>
            <a:ext cx="488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https://www.nginx.com/resources/glossary/load-balancing/  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Gateway - 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5C3447-6258-4897-B627-02F458F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802" y="2412783"/>
            <a:ext cx="7125694" cy="724001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28" y="3915481"/>
            <a:ext cx="7156168" cy="21344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8B9D27-59DA-45EB-A364-3DF7265E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289" y="1269942"/>
            <a:ext cx="1429692" cy="36687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479B59-8199-4058-9F58-53354A1408F7}"/>
              </a:ext>
            </a:extLst>
          </p:cNvPr>
          <p:cNvSpPr txBox="1"/>
          <p:nvPr/>
        </p:nvSpPr>
        <p:spPr>
          <a:xfrm>
            <a:off x="8089246" y="1636821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5C9E82-2205-4D67-929C-6ED56F504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869" y="1299051"/>
            <a:ext cx="1092962" cy="3086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448629-742E-42C2-AA03-C2D3E1656BF2}"/>
              </a:ext>
            </a:extLst>
          </p:cNvPr>
          <p:cNvSpPr txBox="1"/>
          <p:nvPr/>
        </p:nvSpPr>
        <p:spPr>
          <a:xfrm>
            <a:off x="9932039" y="1636821"/>
            <a:ext cx="1465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Maven, https://maven.apache.org/ (06.11.2021)</a:t>
            </a:r>
          </a:p>
        </p:txBody>
      </p:sp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/>
              <a:t>Service Discovery</a:t>
            </a:r>
          </a:p>
          <a:p>
            <a:pPr lvl="1"/>
            <a:r>
              <a:rPr lang="de-DE" sz="3800" b="1" dirty="0"/>
              <a:t>Grundlagen</a:t>
            </a:r>
          </a:p>
          <a:p>
            <a:pPr lvl="1"/>
            <a:r>
              <a:rPr lang="de-DE" sz="3800" b="1" dirty="0"/>
              <a:t>Eureka </a:t>
            </a:r>
          </a:p>
          <a:p>
            <a:pPr lvl="1"/>
            <a:r>
              <a:rPr lang="de-DE" sz="3800" b="1" dirty="0"/>
              <a:t>Implementierung (Eureka-Server)</a:t>
            </a:r>
          </a:p>
          <a:p>
            <a:pPr lvl="1"/>
            <a:r>
              <a:rPr lang="de-DE" sz="3800" b="1" dirty="0"/>
              <a:t>Implementierung (Eureka-Client)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fontScale="92500"/>
          </a:bodyPr>
          <a:lstStyle/>
          <a:p>
            <a:r>
              <a:rPr lang="de-DE" dirty="0"/>
              <a:t>Services mit dynamisch zugewiesenen Netzwerkstandorten können sich gegenseitig finden 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Unter anderem Clientseitige und Serverseitige Discovery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6FE3D7-AE72-44E4-B640-335038D9CC49}"/>
              </a:ext>
            </a:extLst>
          </p:cNvPr>
          <p:cNvSpPr txBox="1"/>
          <p:nvPr/>
        </p:nvSpPr>
        <p:spPr>
          <a:xfrm>
            <a:off x="7811911" y="5849889"/>
            <a:ext cx="353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</a:t>
            </a: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https://www.nginx.com/blog/service-discovery-in-a-microservices-architecture/ </a:t>
            </a:r>
            <a:r>
              <a:rPr lang="de-DE" sz="1000" dirty="0"/>
              <a:t>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1" y="1724738"/>
            <a:ext cx="3341172" cy="3795527"/>
          </a:xfrm>
        </p:spPr>
        <p:txBody>
          <a:bodyPr>
            <a:normAutofit/>
          </a:bodyPr>
          <a:lstStyle/>
          <a:p>
            <a:r>
              <a:rPr lang="de-DE" sz="1800" dirty="0"/>
              <a:t>Clientseitige Service Discovery </a:t>
            </a:r>
          </a:p>
          <a:p>
            <a:r>
              <a:rPr lang="de-DE" sz="1800" dirty="0"/>
              <a:t>Leicht über Spring zu integrieren</a:t>
            </a:r>
          </a:p>
          <a:p>
            <a:r>
              <a:rPr lang="de-DE" sz="1800" dirty="0"/>
              <a:t>Alternativen sind zum Beispiel NGINX (serverseitig) oder </a:t>
            </a:r>
            <a:br>
              <a:rPr lang="de-DE" sz="1800" dirty="0"/>
            </a:br>
            <a:r>
              <a:rPr lang="de-DE" sz="1800" dirty="0" err="1"/>
              <a:t>Zookeeper</a:t>
            </a:r>
            <a:r>
              <a:rPr lang="de-DE" sz="1800" dirty="0"/>
              <a:t> (clientseitig)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2" y="1885284"/>
            <a:ext cx="6922108" cy="3634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573441"/>
            <a:ext cx="7796540" cy="3711117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7" y="4040002"/>
            <a:ext cx="7278723" cy="18629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869A6A-1BB9-40D9-BECD-CC339184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189" y="2467230"/>
            <a:ext cx="1429692" cy="3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49577A-BE8D-430C-8D66-1389BF48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189" y="2467230"/>
            <a:ext cx="1429692" cy="3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b="1" dirty="0"/>
              <a:t>Zusammenspiel der Technologien</a:t>
            </a:r>
          </a:p>
          <a:p>
            <a:pPr lvl="1"/>
            <a:r>
              <a:rPr lang="de-DE" sz="3800" b="1" dirty="0"/>
              <a:t>Anwendungsfall</a:t>
            </a:r>
          </a:p>
          <a:p>
            <a:pPr lvl="1"/>
            <a:r>
              <a:rPr lang="de-DE" sz="3800" b="1" dirty="0"/>
              <a:t>Ablauf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 dirty="0"/>
              <a:t>Load Balancer</a:t>
            </a:r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1D1897-02D0-40BF-B256-CDB15B54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33" y="2071948"/>
            <a:ext cx="5494505" cy="3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B7B656-A111-4746-8151-9CA23D0D1E5D}"/>
              </a:ext>
            </a:extLst>
          </p:cNvPr>
          <p:cNvSpPr/>
          <p:nvPr/>
        </p:nvSpPr>
        <p:spPr>
          <a:xfrm>
            <a:off x="6609867" y="2048719"/>
            <a:ext cx="1915008" cy="2886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C9130D9-9D60-4275-B127-FA54026B3E1E}"/>
              </a:ext>
            </a:extLst>
          </p:cNvPr>
          <p:cNvSpPr txBox="1">
            <a:spLocks/>
          </p:cNvSpPr>
          <p:nvPr/>
        </p:nvSpPr>
        <p:spPr>
          <a:xfrm>
            <a:off x="1614650" y="2052116"/>
            <a:ext cx="2509675" cy="39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Ausgabe der teilnehmenden Firmen über den Besucherservice</a:t>
            </a:r>
          </a:p>
          <a:p>
            <a:r>
              <a:rPr lang="de-DE" sz="1600" dirty="0"/>
              <a:t>Der Besucherservice wurde mehrfach instanziiert</a:t>
            </a:r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E9CFE-9107-44CA-85A9-08637CCA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17" y="1549029"/>
            <a:ext cx="5506557" cy="4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880B7CA-4AC8-435D-AD80-0462CA0B96BD}"/>
              </a:ext>
            </a:extLst>
          </p:cNvPr>
          <p:cNvSpPr txBox="1">
            <a:spLocks/>
          </p:cNvSpPr>
          <p:nvPr/>
        </p:nvSpPr>
        <p:spPr>
          <a:xfrm>
            <a:off x="1297048" y="2001758"/>
            <a:ext cx="3570228" cy="404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50"/>
                </a:solidFill>
              </a:rPr>
              <a:t>Aufruf der URL : localhost:8081/</a:t>
            </a:r>
            <a:r>
              <a:rPr lang="de-DE" sz="1600" dirty="0" err="1">
                <a:solidFill>
                  <a:srgbClr val="00B050"/>
                </a:solidFill>
              </a:rPr>
              <a:t>besucherservice</a:t>
            </a:r>
            <a:r>
              <a:rPr lang="de-DE" sz="1600" dirty="0">
                <a:solidFill>
                  <a:srgbClr val="00B050"/>
                </a:solidFill>
              </a:rPr>
              <a:t>/firmen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0000"/>
                </a:solidFill>
              </a:rPr>
              <a:t>Adressauflösung „</a:t>
            </a:r>
            <a:r>
              <a:rPr lang="de-DE" sz="1600" dirty="0" err="1">
                <a:solidFill>
                  <a:srgbClr val="FF0000"/>
                </a:solidFill>
              </a:rPr>
              <a:t>besucherservice</a:t>
            </a:r>
            <a:r>
              <a:rPr lang="de-DE" sz="1600" dirty="0">
                <a:solidFill>
                  <a:srgbClr val="FF0000"/>
                </a:solidFill>
              </a:rPr>
              <a:t>“ über Eureka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C000"/>
                </a:solidFill>
              </a:rPr>
              <a:t>Weiterleitung des Aufrufes über Gateway und Loadbalancer (Loadbalancer wählt verfügbaren Besucherservice)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92D050"/>
                </a:solidFill>
              </a:rPr>
              <a:t>Besucherservice ruft den Endpunkt „/firmen“ auf wodurch die Firmendaten vom Firmenservice angefordert werden (Adressauflösung über Eureka)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F0"/>
                </a:solidFill>
              </a:rPr>
              <a:t>Besucherservice Sendet Die Daten (HTML) über das Gateway zum Client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00A90-D0E3-4F20-A0F9-B57A489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37" y="4891052"/>
            <a:ext cx="813464" cy="4106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DB121DB-F9E1-45BE-A9E0-3AD6BEDB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37" y="4953398"/>
            <a:ext cx="813464" cy="41060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49D3DAD-E55D-4BFE-9B05-45B615CAB1DF}"/>
              </a:ext>
            </a:extLst>
          </p:cNvPr>
          <p:cNvCxnSpPr/>
          <p:nvPr/>
        </p:nvCxnSpPr>
        <p:spPr>
          <a:xfrm>
            <a:off x="6248400" y="3357563"/>
            <a:ext cx="704850" cy="385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9A6E960-7747-4251-8B54-179FE477BDAE}"/>
              </a:ext>
            </a:extLst>
          </p:cNvPr>
          <p:cNvCxnSpPr>
            <a:cxnSpLocks/>
          </p:cNvCxnSpPr>
          <p:nvPr/>
        </p:nvCxnSpPr>
        <p:spPr>
          <a:xfrm>
            <a:off x="6849361" y="432435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783ECC-D8F0-4424-8F8E-D340ACEDDE12}"/>
              </a:ext>
            </a:extLst>
          </p:cNvPr>
          <p:cNvCxnSpPr/>
          <p:nvPr/>
        </p:nvCxnSpPr>
        <p:spPr>
          <a:xfrm>
            <a:off x="8477250" y="3952875"/>
            <a:ext cx="0" cy="10005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C64D87-026F-4A19-A9F2-06702FBDECDD}"/>
              </a:ext>
            </a:extLst>
          </p:cNvPr>
          <p:cNvCxnSpPr/>
          <p:nvPr/>
        </p:nvCxnSpPr>
        <p:spPr>
          <a:xfrm>
            <a:off x="8582025" y="4953398"/>
            <a:ext cx="43431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CD8C6-4815-4379-950F-8A836D71C08D}"/>
              </a:ext>
            </a:extLst>
          </p:cNvPr>
          <p:cNvCxnSpPr/>
          <p:nvPr/>
        </p:nvCxnSpPr>
        <p:spPr>
          <a:xfrm flipV="1">
            <a:off x="9344025" y="3429000"/>
            <a:ext cx="0" cy="1571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ABCE12-EAC0-4CE5-9294-F466FAC67844}"/>
              </a:ext>
            </a:extLst>
          </p:cNvPr>
          <p:cNvCxnSpPr/>
          <p:nvPr/>
        </p:nvCxnSpPr>
        <p:spPr>
          <a:xfrm flipH="1">
            <a:off x="8582025" y="4891052"/>
            <a:ext cx="3429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6153D3-7D95-4867-A0AF-7FA5DA9FEA61}"/>
              </a:ext>
            </a:extLst>
          </p:cNvPr>
          <p:cNvCxnSpPr/>
          <p:nvPr/>
        </p:nvCxnSpPr>
        <p:spPr>
          <a:xfrm flipV="1">
            <a:off x="8582025" y="3743325"/>
            <a:ext cx="0" cy="1038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B0B7BAE-BF81-45EC-AD62-28AC2A432823}"/>
              </a:ext>
            </a:extLst>
          </p:cNvPr>
          <p:cNvCxnSpPr/>
          <p:nvPr/>
        </p:nvCxnSpPr>
        <p:spPr>
          <a:xfrm flipH="1">
            <a:off x="7648575" y="3743325"/>
            <a:ext cx="8286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791958-DA42-4FFF-BCF0-F2D34C9FD79F}"/>
              </a:ext>
            </a:extLst>
          </p:cNvPr>
          <p:cNvCxnSpPr/>
          <p:nvPr/>
        </p:nvCxnSpPr>
        <p:spPr>
          <a:xfrm flipH="1" flipV="1">
            <a:off x="6248400" y="3248025"/>
            <a:ext cx="704850" cy="3714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84B24B-F3B1-4173-919A-1F2572BDE002}"/>
              </a:ext>
            </a:extLst>
          </p:cNvPr>
          <p:cNvCxnSpPr/>
          <p:nvPr/>
        </p:nvCxnSpPr>
        <p:spPr>
          <a:xfrm>
            <a:off x="7648575" y="3863340"/>
            <a:ext cx="82867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99484D0-6D3A-4035-824C-016CC27747C2}"/>
              </a:ext>
            </a:extLst>
          </p:cNvPr>
          <p:cNvCxnSpPr/>
          <p:nvPr/>
        </p:nvCxnSpPr>
        <p:spPr>
          <a:xfrm>
            <a:off x="7703820" y="5128260"/>
            <a:ext cx="12211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192080"/>
            <a:ext cx="7796540" cy="463605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Service Discovery</a:t>
            </a:r>
          </a:p>
          <a:p>
            <a:pPr lvl="1"/>
            <a:r>
              <a:rPr lang="de-DE" dirty="0"/>
              <a:t>Einfache Implementierung mit Eureka</a:t>
            </a:r>
          </a:p>
          <a:p>
            <a:pPr lvl="1"/>
            <a:r>
              <a:rPr lang="de-DE" dirty="0"/>
              <a:t>Verbessert Wartbarkeit (ermöglicht dynamische Adresszuweisung)</a:t>
            </a:r>
          </a:p>
          <a:p>
            <a:pPr lvl="1"/>
            <a:r>
              <a:rPr lang="de-DE" dirty="0"/>
              <a:t>Ist Voraussetzung für den Einsatz des Load Balancers</a:t>
            </a:r>
          </a:p>
          <a:p>
            <a:pPr lvl="1"/>
            <a:r>
              <a:rPr lang="de-DE" dirty="0"/>
              <a:t>nicht zwingend erforderlich (bei wenigen Microservices)</a:t>
            </a:r>
          </a:p>
          <a:p>
            <a:r>
              <a:rPr lang="de-DE" dirty="0"/>
              <a:t>API Gateway</a:t>
            </a:r>
          </a:p>
          <a:p>
            <a:pPr lvl="1"/>
            <a:r>
              <a:rPr lang="de-DE" dirty="0"/>
              <a:t>nicht zwingend erforderlich (bei sehr einfachen Anwendungen)</a:t>
            </a:r>
          </a:p>
          <a:p>
            <a:pPr lvl="1"/>
            <a:r>
              <a:rPr lang="de-DE" dirty="0"/>
              <a:t>Verbessert Wartbarkeit (Zentralisiert API-Management)</a:t>
            </a:r>
          </a:p>
          <a:p>
            <a:pPr lvl="1"/>
            <a:r>
              <a:rPr lang="de-DE" dirty="0"/>
              <a:t>Einfache Implementierung mit Spring Cloud API Gateway</a:t>
            </a:r>
          </a:p>
          <a:p>
            <a:r>
              <a:rPr lang="de-DE" dirty="0"/>
              <a:t>Load Balancer</a:t>
            </a:r>
          </a:p>
          <a:p>
            <a:pPr lvl="1"/>
            <a:r>
              <a:rPr lang="de-DE" dirty="0"/>
              <a:t>Nur notwendig wenn Microservices mehrfach instanziiert werden</a:t>
            </a:r>
          </a:p>
          <a:p>
            <a:pPr lvl="1"/>
            <a:r>
              <a:rPr lang="de-DE" dirty="0"/>
              <a:t>Trägt zur Erhöhung der Zuverlässigkeit bei (Lastenausgleich)</a:t>
            </a:r>
          </a:p>
          <a:p>
            <a:pPr lvl="1"/>
            <a:r>
              <a:rPr lang="de-DE" dirty="0"/>
              <a:t>Einfache Implementierung über Spring Cloud API Gateway mit Ribbon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484051"/>
            <a:ext cx="7901820" cy="5181601"/>
          </a:xfrm>
        </p:spPr>
        <p:txBody>
          <a:bodyPr>
            <a:normAutofit fontScale="40000" lnSpcReduction="20000"/>
          </a:bodyPr>
          <a:lstStyle/>
          <a:p>
            <a:r>
              <a:rPr lang="de-DE" sz="4800" b="1" dirty="0"/>
              <a:t>Einleitung</a:t>
            </a:r>
          </a:p>
          <a:p>
            <a:pPr lvl="1"/>
            <a:r>
              <a:rPr lang="de-DE" sz="4800" b="1" dirty="0"/>
              <a:t>Problemstellung</a:t>
            </a:r>
          </a:p>
          <a:p>
            <a:pPr lvl="1"/>
            <a:r>
              <a:rPr lang="de-DE" sz="4800" b="1" dirty="0"/>
              <a:t>Ziele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0292" y="40240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885285"/>
            <a:ext cx="9437172" cy="3997828"/>
          </a:xfrm>
        </p:spPr>
        <p:txBody>
          <a:bodyPr>
            <a:normAutofit fontScale="92500"/>
          </a:bodyPr>
          <a:lstStyle/>
          <a:p>
            <a:r>
              <a:rPr lang="de-DE" dirty="0"/>
              <a:t>Technologische Ansätze zur Umsetzung von Microservices (Frameworks, Bibliotheken, Algorithmen, …)</a:t>
            </a:r>
          </a:p>
          <a:p>
            <a:r>
              <a:rPr lang="de-DE" dirty="0"/>
              <a:t>Beispielanwendung (Verwaltungsprogramm für die IT-</a:t>
            </a:r>
            <a:r>
              <a:rPr lang="de-DE" dirty="0" err="1"/>
              <a:t>Kontakmesse</a:t>
            </a:r>
            <a:r>
              <a:rPr lang="de-DE" dirty="0"/>
              <a:t>)</a:t>
            </a:r>
          </a:p>
          <a:p>
            <a:r>
              <a:rPr lang="de-DE" dirty="0"/>
              <a:t>Implementierung der Technologischen Ansätze (Springboot, Eureka, Jaeger, …)</a:t>
            </a:r>
          </a:p>
          <a:p>
            <a:r>
              <a:rPr lang="de-DE" dirty="0"/>
              <a:t>Auswertung 	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r>
              <a:rPr lang="de-DE" dirty="0"/>
              <a:t>Welche Probleme traten auf</a:t>
            </a:r>
          </a:p>
          <a:p>
            <a:pPr lvl="1"/>
            <a:r>
              <a:rPr lang="de-DE" dirty="0"/>
              <a:t>Wie wichtig sind einzelne Technologien für die Umsetzung von Microservices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Architektur</a:t>
            </a:r>
          </a:p>
          <a:p>
            <a:pPr lvl="1"/>
            <a:r>
              <a:rPr lang="de-DE" sz="3800" b="1" dirty="0"/>
              <a:t>Bausteinsicht Ebene 1</a:t>
            </a:r>
          </a:p>
          <a:p>
            <a:pPr lvl="1"/>
            <a:r>
              <a:rPr lang="de-DE" sz="3800" b="1" dirty="0"/>
              <a:t>Bausteinsicht Ebene 2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dirty="0"/>
              <a:t>Bausteinsicht Ebene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448796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0056E-D879-49C3-A0C5-C83D9A67EDFE}"/>
              </a:ext>
            </a:extLst>
          </p:cNvPr>
          <p:cNvSpPr/>
          <p:nvPr/>
        </p:nvSpPr>
        <p:spPr>
          <a:xfrm>
            <a:off x="6873522" y="4756009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2365CEE-A5F7-445F-BEC1-21F7ECA25CAC}"/>
              </a:ext>
            </a:extLst>
          </p:cNvPr>
          <p:cNvSpPr/>
          <p:nvPr/>
        </p:nvSpPr>
        <p:spPr>
          <a:xfrm>
            <a:off x="6873522" y="3119297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4CA5D9-D407-4B9F-8162-B746A46BBCF0}"/>
              </a:ext>
            </a:extLst>
          </p:cNvPr>
          <p:cNvSpPr/>
          <p:nvPr/>
        </p:nvSpPr>
        <p:spPr>
          <a:xfrm>
            <a:off x="4869462" y="3033889"/>
            <a:ext cx="701040" cy="13487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550D5EC-AFE7-4379-8058-DA9C469B5568}"/>
              </a:ext>
            </a:extLst>
          </p:cNvPr>
          <p:cNvSpPr/>
          <p:nvPr/>
        </p:nvSpPr>
        <p:spPr>
          <a:xfrm>
            <a:off x="4869462" y="4618849"/>
            <a:ext cx="701040" cy="563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DAC403-D0F8-48C4-8C0B-A9F340D4F52D}"/>
              </a:ext>
            </a:extLst>
          </p:cNvPr>
          <p:cNvCxnSpPr/>
          <p:nvPr/>
        </p:nvCxnSpPr>
        <p:spPr>
          <a:xfrm>
            <a:off x="5652164" y="371206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C8373F6-52B1-443F-8758-9CB94B12C180}"/>
              </a:ext>
            </a:extLst>
          </p:cNvPr>
          <p:cNvCxnSpPr/>
          <p:nvPr/>
        </p:nvCxnSpPr>
        <p:spPr>
          <a:xfrm>
            <a:off x="6477282" y="3332657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C55FE1-BD66-4051-8179-DECF9BAB2EBB}"/>
              </a:ext>
            </a:extLst>
          </p:cNvPr>
          <p:cNvCxnSpPr/>
          <p:nvPr/>
        </p:nvCxnSpPr>
        <p:spPr>
          <a:xfrm>
            <a:off x="6446802" y="3332657"/>
            <a:ext cx="0" cy="1636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147C5AF-65E1-48A9-A1CA-722A96B28A88}"/>
              </a:ext>
            </a:extLst>
          </p:cNvPr>
          <p:cNvCxnSpPr/>
          <p:nvPr/>
        </p:nvCxnSpPr>
        <p:spPr>
          <a:xfrm>
            <a:off x="6477282" y="4969369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843CACC-014B-416D-8798-8D2298FF28AF}"/>
              </a:ext>
            </a:extLst>
          </p:cNvPr>
          <p:cNvCxnSpPr/>
          <p:nvPr/>
        </p:nvCxnSpPr>
        <p:spPr>
          <a:xfrm>
            <a:off x="5652164" y="488554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7F8676-FB56-4750-9A38-9FD973180D0C}"/>
              </a:ext>
            </a:extLst>
          </p:cNvPr>
          <p:cNvCxnSpPr/>
          <p:nvPr/>
        </p:nvCxnSpPr>
        <p:spPr>
          <a:xfrm>
            <a:off x="4191282" y="3332657"/>
            <a:ext cx="678180" cy="379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04E2010-E906-442C-A877-77C13F755B7B}"/>
              </a:ext>
            </a:extLst>
          </p:cNvPr>
          <p:cNvSpPr txBox="1"/>
          <p:nvPr/>
        </p:nvSpPr>
        <p:spPr>
          <a:xfrm>
            <a:off x="9076267" y="1448796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92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1A5579-DC5E-42B3-80CA-A0145A095E76}"/>
              </a:ext>
            </a:extLst>
          </p:cNvPr>
          <p:cNvSpPr txBox="1"/>
          <p:nvPr/>
        </p:nvSpPr>
        <p:spPr>
          <a:xfrm>
            <a:off x="9313334" y="1705397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b="1" dirty="0"/>
              <a:t>API Gateway / Load Balancer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 </a:t>
            </a:r>
          </a:p>
          <a:p>
            <a:pPr lvl="1"/>
            <a:r>
              <a:rPr lang="de-DE" sz="3800" b="1" dirty="0"/>
              <a:t>Spring Cloud API Gateway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815</Words>
  <Application>Microsoft Office PowerPoint</Application>
  <PresentationFormat>Breitbild</PresentationFormat>
  <Paragraphs>247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  <vt:lpstr>PowerPoint-Präsentation</vt:lpstr>
      <vt:lpstr>Bausteinsicht Ebene 1</vt:lpstr>
      <vt:lpstr>Bausteinsicht Ebene 2</vt:lpstr>
      <vt:lpstr>PowerPoint-Präsentation</vt:lpstr>
      <vt:lpstr>API Gateway - Grundlagen</vt:lpstr>
      <vt:lpstr>Load Balancer</vt:lpstr>
      <vt:lpstr>Spring Cloud API Gateway</vt:lpstr>
      <vt:lpstr>API Gateway - Implementierung</vt:lpstr>
      <vt:lpstr>PowerPoint-Präsentation</vt:lpstr>
      <vt:lpstr>Service Discovery - Grundlagen</vt:lpstr>
      <vt:lpstr>Eureka Discovery Service</vt:lpstr>
      <vt:lpstr>Service Discovery - Implementierung (Eureka-Server)</vt:lpstr>
      <vt:lpstr>Service Discovery Implementierung (Eureka-Client)</vt:lpstr>
      <vt:lpstr>PowerPoint-Präsentation</vt:lpstr>
      <vt:lpstr>Anwendungsfall</vt:lpstr>
      <vt:lpstr>Ablauf</vt:lpstr>
      <vt:lpstr>PowerPoint-Präsentation</vt:lpstr>
      <vt:lpstr>Fazit</vt:lpstr>
      <vt:lpstr>Demonstration des Prototypen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37</cp:revision>
  <dcterms:created xsi:type="dcterms:W3CDTF">2021-05-04T10:58:36Z</dcterms:created>
  <dcterms:modified xsi:type="dcterms:W3CDTF">2021-11-06T14:16:17Z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