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83" r:id="rId21"/>
    <p:sldId id="274" r:id="rId22"/>
    <p:sldId id="275" r:id="rId23"/>
    <p:sldId id="276" r:id="rId24"/>
    <p:sldId id="279" r:id="rId25"/>
    <p:sldId id="277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1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06.11.2021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06.11.2021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06.11.2021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06.11.2021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06.11.2021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06.11.2021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55" y="2294833"/>
            <a:ext cx="3649728" cy="2268559"/>
          </a:xfrm>
        </p:spPr>
        <p:txBody>
          <a:bodyPr>
            <a:normAutofit fontScale="90000"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br>
              <a:rPr lang="de-DE" sz="1200" dirty="0">
                <a:latin typeface="+mn-lt"/>
              </a:rPr>
            </a:br>
            <a:r>
              <a:rPr lang="de-DE" sz="1600" dirty="0">
                <a:latin typeface="+mn-lt"/>
              </a:rPr>
              <a:t>Prototypische Implementierung einer Anwendung zur Verwaltung der IT-Kontaktmesse an der </a:t>
            </a:r>
            <a:r>
              <a:rPr lang="de-DE" sz="1600" dirty="0" err="1">
                <a:latin typeface="+mn-lt"/>
              </a:rPr>
              <a:t>Fachhoschule</a:t>
            </a:r>
            <a:r>
              <a:rPr lang="de-DE" sz="1600" dirty="0">
                <a:latin typeface="+mn-lt"/>
              </a:rPr>
              <a:t> Erfurt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1618133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942198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7" y="4716383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3423" y="2297722"/>
            <a:ext cx="553847" cy="5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5075517" cy="314491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Setzt Lastverteilung in einem Netzwerk um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7E49EB-0683-45E3-8C42-4F3A5CAC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56" y="2130404"/>
            <a:ext cx="4999535" cy="2454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Gateway - 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5C3447-6258-4897-B627-02F458FF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802" y="1994677"/>
            <a:ext cx="7125694" cy="724001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02" y="3553481"/>
            <a:ext cx="7156168" cy="21344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8B9D27-59DA-45EB-A364-3DF7265EF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7016" y="1389663"/>
            <a:ext cx="1429692" cy="36687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8479B59-8199-4058-9F58-53354A1408F7}"/>
              </a:ext>
            </a:extLst>
          </p:cNvPr>
          <p:cNvSpPr txBox="1"/>
          <p:nvPr/>
        </p:nvSpPr>
        <p:spPr>
          <a:xfrm>
            <a:off x="9173722" y="1885285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https://spring.io/projects/spring-boot</a:t>
            </a:r>
          </a:p>
        </p:txBody>
      </p:sp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/>
              <a:t>Service Discovery</a:t>
            </a:r>
          </a:p>
          <a:p>
            <a:pPr lvl="1"/>
            <a:r>
              <a:rPr lang="de-DE" sz="3800" b="1" dirty="0"/>
              <a:t>Grundlagen</a:t>
            </a:r>
          </a:p>
          <a:p>
            <a:pPr lvl="1"/>
            <a:r>
              <a:rPr lang="de-DE" sz="3800" b="1" dirty="0"/>
              <a:t>Eureka </a:t>
            </a:r>
          </a:p>
          <a:p>
            <a:pPr lvl="1"/>
            <a:r>
              <a:rPr lang="de-DE" sz="3800" b="1" dirty="0"/>
              <a:t>Implementierung (Eureka-Server)</a:t>
            </a:r>
          </a:p>
          <a:p>
            <a:pPr lvl="1"/>
            <a:r>
              <a:rPr lang="de-DE" sz="3800" b="1" dirty="0"/>
              <a:t>Implementierung (Eureka-Client)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F073-F9C6-4809-83EB-B729EC8C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7435-A98E-4D09-A0B6-A4CC973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6197261" cy="3400417"/>
          </a:xfrm>
        </p:spPr>
        <p:txBody>
          <a:bodyPr>
            <a:normAutofit fontScale="92500"/>
          </a:bodyPr>
          <a:lstStyle/>
          <a:p>
            <a:r>
              <a:rPr lang="de-DE" dirty="0"/>
              <a:t>Services mit dynamisch zugewiesenen Netzwerkstandorten können sich gegenseitig finden </a:t>
            </a:r>
          </a:p>
          <a:p>
            <a:r>
              <a:rPr lang="de-DE" dirty="0"/>
              <a:t>Services registrieren sich an einer Registry</a:t>
            </a:r>
          </a:p>
          <a:p>
            <a:r>
              <a:rPr lang="de-DE" dirty="0"/>
              <a:t>Adressauflösung kann über Namen des Services erfolgen</a:t>
            </a:r>
          </a:p>
          <a:p>
            <a:r>
              <a:rPr lang="de-DE" dirty="0"/>
              <a:t>Unter anderem Clientseitige und Serverseitige Discovery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56198-CEE9-4597-A630-E0C5D36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0A8-08D4-4452-8B29-F09FE0B3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B129D-EC71-470A-8422-940BFC2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9255A8-1C62-4D7F-8929-EADFCDA0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734445"/>
            <a:ext cx="4137619" cy="4035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56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2BED-4F3F-494E-91EE-7E32343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Eureka Discovery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48547-1D44-45FA-9FC0-D07A0762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724738"/>
            <a:ext cx="4041083" cy="3795528"/>
          </a:xfrm>
        </p:spPr>
        <p:txBody>
          <a:bodyPr>
            <a:normAutofit/>
          </a:bodyPr>
          <a:lstStyle/>
          <a:p>
            <a:r>
              <a:rPr lang="de-DE" sz="1800" dirty="0"/>
              <a:t>Clientseitige Service Discovery </a:t>
            </a:r>
          </a:p>
          <a:p>
            <a:r>
              <a:rPr lang="de-DE" sz="1800" dirty="0"/>
              <a:t>Leicht über Spring zu integrieren</a:t>
            </a:r>
          </a:p>
          <a:p>
            <a:r>
              <a:rPr lang="de-DE" sz="1800" dirty="0"/>
              <a:t>Alternativen sind zum Beispiel NGINX (serverseitig) oder </a:t>
            </a:r>
            <a:br>
              <a:rPr lang="de-DE" sz="1800" dirty="0"/>
            </a:br>
            <a:r>
              <a:rPr lang="de-DE" sz="1800" dirty="0" err="1"/>
              <a:t>Zookeeper</a:t>
            </a:r>
            <a:r>
              <a:rPr lang="de-DE" sz="1800" dirty="0"/>
              <a:t> (clientseitig)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A6C71-1AAE-4C03-B97B-51EAA05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7433-9E22-4590-A3EE-BCCFF9B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712A-7C02-462E-8DEE-18B8F08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0B92F-0B02-4B4A-BAB0-14D5644E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72" y="2217177"/>
            <a:ext cx="6032960" cy="3168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9AC1F-FD3E-4C2A-AB36-1E0EB6A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Implementierung (Eureka-Server)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A52AF-2CE8-4B0F-8F21-A2B387FA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573441"/>
            <a:ext cx="7796540" cy="3711117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@EnableEurekaServer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-server in pom.xml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BC14-2D1A-40CC-8839-CF8D8CC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5999E-6C68-4295-BBEB-B308FC4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D750B-F73E-42D5-A36A-AF829A2F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B94D53-0D48-4561-8FF7-F3A37945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57" y="4040002"/>
            <a:ext cx="7278723" cy="18629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869A6A-1BB9-40D9-BECD-CC339184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1189" y="2467230"/>
            <a:ext cx="1429692" cy="3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0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B68BE-CD61-4C7B-BD41-CBB17BA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Implementierung (Eureka-Client)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2FB1D-4881-410F-93F9-E1B090C2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605802"/>
            <a:ext cx="7796540" cy="3997828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@EnableEurekaClient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in pom.xml</a:t>
            </a:r>
          </a:p>
          <a:p>
            <a:pPr lvl="1"/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62AF2-E59F-42EE-963C-BE5564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AD5D3-6A95-47CE-BDBD-19BC5E6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25D48-2FB1-4B56-BC88-DD75AC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1A57D6-5498-48D9-AB8B-945E542E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1" y="4114607"/>
            <a:ext cx="7717058" cy="13023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49577A-BE8D-430C-8D66-1389BF485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1189" y="2467230"/>
            <a:ext cx="1429692" cy="3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7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55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b="1" dirty="0"/>
              <a:t>Zusammenspiel der Technologien</a:t>
            </a:r>
          </a:p>
          <a:p>
            <a:pPr lvl="1"/>
            <a:r>
              <a:rPr lang="de-DE" sz="3800" b="1" dirty="0"/>
              <a:t>Anwendungsfall</a:t>
            </a:r>
          </a:p>
          <a:p>
            <a:pPr lvl="1"/>
            <a:r>
              <a:rPr lang="de-DE" sz="3800" b="1" dirty="0"/>
              <a:t>Ablauf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API Gateway</a:t>
            </a:r>
          </a:p>
          <a:p>
            <a:r>
              <a:rPr lang="de-DE" dirty="0"/>
              <a:t>Service Discovery</a:t>
            </a:r>
          </a:p>
          <a:p>
            <a:r>
              <a:rPr lang="de-DE" dirty="0"/>
              <a:t>Load Balancer</a:t>
            </a:r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0839-4570-4F36-91B9-18B6B67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F273D-36DD-45B9-AB4C-49F6D35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84010-8384-457B-B83F-8F0659A0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9E6F5-F300-4579-BE65-8120E82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1D1897-02D0-40BF-B256-CDB15B54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33" y="2071948"/>
            <a:ext cx="5494505" cy="39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1B7B656-A111-4746-8151-9CA23D0D1E5D}"/>
              </a:ext>
            </a:extLst>
          </p:cNvPr>
          <p:cNvSpPr/>
          <p:nvPr/>
        </p:nvSpPr>
        <p:spPr>
          <a:xfrm>
            <a:off x="6609867" y="2048719"/>
            <a:ext cx="1915008" cy="2886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C9130D9-9D60-4275-B127-FA54026B3E1E}"/>
              </a:ext>
            </a:extLst>
          </p:cNvPr>
          <p:cNvSpPr txBox="1">
            <a:spLocks/>
          </p:cNvSpPr>
          <p:nvPr/>
        </p:nvSpPr>
        <p:spPr>
          <a:xfrm>
            <a:off x="1614650" y="2052116"/>
            <a:ext cx="2509675" cy="392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Ausgabe der teilnehmenden Firmen über den Besucherservice</a:t>
            </a:r>
          </a:p>
          <a:p>
            <a:r>
              <a:rPr lang="de-DE" sz="1600" dirty="0"/>
              <a:t>Der Besucherservice wurde mehrfach instanziiert</a:t>
            </a:r>
          </a:p>
        </p:txBody>
      </p:sp>
    </p:spTree>
    <p:extLst>
      <p:ext uri="{BB962C8B-B14F-4D97-AF65-F5344CB8AC3E}">
        <p14:creationId xmlns:p14="http://schemas.microsoft.com/office/powerpoint/2010/main" val="73595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1682-4AAB-4847-93EF-CEF85B4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D7483-83C8-4EF1-B1B0-1B4E3709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C2C5A-D5BC-4D5F-A819-9F5AA52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10BAC-69A7-450C-B6B2-383B4B0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EE9CFE-9107-44CA-85A9-08637CCA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17" y="1549029"/>
            <a:ext cx="5506557" cy="49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880B7CA-4AC8-435D-AD80-0462CA0B96BD}"/>
              </a:ext>
            </a:extLst>
          </p:cNvPr>
          <p:cNvSpPr txBox="1">
            <a:spLocks/>
          </p:cNvSpPr>
          <p:nvPr/>
        </p:nvSpPr>
        <p:spPr>
          <a:xfrm>
            <a:off x="1297048" y="2001758"/>
            <a:ext cx="3570228" cy="404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50"/>
                </a:solidFill>
              </a:rPr>
              <a:t>Aufruf der URL : localhost:8081/</a:t>
            </a:r>
            <a:r>
              <a:rPr lang="de-DE" sz="1600" dirty="0" err="1">
                <a:solidFill>
                  <a:srgbClr val="00B050"/>
                </a:solidFill>
              </a:rPr>
              <a:t>besucherservice</a:t>
            </a:r>
            <a:r>
              <a:rPr lang="de-DE" sz="1600" dirty="0">
                <a:solidFill>
                  <a:srgbClr val="00B050"/>
                </a:solidFill>
              </a:rPr>
              <a:t>/firmen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0000"/>
                </a:solidFill>
              </a:rPr>
              <a:t>Adressauflösung „</a:t>
            </a:r>
            <a:r>
              <a:rPr lang="de-DE" sz="1600" dirty="0" err="1">
                <a:solidFill>
                  <a:srgbClr val="FF0000"/>
                </a:solidFill>
              </a:rPr>
              <a:t>besucherservice</a:t>
            </a:r>
            <a:r>
              <a:rPr lang="de-DE" sz="1600" dirty="0">
                <a:solidFill>
                  <a:srgbClr val="FF0000"/>
                </a:solidFill>
              </a:rPr>
              <a:t>“ über Eureka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C000"/>
                </a:solidFill>
              </a:rPr>
              <a:t>Weiterleitung des Aufrufes über Gateway und Loadbalancer (Loadbalancer wählt verfügbaren Besucherservice)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92D050"/>
                </a:solidFill>
              </a:rPr>
              <a:t>Besucherservice ruft den Endpunkt „/firmen“ auf wodurch die Firmendaten vom Firmenservice angefordert werden (Adressauflösung über Eureka)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F0"/>
                </a:solidFill>
              </a:rPr>
              <a:t>Besucherservice Sendet Die Daten (HTML) über das Gateway zum Client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E00A90-D0E3-4F20-A0F9-B57A4897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37" y="4891052"/>
            <a:ext cx="813464" cy="4106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DB121DB-F9E1-45BE-A9E0-3AD6BEDB1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37" y="4953398"/>
            <a:ext cx="813464" cy="41060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49D3DAD-E55D-4BFE-9B05-45B615CAB1DF}"/>
              </a:ext>
            </a:extLst>
          </p:cNvPr>
          <p:cNvCxnSpPr/>
          <p:nvPr/>
        </p:nvCxnSpPr>
        <p:spPr>
          <a:xfrm>
            <a:off x="6248400" y="3357563"/>
            <a:ext cx="704850" cy="385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9A6E960-7747-4251-8B54-179FE477BDAE}"/>
              </a:ext>
            </a:extLst>
          </p:cNvPr>
          <p:cNvCxnSpPr>
            <a:cxnSpLocks/>
          </p:cNvCxnSpPr>
          <p:nvPr/>
        </p:nvCxnSpPr>
        <p:spPr>
          <a:xfrm>
            <a:off x="6849361" y="432435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B783ECC-D8F0-4424-8F8E-D340ACEDDE12}"/>
              </a:ext>
            </a:extLst>
          </p:cNvPr>
          <p:cNvCxnSpPr/>
          <p:nvPr/>
        </p:nvCxnSpPr>
        <p:spPr>
          <a:xfrm>
            <a:off x="8477250" y="3952875"/>
            <a:ext cx="0" cy="10005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3C64D87-026F-4A19-A9F2-06702FBDECDD}"/>
              </a:ext>
            </a:extLst>
          </p:cNvPr>
          <p:cNvCxnSpPr/>
          <p:nvPr/>
        </p:nvCxnSpPr>
        <p:spPr>
          <a:xfrm>
            <a:off x="8582025" y="4953398"/>
            <a:ext cx="43431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3BCD8C6-4815-4379-950F-8A836D71C08D}"/>
              </a:ext>
            </a:extLst>
          </p:cNvPr>
          <p:cNvCxnSpPr/>
          <p:nvPr/>
        </p:nvCxnSpPr>
        <p:spPr>
          <a:xfrm flipV="1">
            <a:off x="9344025" y="3429000"/>
            <a:ext cx="0" cy="1571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DABCE12-EAC0-4CE5-9294-F466FAC67844}"/>
              </a:ext>
            </a:extLst>
          </p:cNvPr>
          <p:cNvCxnSpPr/>
          <p:nvPr/>
        </p:nvCxnSpPr>
        <p:spPr>
          <a:xfrm flipH="1">
            <a:off x="8582025" y="4891052"/>
            <a:ext cx="3429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6153D3-7D95-4867-A0AF-7FA5DA9FEA61}"/>
              </a:ext>
            </a:extLst>
          </p:cNvPr>
          <p:cNvCxnSpPr/>
          <p:nvPr/>
        </p:nvCxnSpPr>
        <p:spPr>
          <a:xfrm flipV="1">
            <a:off x="8582025" y="3743325"/>
            <a:ext cx="0" cy="10382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B0B7BAE-BF81-45EC-AD62-28AC2A432823}"/>
              </a:ext>
            </a:extLst>
          </p:cNvPr>
          <p:cNvCxnSpPr/>
          <p:nvPr/>
        </p:nvCxnSpPr>
        <p:spPr>
          <a:xfrm flipH="1">
            <a:off x="7648575" y="3743325"/>
            <a:ext cx="82867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5791958-DA42-4FFF-BCF0-F2D34C9FD79F}"/>
              </a:ext>
            </a:extLst>
          </p:cNvPr>
          <p:cNvCxnSpPr/>
          <p:nvPr/>
        </p:nvCxnSpPr>
        <p:spPr>
          <a:xfrm flipH="1" flipV="1">
            <a:off x="6248400" y="3248025"/>
            <a:ext cx="704850" cy="3714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84B24B-F3B1-4173-919A-1F2572BDE002}"/>
              </a:ext>
            </a:extLst>
          </p:cNvPr>
          <p:cNvCxnSpPr/>
          <p:nvPr/>
        </p:nvCxnSpPr>
        <p:spPr>
          <a:xfrm>
            <a:off x="7648575" y="3863340"/>
            <a:ext cx="82867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99484D0-6D3A-4035-824C-016CC27747C2}"/>
              </a:ext>
            </a:extLst>
          </p:cNvPr>
          <p:cNvCxnSpPr/>
          <p:nvPr/>
        </p:nvCxnSpPr>
        <p:spPr>
          <a:xfrm>
            <a:off x="7703820" y="5128260"/>
            <a:ext cx="12211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2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Zusammenspiel der Technologien</a:t>
            </a:r>
          </a:p>
          <a:p>
            <a:r>
              <a:rPr lang="de-DE" sz="4000" b="1" dirty="0"/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5F50-9EBD-4B52-9CF4-53327B4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E0820-DB1F-4C4C-AA59-E3F868E2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192080"/>
            <a:ext cx="7796540" cy="463605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Service Discovery</a:t>
            </a:r>
          </a:p>
          <a:p>
            <a:pPr lvl="1"/>
            <a:r>
              <a:rPr lang="de-DE" dirty="0"/>
              <a:t>Einfache Implementierung mit Eureka</a:t>
            </a:r>
          </a:p>
          <a:p>
            <a:pPr lvl="1"/>
            <a:r>
              <a:rPr lang="de-DE" dirty="0"/>
              <a:t>Verbessert Wartbarkeit (ermöglicht dynamische Adresszuweisung)</a:t>
            </a:r>
          </a:p>
          <a:p>
            <a:pPr lvl="1"/>
            <a:r>
              <a:rPr lang="de-DE" dirty="0"/>
              <a:t>Ist Voraussetzung für den Einsatz des Load Balancers</a:t>
            </a:r>
          </a:p>
          <a:p>
            <a:pPr lvl="1"/>
            <a:r>
              <a:rPr lang="de-DE" dirty="0"/>
              <a:t>nicht zwingend erforderlich (bei wenigen Microservices)</a:t>
            </a:r>
          </a:p>
          <a:p>
            <a:r>
              <a:rPr lang="de-DE" dirty="0"/>
              <a:t>API Gateway</a:t>
            </a:r>
          </a:p>
          <a:p>
            <a:pPr lvl="1"/>
            <a:r>
              <a:rPr lang="de-DE" dirty="0"/>
              <a:t>nicht zwingend erforderlich (bei sehr einfachen Anwendungen)</a:t>
            </a:r>
          </a:p>
          <a:p>
            <a:pPr lvl="1"/>
            <a:r>
              <a:rPr lang="de-DE" dirty="0"/>
              <a:t>Verbessert Wartbarkeit (Zentralisiert API-Management)</a:t>
            </a:r>
          </a:p>
          <a:p>
            <a:pPr lvl="1"/>
            <a:r>
              <a:rPr lang="de-DE" dirty="0"/>
              <a:t>Einfache Implementierung mit Spring Cloud API Gateway</a:t>
            </a:r>
          </a:p>
          <a:p>
            <a:r>
              <a:rPr lang="de-DE" dirty="0"/>
              <a:t>Load Balancer</a:t>
            </a:r>
          </a:p>
          <a:p>
            <a:pPr lvl="1"/>
            <a:r>
              <a:rPr lang="de-DE" dirty="0"/>
              <a:t>Nur notwendig wenn Microservices mehrfach instanziiert werden</a:t>
            </a:r>
          </a:p>
          <a:p>
            <a:pPr lvl="1"/>
            <a:r>
              <a:rPr lang="de-DE" dirty="0"/>
              <a:t>Trägt zur Erhöhung der Zuverlässigkeit bei (Lastenausgleich)</a:t>
            </a:r>
          </a:p>
          <a:p>
            <a:pPr lvl="1"/>
            <a:r>
              <a:rPr lang="de-DE" dirty="0"/>
              <a:t>Einfache Implementierung über Spring Cloud API Gateway mit Ribbon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43AAA-013D-4810-AF12-A648160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A9EFA-610B-4A5B-B584-8B97E99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109E9-D893-44C1-AEB0-A9E0466C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777-CFE6-457E-8127-F136AE0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7DD88-23AD-4A12-ADC2-FAE3F1A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332C5-8A74-45D7-9827-AEA94A8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D1FA-56E8-4CD6-917D-703B525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A5F2-2269-438E-8317-2B6EF97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5AE4E-6EBA-48CA-9662-58CC3501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DD68D-17E1-4075-9E04-9BDEA2E3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70C4D-CC50-41DB-86CB-8AC1581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DB89-FEB7-49C0-B0AF-3F181AB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9E8E5-47A8-4539-AC65-0ED167C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484051"/>
            <a:ext cx="7901820" cy="5181601"/>
          </a:xfrm>
        </p:spPr>
        <p:txBody>
          <a:bodyPr>
            <a:normAutofit fontScale="40000" lnSpcReduction="20000"/>
          </a:bodyPr>
          <a:lstStyle/>
          <a:p>
            <a:r>
              <a:rPr lang="de-DE" sz="4800" b="1" dirty="0"/>
              <a:t>Einleitung</a:t>
            </a:r>
          </a:p>
          <a:p>
            <a:pPr lvl="1"/>
            <a:r>
              <a:rPr lang="de-DE" sz="4800" b="1" dirty="0"/>
              <a:t>Problemstellung</a:t>
            </a:r>
          </a:p>
          <a:p>
            <a:pPr lvl="1"/>
            <a:r>
              <a:rPr lang="de-DE" sz="4800" b="1" dirty="0"/>
              <a:t>Ziele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Architektur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Microservices	</a:t>
            </a:r>
          </a:p>
          <a:p>
            <a:endParaRPr lang="de-DE" dirty="0"/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Herausforderungen beim Einsatz mehrerer Services: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723" y="3429000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0292" y="4024044"/>
            <a:ext cx="892713" cy="892713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885285"/>
            <a:ext cx="9437172" cy="3997828"/>
          </a:xfrm>
        </p:spPr>
        <p:txBody>
          <a:bodyPr>
            <a:normAutofit fontScale="92500"/>
          </a:bodyPr>
          <a:lstStyle/>
          <a:p>
            <a:r>
              <a:rPr lang="de-DE" dirty="0"/>
              <a:t>Technologische Ansätze zur Umsetzung von Microservices (Frameworks, Bibliotheken, Algorithmen, …)</a:t>
            </a:r>
          </a:p>
          <a:p>
            <a:r>
              <a:rPr lang="de-DE" dirty="0"/>
              <a:t>Beispielanwendung (Verwaltungsprogramm für die IT-</a:t>
            </a:r>
            <a:r>
              <a:rPr lang="de-DE" dirty="0" err="1"/>
              <a:t>Kontakmesse</a:t>
            </a:r>
            <a:r>
              <a:rPr lang="de-DE" dirty="0"/>
              <a:t>)</a:t>
            </a:r>
          </a:p>
          <a:p>
            <a:r>
              <a:rPr lang="de-DE" dirty="0"/>
              <a:t>Implementierung der Technologischen Ansätze (Springboot, Eureka, Jaeger, …)</a:t>
            </a:r>
          </a:p>
          <a:p>
            <a:r>
              <a:rPr lang="de-DE" dirty="0"/>
              <a:t>Auswertung 	</a:t>
            </a:r>
          </a:p>
          <a:p>
            <a:pPr lvl="1"/>
            <a:r>
              <a:rPr lang="de-DE" dirty="0"/>
              <a:t>Komplexität</a:t>
            </a:r>
          </a:p>
          <a:p>
            <a:pPr lvl="1"/>
            <a:r>
              <a:rPr lang="de-DE" dirty="0"/>
              <a:t>Welche Probleme traten auf</a:t>
            </a:r>
          </a:p>
          <a:p>
            <a:pPr lvl="1"/>
            <a:r>
              <a:rPr lang="de-DE" dirty="0"/>
              <a:t>Wie wichtig sind einzelne Technologien für die Umsetzung von Microservices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Architektur</a:t>
            </a:r>
          </a:p>
          <a:p>
            <a:pPr lvl="1"/>
            <a:r>
              <a:rPr lang="de-DE" sz="3800" b="1" dirty="0"/>
              <a:t>Bausteinsicht Ebene 1</a:t>
            </a:r>
          </a:p>
          <a:p>
            <a:pPr lvl="1"/>
            <a:r>
              <a:rPr lang="de-DE" sz="3800" b="1" dirty="0"/>
              <a:t>Bausteinsicht Ebene 2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dirty="0"/>
              <a:t>Bausteinsicht Ebene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7" y="1448796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FC0056E-D879-49C3-A0C5-C83D9A67EDFE}"/>
              </a:ext>
            </a:extLst>
          </p:cNvPr>
          <p:cNvSpPr/>
          <p:nvPr/>
        </p:nvSpPr>
        <p:spPr>
          <a:xfrm>
            <a:off x="6873522" y="4756009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2365CEE-A5F7-445F-BEC1-21F7ECA25CAC}"/>
              </a:ext>
            </a:extLst>
          </p:cNvPr>
          <p:cNvSpPr/>
          <p:nvPr/>
        </p:nvSpPr>
        <p:spPr>
          <a:xfrm>
            <a:off x="6873522" y="3119297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84CA5D9-D407-4B9F-8162-B746A46BBCF0}"/>
              </a:ext>
            </a:extLst>
          </p:cNvPr>
          <p:cNvSpPr/>
          <p:nvPr/>
        </p:nvSpPr>
        <p:spPr>
          <a:xfrm>
            <a:off x="4869462" y="3033889"/>
            <a:ext cx="701040" cy="13487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550D5EC-AFE7-4379-8058-DA9C469B5568}"/>
              </a:ext>
            </a:extLst>
          </p:cNvPr>
          <p:cNvSpPr/>
          <p:nvPr/>
        </p:nvSpPr>
        <p:spPr>
          <a:xfrm>
            <a:off x="4869462" y="4618849"/>
            <a:ext cx="701040" cy="5638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BDAC403-D0F8-48C4-8C0B-A9F340D4F52D}"/>
              </a:ext>
            </a:extLst>
          </p:cNvPr>
          <p:cNvCxnSpPr/>
          <p:nvPr/>
        </p:nvCxnSpPr>
        <p:spPr>
          <a:xfrm>
            <a:off x="5652164" y="371206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C8373F6-52B1-443F-8758-9CB94B12C180}"/>
              </a:ext>
            </a:extLst>
          </p:cNvPr>
          <p:cNvCxnSpPr/>
          <p:nvPr/>
        </p:nvCxnSpPr>
        <p:spPr>
          <a:xfrm>
            <a:off x="6477282" y="3332657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C55FE1-BD66-4051-8179-DECF9BAB2EBB}"/>
              </a:ext>
            </a:extLst>
          </p:cNvPr>
          <p:cNvCxnSpPr/>
          <p:nvPr/>
        </p:nvCxnSpPr>
        <p:spPr>
          <a:xfrm>
            <a:off x="6446802" y="3332657"/>
            <a:ext cx="0" cy="16367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147C5AF-65E1-48A9-A1CA-722A96B28A88}"/>
              </a:ext>
            </a:extLst>
          </p:cNvPr>
          <p:cNvCxnSpPr/>
          <p:nvPr/>
        </p:nvCxnSpPr>
        <p:spPr>
          <a:xfrm>
            <a:off x="6477282" y="4969369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843CACC-014B-416D-8798-8D2298FF28AF}"/>
              </a:ext>
            </a:extLst>
          </p:cNvPr>
          <p:cNvCxnSpPr/>
          <p:nvPr/>
        </p:nvCxnSpPr>
        <p:spPr>
          <a:xfrm>
            <a:off x="5652164" y="488554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7F8676-FB56-4750-9A38-9FD973180D0C}"/>
              </a:ext>
            </a:extLst>
          </p:cNvPr>
          <p:cNvCxnSpPr/>
          <p:nvPr/>
        </p:nvCxnSpPr>
        <p:spPr>
          <a:xfrm>
            <a:off x="4191282" y="3332657"/>
            <a:ext cx="678180" cy="379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002A0-F11C-49BF-B84B-91A7BDF0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Bausteinsicht Ebene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EB1F1-F5B0-49AC-A265-1215B6B7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E94C-036B-4FE3-BCF5-FF77255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A3E70-1B51-445A-AA5D-E1FD1DD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C8A200-D6BD-4651-81BD-C4BFD0D8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92" y="1705397"/>
            <a:ext cx="5849184" cy="451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b="1" dirty="0"/>
              <a:t>API Gateway / Load Balancer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 </a:t>
            </a:r>
          </a:p>
          <a:p>
            <a:pPr lvl="1"/>
            <a:r>
              <a:rPr lang="de-DE" sz="3800" b="1" dirty="0"/>
              <a:t>Spring Cloud API Gateway</a:t>
            </a:r>
          </a:p>
          <a:p>
            <a:pPr lvl="1"/>
            <a:r>
              <a:rPr lang="de-DE" sz="3800" b="1" dirty="0"/>
              <a:t>Implementierung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735</Words>
  <Application>Microsoft Office PowerPoint</Application>
  <PresentationFormat>Breitbild</PresentationFormat>
  <Paragraphs>240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 Prototypische Implementierung einer Anwendung zur Verwaltung der IT-Kontaktmesse an der Fachhoschule Erfurt </vt:lpstr>
      <vt:lpstr>Gliederung</vt:lpstr>
      <vt:lpstr>PowerPoint-Präsentation</vt:lpstr>
      <vt:lpstr>Problemstellung</vt:lpstr>
      <vt:lpstr>Ziele</vt:lpstr>
      <vt:lpstr>PowerPoint-Präsentation</vt:lpstr>
      <vt:lpstr>Bausteinsicht Ebene 1</vt:lpstr>
      <vt:lpstr>Bausteinsicht Ebene 2</vt:lpstr>
      <vt:lpstr>PowerPoint-Präsentation</vt:lpstr>
      <vt:lpstr>API Gateway - Grundlagen</vt:lpstr>
      <vt:lpstr>Load Balancer</vt:lpstr>
      <vt:lpstr>Spring Cloud API Gateway</vt:lpstr>
      <vt:lpstr>API Gateway - Implementierung</vt:lpstr>
      <vt:lpstr>PowerPoint-Präsentation</vt:lpstr>
      <vt:lpstr>Service Discovery - Grundlagen</vt:lpstr>
      <vt:lpstr>Eureka Discovery Service</vt:lpstr>
      <vt:lpstr>Service Discovery - Implementierung (Eureka-Server)</vt:lpstr>
      <vt:lpstr>Service Discovery Implementierung (Eureka-Client)</vt:lpstr>
      <vt:lpstr>PowerPoint-Präsentation</vt:lpstr>
      <vt:lpstr>Anwendungsfall</vt:lpstr>
      <vt:lpstr>Ablauf</vt:lpstr>
      <vt:lpstr>PowerPoint-Präsentation</vt:lpstr>
      <vt:lpstr>Fazit</vt:lpstr>
      <vt:lpstr>Demonstration des Prototypen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33</cp:revision>
  <dcterms:created xsi:type="dcterms:W3CDTF">2021-05-04T10:58:36Z</dcterms:created>
  <dcterms:modified xsi:type="dcterms:W3CDTF">2021-11-06T11:04:49Z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