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4"/>
  </p:sldMasterIdLst>
  <p:notesMasterIdLst>
    <p:notesMasterId r:id="rId15"/>
  </p:notesMasterIdLst>
  <p:sldIdLst>
    <p:sldId id="256" r:id="rId5"/>
    <p:sldId id="257" r:id="rId6"/>
    <p:sldId id="258" r:id="rId7"/>
    <p:sldId id="259" r:id="rId8"/>
    <p:sldId id="260" r:id="rId9"/>
    <p:sldId id="262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" lastIdx="1" clrIdx="0">
    <p:extLst>
      <p:ext uri="{19B8F6BF-5375-455C-9EA6-DF929625EA0E}">
        <p15:presenceInfo xmlns:p15="http://schemas.microsoft.com/office/powerpoint/2012/main" userId=" 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35" autoAdjust="0"/>
  </p:normalViewPr>
  <p:slideViewPr>
    <p:cSldViewPr snapToGrid="0" showGuides="1">
      <p:cViewPr varScale="1">
        <p:scale>
          <a:sx n="85" d="100"/>
          <a:sy n="85" d="100"/>
        </p:scale>
        <p:origin x="744" y="78"/>
      </p:cViewPr>
      <p:guideLst>
        <p:guide orient="horz" pos="2137"/>
        <p:guide pos="38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B8C7EC-8663-4343-8CB3-46B01580284C}" type="datetimeFigureOut">
              <a:rPr lang="de-DE" smtClean="0"/>
              <a:t>04.11.2021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2C7842-408F-4584-8FDB-B599EDC8AF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0334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491321" y="6634297"/>
            <a:ext cx="2731593" cy="208466"/>
          </a:xfrm>
        </p:spPr>
        <p:txBody>
          <a:bodyPr/>
          <a:lstStyle/>
          <a:p>
            <a:fld id="{B59E6383-A8CB-4B08-927D-D4B4B7D9AC2E}" type="datetime1">
              <a:rPr lang="de-DE" smtClean="0"/>
              <a:t>04.11.2021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/>
              <a:t>Benjamin Swarovsky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99C16-F3DE-4BEA-BEA0-185955F827CC}" type="datetime1">
              <a:rPr lang="de-DE" smtClean="0"/>
              <a:t>04.11.2021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Sarah El Kalqui, Benjamin Swarovsky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86228-5DBC-4625-A335-1BCDAFDC46C1}" type="datetime1">
              <a:rPr lang="de-DE" smtClean="0"/>
              <a:t>04.11.2021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Sarah El Kalqui, Benjamin Swarovsky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0135E-CF13-4F76-823B-93B2AE87FB42}" type="datetime1">
              <a:rPr lang="de-DE" smtClean="0"/>
              <a:t>04.11.2021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Sarah El Kalqui, Benjamin Swarovsky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0E525-60F6-456C-ABD0-CA49B7CA1AC0}" type="datetime1">
              <a:rPr lang="de-DE" smtClean="0"/>
              <a:t>04.11.2021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Sarah El Kalqui, Benjamin Swarovsky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37527-C30D-4C1B-8A57-8831FC877160}" type="datetime1">
              <a:rPr lang="de-DE" smtClean="0"/>
              <a:t>04.11.2021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Sarah El Kalqui, Benjamin Swarovsky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A9B1D-38C4-4A9A-BD74-09CB54D529F7}" type="datetime1">
              <a:rPr lang="de-DE" smtClean="0"/>
              <a:t>04.11.2021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Sarah El Kalqui, Benjamin Swarovsky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75C2-17DF-44AF-BAFC-99FC3839D6B6}" type="datetime1">
              <a:rPr lang="de-DE" smtClean="0"/>
              <a:t>04.11.2021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Sarah El Kalqui, Benjamin Swarovsky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 userDrawn="1"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4650" y="808056"/>
            <a:ext cx="7958331" cy="1077229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4650" y="2052116"/>
            <a:ext cx="7796540" cy="3997828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04.11.2021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/>
              <a:t>Benjamin Swarovsky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 userDrawn="1"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4650" y="808056"/>
            <a:ext cx="7958331" cy="1077229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4650" y="2052116"/>
            <a:ext cx="7796540" cy="3997828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04.11.2021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/>
              <a:t>Benjamin Swarovsky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99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4650" y="808056"/>
            <a:ext cx="7958331" cy="1077229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4650" y="2052116"/>
            <a:ext cx="7796540" cy="3997828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AC0E9-B042-43D8-AB78-DC52AC0C585D}" type="datetime1">
              <a:rPr lang="de-DE" smtClean="0"/>
              <a:t>04.11.2021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/>
              <a:t>Benjamin Swarovsky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7239" y="6580715"/>
            <a:ext cx="350287" cy="288630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558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4650" y="808056"/>
            <a:ext cx="7958331" cy="1077229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4650" y="2052116"/>
            <a:ext cx="7796540" cy="3997828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C10F2-7973-42A2-B0DE-A6ED0ED91C8E}" type="datetime1">
              <a:rPr lang="de-DE" smtClean="0"/>
              <a:t>04.11.2021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Sarah El </a:t>
            </a:r>
            <a:r>
              <a:rPr lang="en-US" dirty="0" err="1"/>
              <a:t>Kalqui</a:t>
            </a:r>
            <a:r>
              <a:rPr lang="en-US" dirty="0"/>
              <a:t>, Benjamin Swarovsky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123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4650" y="808056"/>
            <a:ext cx="7958331" cy="1077229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4650" y="2052116"/>
            <a:ext cx="7796540" cy="3997828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DFB72-582B-45F4-B36C-EF1963E97DC6}" type="datetime1">
              <a:rPr lang="de-DE" smtClean="0"/>
              <a:t>04.11.2021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Sarah El </a:t>
            </a:r>
            <a:r>
              <a:rPr lang="en-US" err="1"/>
              <a:t>Kalqui</a:t>
            </a:r>
            <a:r>
              <a:rPr lang="en-US"/>
              <a:t>, Benjamin Swarovsky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559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5916" y="808056"/>
            <a:ext cx="7958331" cy="1077229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5916" y="2052116"/>
            <a:ext cx="7796540" cy="3997828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651B1-048A-4583-9423-E37907F714C8}" type="datetime1">
              <a:rPr lang="de-DE" smtClean="0"/>
              <a:t>04.11.2021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Sarah El </a:t>
            </a:r>
            <a:r>
              <a:rPr lang="en-US" dirty="0" err="1"/>
              <a:t>Kalqui</a:t>
            </a:r>
            <a:r>
              <a:rPr lang="en-US" dirty="0"/>
              <a:t>, Benjamin Swarovsky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1361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58B9-31F4-4BA7-92DD-CF366B443679}" type="datetime1">
              <a:rPr lang="de-DE" smtClean="0"/>
              <a:t>04.11.2021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Sarah El Kalqui, Benjamin Swarovsky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93BFA-DCCE-4E1B-9D54-AE151F0C2290}" type="datetime1">
              <a:rPr lang="de-DE" smtClean="0"/>
              <a:t>04.11.2021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Sarah El Kalqui, Benjamin Swarovsky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33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16469" y="6619666"/>
            <a:ext cx="2731593" cy="208466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0B528F4A-65CA-4C1C-A385-CA3E5156BAA4}" type="datetime1">
              <a:rPr lang="de-DE" smtClean="0"/>
              <a:pPr/>
              <a:t>04.11.2021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16649" y="6521337"/>
            <a:ext cx="2389937" cy="288630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r>
              <a:rPr lang="en-US" dirty="0"/>
              <a:t>Benjamin Swarovsky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5257" y="6594215"/>
            <a:ext cx="350287" cy="288630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61" r:id="rId4"/>
    <p:sldLayoutId id="2147483662" r:id="rId5"/>
    <p:sldLayoutId id="2147483663" r:id="rId6"/>
    <p:sldLayoutId id="214748366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</p:sldLayoutIdLst>
  <p:hf hdr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creativecommons.org/licenses/by/3.0/" TargetMode="External"/><Relationship Id="rId3" Type="http://schemas.openxmlformats.org/officeDocument/2006/relationships/image" Target="../media/image4.jpg"/><Relationship Id="rId7" Type="http://schemas.openxmlformats.org/officeDocument/2006/relationships/hyperlink" Target="https://www.ceffectz.com/discussions/crm-responsive-dashboard-free-psd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://blog.moove-it.com/lets-talk-microservices/" TargetMode="External"/><Relationship Id="rId9" Type="http://schemas.openxmlformats.org/officeDocument/2006/relationships/hyperlink" Target="https://creativecommons.org/licenses/by-sa/3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5" descr="Ein Bild, das Metall, Zubehör, silbern enthält.&#10;&#10;Automatisch generierte Beschreibung">
            <a:extLst>
              <a:ext uri="{FF2B5EF4-FFF2-40B4-BE49-F238E27FC236}">
                <a16:creationId xmlns:a16="http://schemas.microsoft.com/office/drawing/2014/main" id="{580F77BD-E08D-4834-A707-F8CD965CE38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7284" r="24043" b="1808"/>
          <a:stretch/>
        </p:blipFill>
        <p:spPr>
          <a:xfrm>
            <a:off x="20" y="227"/>
            <a:ext cx="12191675" cy="68580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C346EFE-A020-4C65-92C8-E2B280CCA0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37358A4-2D99-49E3-BBD6-C21E1F02FF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6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D2E4EAB8-1FC4-4F82-9106-DE03E6C66D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7E6F591-11F0-4C85-BEF7-84A49784BE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6871253-E869-4E3F-9F52-54B3AB2BB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4" y="0"/>
            <a:ext cx="442832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A2CDAF0-AF05-4BF2-AC7D-FDC5692C51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5655" y="2294833"/>
            <a:ext cx="3649728" cy="2268559"/>
          </a:xfrm>
        </p:spPr>
        <p:txBody>
          <a:bodyPr>
            <a:normAutofit fontScale="90000"/>
          </a:bodyPr>
          <a:lstStyle/>
          <a:p>
            <a:pPr algn="l"/>
            <a:r>
              <a:rPr lang="de-DE" sz="2200" dirty="0"/>
              <a:t>Benjamin Swarovsky</a:t>
            </a:r>
            <a:br>
              <a:rPr lang="de-DE" sz="2200" dirty="0"/>
            </a:br>
            <a:br>
              <a:rPr lang="de-DE" sz="2200" dirty="0"/>
            </a:br>
            <a:r>
              <a:rPr lang="de-DE" sz="2200" dirty="0"/>
              <a:t>Technologische Ansätze zur Umsetzung einer Microservice-Architektur</a:t>
            </a:r>
            <a:br>
              <a:rPr lang="de-DE" sz="2200" dirty="0"/>
            </a:br>
            <a:br>
              <a:rPr lang="de-DE" sz="1200" dirty="0">
                <a:latin typeface="+mn-lt"/>
              </a:rPr>
            </a:br>
            <a:r>
              <a:rPr lang="de-DE" sz="1600" dirty="0">
                <a:latin typeface="+mn-lt"/>
              </a:rPr>
              <a:t>Prototypische Implementierung einer Anwendung zur Verwaltung der IT-Kontaktmesse an der </a:t>
            </a:r>
            <a:r>
              <a:rPr lang="de-DE" sz="1600" dirty="0" err="1">
                <a:latin typeface="+mn-lt"/>
              </a:rPr>
              <a:t>Fachhoschule</a:t>
            </a:r>
            <a:r>
              <a:rPr lang="de-DE" sz="1600" dirty="0">
                <a:latin typeface="+mn-lt"/>
              </a:rPr>
              <a:t> Erfurt</a:t>
            </a:r>
            <a:br>
              <a:rPr lang="de-DE" sz="2200" dirty="0"/>
            </a:br>
            <a:endParaRPr lang="de-DE" sz="2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02A13B1-684F-497E-899F-D2C591061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3384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01EC78A1-862F-4EA1-A412-768FCFC5B71E}"/>
              </a:ext>
            </a:extLst>
          </p:cNvPr>
          <p:cNvSpPr txBox="1"/>
          <p:nvPr/>
        </p:nvSpPr>
        <p:spPr>
          <a:xfrm>
            <a:off x="9420087" y="6870700"/>
            <a:ext cx="2771913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de-DE" sz="700">
                <a:solidFill>
                  <a:srgbClr val="FFFFFF"/>
                </a:solidFill>
              </a:rPr>
              <a:t>"</a:t>
            </a:r>
            <a:r>
              <a:rPr lang="de-DE" sz="700">
                <a:solidFill>
                  <a:srgbClr val="FFFFFF"/>
                </a:solidFill>
                <a:hlinkClick r:id="rId7" tooltip="https://www.ceffectz.com/discussions/crm-responsive-dashboard-free-psd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Dieses Foto</a:t>
            </a:r>
            <a:r>
              <a:rPr lang="de-DE" sz="700">
                <a:solidFill>
                  <a:srgbClr val="FFFFFF"/>
                </a:solidFill>
              </a:rPr>
              <a:t>" von Unbekannter Autor ist lizenziert gemäß </a:t>
            </a:r>
            <a:r>
              <a:rPr lang="de-DE" sz="700">
                <a:solidFill>
                  <a:srgbClr val="FFFFFF"/>
                </a:solidFill>
                <a:hlinkClick r:id="rId8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de-DE" sz="700">
              <a:solidFill>
                <a:srgbClr val="FFFFFF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E694143B-04CC-42B8-ABA4-25A40B0A314F}"/>
              </a:ext>
            </a:extLst>
          </p:cNvPr>
          <p:cNvSpPr txBox="1"/>
          <p:nvPr/>
        </p:nvSpPr>
        <p:spPr>
          <a:xfrm>
            <a:off x="6486396" y="6870700"/>
            <a:ext cx="2920991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de-DE" sz="700">
                <a:solidFill>
                  <a:srgbClr val="FFFFFF"/>
                </a:solidFill>
              </a:rPr>
              <a:t>"</a:t>
            </a:r>
            <a:r>
              <a:rPr lang="de-DE" sz="700">
                <a:solidFill>
                  <a:srgbClr val="FFFFFF"/>
                </a:solidFill>
                <a:hlinkClick r:id="rId4" tooltip="http://blog.moove-it.com/lets-talk-microservices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Dieses Foto</a:t>
            </a:r>
            <a:r>
              <a:rPr lang="de-DE" sz="700">
                <a:solidFill>
                  <a:srgbClr val="FFFFFF"/>
                </a:solidFill>
              </a:rPr>
              <a:t>" von Unbekannter Autor ist lizenziert gemäß </a:t>
            </a:r>
            <a:r>
              <a:rPr lang="de-DE" sz="700">
                <a:solidFill>
                  <a:srgbClr val="FFFFFF"/>
                </a:solidFill>
                <a:hlinkClick r:id="rId9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de-DE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120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70A0B9-E374-4E34-B8D2-21F4CE803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API Gateway - Grundlagen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57C915-9777-4247-9577-61816DCE7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27328D-2DDC-4C7E-961C-D7E925CD7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04.11.2021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8DD4018-6CC6-4135-A765-782C09261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Benjamin Swarovsky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0251DC-2DBD-406C-BC8C-B297BAECA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415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E854AF-370A-4DD2-B05B-BA9F47E75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8CDAB6-320F-43C1-90E0-C684815DE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4650" y="2345627"/>
            <a:ext cx="7796540" cy="3997828"/>
          </a:xfrm>
        </p:spPr>
        <p:txBody>
          <a:bodyPr>
            <a:normAutofit fontScale="92500" lnSpcReduction="20000"/>
          </a:bodyPr>
          <a:lstStyle/>
          <a:p>
            <a:r>
              <a:rPr lang="de-DE" dirty="0"/>
              <a:t>Einleitung</a:t>
            </a:r>
          </a:p>
          <a:p>
            <a:r>
              <a:rPr lang="de-DE" dirty="0"/>
              <a:t>Architektur</a:t>
            </a:r>
          </a:p>
          <a:p>
            <a:r>
              <a:rPr lang="de-DE" dirty="0"/>
              <a:t>API Gateway</a:t>
            </a:r>
          </a:p>
          <a:p>
            <a:r>
              <a:rPr lang="de-DE" dirty="0"/>
              <a:t>Service Discovery</a:t>
            </a:r>
          </a:p>
          <a:p>
            <a:r>
              <a:rPr lang="de-DE"/>
              <a:t>Load Balancer</a:t>
            </a:r>
            <a:endParaRPr lang="de-DE" dirty="0"/>
          </a:p>
          <a:p>
            <a:r>
              <a:rPr lang="de-DE" dirty="0"/>
              <a:t>Zusammenspiel der Technologien</a:t>
            </a:r>
          </a:p>
          <a:p>
            <a:r>
              <a:rPr lang="de-DE" dirty="0"/>
              <a:t>Auswertung</a:t>
            </a:r>
          </a:p>
          <a:p>
            <a:r>
              <a:rPr lang="de-DE" dirty="0"/>
              <a:t>Demonstration des Prototypen</a:t>
            </a:r>
          </a:p>
          <a:p>
            <a:pPr marL="457200" lvl="1" indent="0">
              <a:buNone/>
            </a:pPr>
            <a:endParaRPr lang="de-DE" dirty="0"/>
          </a:p>
          <a:p>
            <a:pPr lvl="1"/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C5A0D9-0D16-40F0-A270-E2153F54A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04.11.2021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87783A-1F70-47FB-8650-215BADB0D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Benjamin Swarovsky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FC56A4-BEFD-4224-A109-1FFEDB0D2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551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E854AF-370A-4DD2-B05B-BA9F47E75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8CDAB6-320F-43C1-90E0-C684815DE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4650" y="1484051"/>
            <a:ext cx="7901820" cy="5181601"/>
          </a:xfrm>
        </p:spPr>
        <p:txBody>
          <a:bodyPr>
            <a:normAutofit fontScale="40000" lnSpcReduction="20000"/>
          </a:bodyPr>
          <a:lstStyle/>
          <a:p>
            <a:r>
              <a:rPr lang="de-DE" sz="4800" b="1" dirty="0"/>
              <a:t>Einleitung</a:t>
            </a:r>
          </a:p>
          <a:p>
            <a:pPr lvl="1"/>
            <a:r>
              <a:rPr lang="de-DE" sz="4800" b="1" dirty="0"/>
              <a:t>Problemstellung</a:t>
            </a:r>
          </a:p>
          <a:p>
            <a:pPr lvl="1"/>
            <a:r>
              <a:rPr lang="de-DE" sz="4800" b="1" dirty="0"/>
              <a:t>Ziele</a:t>
            </a:r>
          </a:p>
          <a:p>
            <a:r>
              <a:rPr lang="de-DE" sz="4800" dirty="0">
                <a:solidFill>
                  <a:schemeClr val="tx1">
                    <a:lumMod val="75000"/>
                  </a:schemeClr>
                </a:solidFill>
              </a:rPr>
              <a:t>Architektur</a:t>
            </a:r>
          </a:p>
          <a:p>
            <a:r>
              <a:rPr lang="de-DE" sz="4800" dirty="0">
                <a:solidFill>
                  <a:schemeClr val="tx1">
                    <a:lumMod val="75000"/>
                  </a:schemeClr>
                </a:solidFill>
              </a:rPr>
              <a:t>API Gateway</a:t>
            </a:r>
          </a:p>
          <a:p>
            <a:r>
              <a:rPr lang="de-DE" sz="4800" dirty="0">
                <a:solidFill>
                  <a:schemeClr val="tx1">
                    <a:lumMod val="75000"/>
                  </a:schemeClr>
                </a:solidFill>
              </a:rPr>
              <a:t>Service Discovery</a:t>
            </a:r>
          </a:p>
          <a:p>
            <a:r>
              <a:rPr lang="de-DE" sz="4800" dirty="0">
                <a:solidFill>
                  <a:schemeClr val="tx1">
                    <a:lumMod val="75000"/>
                  </a:schemeClr>
                </a:solidFill>
              </a:rPr>
              <a:t>Loadbalancer</a:t>
            </a:r>
          </a:p>
          <a:p>
            <a:r>
              <a:rPr lang="de-DE" sz="4800" dirty="0">
                <a:solidFill>
                  <a:schemeClr val="tx1">
                    <a:lumMod val="75000"/>
                  </a:schemeClr>
                </a:solidFill>
              </a:rPr>
              <a:t>Zusammenspiel der Technologien</a:t>
            </a:r>
          </a:p>
          <a:p>
            <a:r>
              <a:rPr lang="de-DE" sz="4800" dirty="0">
                <a:solidFill>
                  <a:schemeClr val="tx1">
                    <a:lumMod val="75000"/>
                  </a:schemeClr>
                </a:solidFill>
              </a:rPr>
              <a:t>Auswertung</a:t>
            </a:r>
          </a:p>
          <a:p>
            <a:r>
              <a:rPr lang="de-DE" sz="4800" dirty="0">
                <a:solidFill>
                  <a:schemeClr val="tx1">
                    <a:lumMod val="75000"/>
                  </a:schemeClr>
                </a:solidFill>
              </a:rPr>
              <a:t>Demonstration des Prototypen</a:t>
            </a:r>
          </a:p>
          <a:p>
            <a:pPr marL="457200" lvl="1" indent="0">
              <a:buNone/>
            </a:pPr>
            <a:endParaRPr lang="de-DE" dirty="0"/>
          </a:p>
          <a:p>
            <a:pPr lvl="1"/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C5A0D9-0D16-40F0-A270-E2153F54A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04.11.2021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87783A-1F70-47FB-8650-215BADB0D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Benjamin Swarovsky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FC56A4-BEFD-4224-A109-1FFEDB0D2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41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72F12D-DE1B-43C8-BC90-15429E467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Problemstellung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FDEF89-6AD6-4318-9E78-F4CABD9A2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4650" y="2236462"/>
            <a:ext cx="7796540" cy="4907827"/>
          </a:xfrm>
        </p:spPr>
        <p:txBody>
          <a:bodyPr>
            <a:normAutofit fontScale="85000" lnSpcReduction="20000"/>
          </a:bodyPr>
          <a:lstStyle/>
          <a:p>
            <a:r>
              <a:rPr lang="de-DE" dirty="0"/>
              <a:t>Monolith:</a:t>
            </a:r>
          </a:p>
          <a:p>
            <a:pPr lvl="1"/>
            <a:r>
              <a:rPr lang="de-DE" dirty="0"/>
              <a:t>Enge Kopplung</a:t>
            </a:r>
          </a:p>
          <a:p>
            <a:pPr lvl="1"/>
            <a:r>
              <a:rPr lang="de-DE" dirty="0"/>
              <a:t>Schlecht skalierbar</a:t>
            </a:r>
          </a:p>
          <a:p>
            <a:pPr lvl="1"/>
            <a:r>
              <a:rPr lang="de-DE" dirty="0"/>
              <a:t>Big Ball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Mudd</a:t>
            </a:r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r>
              <a:rPr lang="de-DE" dirty="0"/>
              <a:t>Microservices	</a:t>
            </a:r>
          </a:p>
          <a:p>
            <a:endParaRPr lang="de-DE" dirty="0"/>
          </a:p>
          <a:p>
            <a:r>
              <a:rPr lang="de-DE" dirty="0"/>
              <a:t>Anspruchsvolle Architektur</a:t>
            </a:r>
          </a:p>
          <a:p>
            <a:r>
              <a:rPr lang="de-DE" dirty="0"/>
              <a:t>Herausforderungen beim Einsatz mehrerer Services:</a:t>
            </a:r>
          </a:p>
          <a:p>
            <a:pPr lvl="1"/>
            <a:r>
              <a:rPr lang="de-DE" dirty="0"/>
              <a:t>Konsistenz</a:t>
            </a:r>
          </a:p>
          <a:p>
            <a:pPr lvl="1"/>
            <a:r>
              <a:rPr lang="de-DE" dirty="0"/>
              <a:t>Kommunikation</a:t>
            </a:r>
          </a:p>
          <a:p>
            <a:pPr lvl="1"/>
            <a:r>
              <a:rPr lang="de-DE" dirty="0"/>
              <a:t>Fehlerbehandlung</a:t>
            </a:r>
          </a:p>
          <a:p>
            <a:pPr lvl="1"/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95745A-3467-44E8-AED4-FD11E77D1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04.11.2021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CCE3C8-62DC-4AEF-9918-32ABE83C4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Benjamin Swarovsky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2A9456-6CBB-4F05-8203-214D2E795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/>
          </a:p>
        </p:txBody>
      </p:sp>
      <p:pic>
        <p:nvPicPr>
          <p:cNvPr id="8" name="Grafik 7" descr="Häkchen mit einfarbiger Füllung">
            <a:extLst>
              <a:ext uri="{FF2B5EF4-FFF2-40B4-BE49-F238E27FC236}">
                <a16:creationId xmlns:a16="http://schemas.microsoft.com/office/drawing/2014/main" id="{F11E36EA-8380-453A-BAC2-7A40D3C06E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36723" y="3429000"/>
            <a:ext cx="450873" cy="450873"/>
          </a:xfrm>
          <a:prstGeom prst="rect">
            <a:avLst/>
          </a:prstGeom>
        </p:spPr>
      </p:pic>
      <p:pic>
        <p:nvPicPr>
          <p:cNvPr id="9" name="Grafik 8" descr="Ausrufezeichen mit einfarbiger Füllung">
            <a:extLst>
              <a:ext uri="{FF2B5EF4-FFF2-40B4-BE49-F238E27FC236}">
                <a16:creationId xmlns:a16="http://schemas.microsoft.com/office/drawing/2014/main" id="{D5538A56-7952-48B3-8F39-9B4828DC8A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8322" y="4334895"/>
            <a:ext cx="1071768" cy="1071768"/>
          </a:xfrm>
          <a:prstGeom prst="rect">
            <a:avLst/>
          </a:prstGeom>
        </p:spPr>
      </p:pic>
      <p:pic>
        <p:nvPicPr>
          <p:cNvPr id="13" name="Grafik 12" descr="Markee nicht mehr folgen Silhouette">
            <a:extLst>
              <a:ext uri="{FF2B5EF4-FFF2-40B4-BE49-F238E27FC236}">
                <a16:creationId xmlns:a16="http://schemas.microsoft.com/office/drawing/2014/main" id="{0F1AAF0D-FB20-40A7-A57E-5ACBC14A20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83287" y="1909085"/>
            <a:ext cx="327377" cy="327377"/>
          </a:xfrm>
          <a:prstGeom prst="rect">
            <a:avLst/>
          </a:prstGeom>
        </p:spPr>
      </p:pic>
      <p:pic>
        <p:nvPicPr>
          <p:cNvPr id="14" name="Grafik 13" descr="Markee nicht mehr folgen Silhouette">
            <a:extLst>
              <a:ext uri="{FF2B5EF4-FFF2-40B4-BE49-F238E27FC236}">
                <a16:creationId xmlns:a16="http://schemas.microsoft.com/office/drawing/2014/main" id="{4FB1D398-034B-4631-A519-D28242223C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83286" y="2334771"/>
            <a:ext cx="327377" cy="327377"/>
          </a:xfrm>
          <a:prstGeom prst="rect">
            <a:avLst/>
          </a:prstGeom>
        </p:spPr>
      </p:pic>
      <p:pic>
        <p:nvPicPr>
          <p:cNvPr id="15" name="Grafik 14" descr="Markee nicht mehr folgen Silhouette">
            <a:extLst>
              <a:ext uri="{FF2B5EF4-FFF2-40B4-BE49-F238E27FC236}">
                <a16:creationId xmlns:a16="http://schemas.microsoft.com/office/drawing/2014/main" id="{8CD2E987-671F-4D41-A194-7E6E9A5D5B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83287" y="2765979"/>
            <a:ext cx="327377" cy="327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269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E7E75E-C754-45F4-AEA9-8F1561742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0FBA3C5-C760-41B5-91EE-CA076E083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4650" y="2052116"/>
            <a:ext cx="9437172" cy="3997828"/>
          </a:xfrm>
        </p:spPr>
        <p:txBody>
          <a:bodyPr>
            <a:normAutofit fontScale="92500"/>
          </a:bodyPr>
          <a:lstStyle/>
          <a:p>
            <a:r>
              <a:rPr lang="de-DE" dirty="0"/>
              <a:t>Technologische Ansätze zur Umsetzung von Microservices (Frameworks, Bibliotheken, Algorithmen, …)</a:t>
            </a:r>
          </a:p>
          <a:p>
            <a:r>
              <a:rPr lang="de-DE" dirty="0"/>
              <a:t>Beispielanwendung (Verwaltungsprogramm für die IT-</a:t>
            </a:r>
            <a:r>
              <a:rPr lang="de-DE" dirty="0" err="1"/>
              <a:t>Kontakmesse</a:t>
            </a:r>
            <a:r>
              <a:rPr lang="de-DE" dirty="0"/>
              <a:t>)</a:t>
            </a:r>
          </a:p>
          <a:p>
            <a:r>
              <a:rPr lang="de-DE" dirty="0"/>
              <a:t>Implementierung der Technologischen Ansätze (Springboot, Eureka, Jaeger, …)</a:t>
            </a:r>
          </a:p>
          <a:p>
            <a:r>
              <a:rPr lang="de-DE" dirty="0"/>
              <a:t>Auswertung 	</a:t>
            </a:r>
          </a:p>
          <a:p>
            <a:pPr lvl="1"/>
            <a:r>
              <a:rPr lang="de-DE" dirty="0"/>
              <a:t>Komplexität</a:t>
            </a:r>
          </a:p>
          <a:p>
            <a:pPr lvl="1"/>
            <a:r>
              <a:rPr lang="de-DE" dirty="0"/>
              <a:t>Welche Probleme traten auf</a:t>
            </a:r>
          </a:p>
          <a:p>
            <a:pPr lvl="1"/>
            <a:r>
              <a:rPr lang="de-DE" dirty="0"/>
              <a:t>Wie wichtig sind einzelne Technologien für die Umsetzung von Microservices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A309CB-B748-4018-A7F5-7D9285C8B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04.11.2021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5C2B49-9B30-4D9D-AAA6-0D2D67371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Benjamin Swarovsky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D7554B-1BAB-4EDE-AE36-9C62A2331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0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E854AF-370A-4DD2-B05B-BA9F47E75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8CDAB6-320F-43C1-90E0-C684815DE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4649" y="1685228"/>
            <a:ext cx="7901820" cy="4749440"/>
          </a:xfrm>
        </p:spPr>
        <p:txBody>
          <a:bodyPr>
            <a:normAutofit fontScale="47500" lnSpcReduction="20000"/>
          </a:bodyPr>
          <a:lstStyle/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Einleitung</a:t>
            </a:r>
          </a:p>
          <a:p>
            <a:r>
              <a:rPr lang="de-DE" sz="4000" b="1" dirty="0"/>
              <a:t>Architektur</a:t>
            </a:r>
          </a:p>
          <a:p>
            <a:pPr lvl="1"/>
            <a:r>
              <a:rPr lang="de-DE" sz="3800" b="1" dirty="0"/>
              <a:t>Bausteinsicht Ebene 1</a:t>
            </a:r>
          </a:p>
          <a:p>
            <a:pPr lvl="1"/>
            <a:r>
              <a:rPr lang="de-DE" sz="3800" b="1" dirty="0"/>
              <a:t>Bausteinsicht Ebene 2</a:t>
            </a:r>
          </a:p>
          <a:p>
            <a:r>
              <a:rPr lang="de-DE" sz="4000" dirty="0">
                <a:solidFill>
                  <a:schemeClr val="tx1">
                    <a:lumMod val="75000"/>
                  </a:schemeClr>
                </a:solidFill>
              </a:rPr>
              <a:t>API Gateway</a:t>
            </a:r>
          </a:p>
          <a:p>
            <a:r>
              <a:rPr lang="de-DE" sz="4000" dirty="0">
                <a:solidFill>
                  <a:schemeClr val="tx1">
                    <a:lumMod val="75000"/>
                  </a:schemeClr>
                </a:solidFill>
              </a:rPr>
              <a:t>Service Discovery</a:t>
            </a:r>
          </a:p>
          <a:p>
            <a:r>
              <a:rPr lang="de-DE" sz="4000" dirty="0">
                <a:solidFill>
                  <a:schemeClr val="tx1">
                    <a:lumMod val="75000"/>
                  </a:schemeClr>
                </a:solidFill>
              </a:rPr>
              <a:t>Loadbalancer</a:t>
            </a:r>
          </a:p>
          <a:p>
            <a:r>
              <a:rPr lang="de-DE" sz="4000" dirty="0">
                <a:solidFill>
                  <a:schemeClr val="tx1">
                    <a:lumMod val="75000"/>
                  </a:schemeClr>
                </a:solidFill>
              </a:rPr>
              <a:t>Zusammenspiel der Technologien</a:t>
            </a:r>
          </a:p>
          <a:p>
            <a:r>
              <a:rPr lang="de-DE" sz="4000" dirty="0">
                <a:solidFill>
                  <a:schemeClr val="tx1">
                    <a:lumMod val="75000"/>
                  </a:schemeClr>
                </a:solidFill>
              </a:rPr>
              <a:t>Auswertung</a:t>
            </a:r>
          </a:p>
          <a:p>
            <a:r>
              <a:rPr lang="de-DE" sz="4000" dirty="0">
                <a:solidFill>
                  <a:schemeClr val="tx1">
                    <a:lumMod val="75000"/>
                  </a:schemeClr>
                </a:solidFill>
              </a:rPr>
              <a:t>Demonstration des Prototypen</a:t>
            </a:r>
          </a:p>
          <a:p>
            <a:pPr marL="457200" lvl="1" indent="0">
              <a:buNone/>
            </a:pPr>
            <a:endParaRPr lang="de-DE" dirty="0"/>
          </a:p>
          <a:p>
            <a:pPr lvl="1"/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C5A0D9-0D16-40F0-A270-E2153F54A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04.11.2021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87783A-1F70-47FB-8650-215BADB0D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Benjamin Swarovsky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FC56A4-BEFD-4224-A109-1FFEDB0D2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595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74B7DF-C462-4C98-B947-889514E20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8516" y="613266"/>
            <a:ext cx="7958331" cy="1077229"/>
          </a:xfrm>
        </p:spPr>
        <p:txBody>
          <a:bodyPr/>
          <a:lstStyle/>
          <a:p>
            <a:r>
              <a:rPr lang="de-DE" dirty="0"/>
              <a:t>Bausteinsicht Ebene 1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1AF1550-BC2D-44A0-8517-F800F4B0D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04.11.2021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FC917A6-3C42-4E0F-9485-4FF8389CD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Benjamin Swarovsky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66837D6-BFF8-41DC-B774-26692CD8E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94328C0C-6A64-4A7B-B5CA-B011FB2345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2227" y="1448796"/>
            <a:ext cx="5499456" cy="489696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FFC0056E-D879-49C3-A0C5-C83D9A67EDFE}"/>
              </a:ext>
            </a:extLst>
          </p:cNvPr>
          <p:cNvSpPr/>
          <p:nvPr/>
        </p:nvSpPr>
        <p:spPr>
          <a:xfrm>
            <a:off x="6873522" y="4756009"/>
            <a:ext cx="830580" cy="42672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: abgerundete Ecken 24">
            <a:extLst>
              <a:ext uri="{FF2B5EF4-FFF2-40B4-BE49-F238E27FC236}">
                <a16:creationId xmlns:a16="http://schemas.microsoft.com/office/drawing/2014/main" id="{D2365CEE-A5F7-445F-BEC1-21F7ECA25CAC}"/>
              </a:ext>
            </a:extLst>
          </p:cNvPr>
          <p:cNvSpPr/>
          <p:nvPr/>
        </p:nvSpPr>
        <p:spPr>
          <a:xfrm>
            <a:off x="6873522" y="3119297"/>
            <a:ext cx="830580" cy="42672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A84CA5D9-D407-4B9F-8162-B746A46BBCF0}"/>
              </a:ext>
            </a:extLst>
          </p:cNvPr>
          <p:cNvSpPr/>
          <p:nvPr/>
        </p:nvSpPr>
        <p:spPr>
          <a:xfrm>
            <a:off x="4869462" y="3033889"/>
            <a:ext cx="701040" cy="134874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F550D5EC-AFE7-4379-8058-DA9C469B5568}"/>
              </a:ext>
            </a:extLst>
          </p:cNvPr>
          <p:cNvSpPr/>
          <p:nvPr/>
        </p:nvSpPr>
        <p:spPr>
          <a:xfrm>
            <a:off x="4869462" y="4618849"/>
            <a:ext cx="701040" cy="56388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4BDAC403-D0F8-48C4-8C0B-A9F340D4F52D}"/>
              </a:ext>
            </a:extLst>
          </p:cNvPr>
          <p:cNvCxnSpPr/>
          <p:nvPr/>
        </p:nvCxnSpPr>
        <p:spPr>
          <a:xfrm>
            <a:off x="5652164" y="3712069"/>
            <a:ext cx="719582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1C8373F6-52B1-443F-8758-9CB94B12C180}"/>
              </a:ext>
            </a:extLst>
          </p:cNvPr>
          <p:cNvCxnSpPr/>
          <p:nvPr/>
        </p:nvCxnSpPr>
        <p:spPr>
          <a:xfrm>
            <a:off x="6477282" y="3332657"/>
            <a:ext cx="33528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6CC55FE1-BD66-4051-8179-DECF9BAB2EBB}"/>
              </a:ext>
            </a:extLst>
          </p:cNvPr>
          <p:cNvCxnSpPr/>
          <p:nvPr/>
        </p:nvCxnSpPr>
        <p:spPr>
          <a:xfrm>
            <a:off x="6446802" y="3332657"/>
            <a:ext cx="0" cy="163671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8147C5AF-65E1-48A9-A1CA-722A96B28A88}"/>
              </a:ext>
            </a:extLst>
          </p:cNvPr>
          <p:cNvCxnSpPr/>
          <p:nvPr/>
        </p:nvCxnSpPr>
        <p:spPr>
          <a:xfrm>
            <a:off x="6477282" y="4969369"/>
            <a:ext cx="33528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4843CACC-014B-416D-8798-8D2298FF28AF}"/>
              </a:ext>
            </a:extLst>
          </p:cNvPr>
          <p:cNvCxnSpPr/>
          <p:nvPr/>
        </p:nvCxnSpPr>
        <p:spPr>
          <a:xfrm>
            <a:off x="5652164" y="4885549"/>
            <a:ext cx="719582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3A7F8676-FB56-4750-9A38-9FD973180D0C}"/>
              </a:ext>
            </a:extLst>
          </p:cNvPr>
          <p:cNvCxnSpPr/>
          <p:nvPr/>
        </p:nvCxnSpPr>
        <p:spPr>
          <a:xfrm>
            <a:off x="4191282" y="3332657"/>
            <a:ext cx="678180" cy="37941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8949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F002A0-F11C-49BF-B84B-91A7BDF07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Bausteinsicht Ebene 2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7FEB1F1-F5B0-49AC-A265-1215B6B7C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04.11.2021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389E94C-036B-4FE3-BCF5-FF772550F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Benjamin Swarovsky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36A3E70-1B51-445A-AA5D-E1FD1DDD6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6CC8A200-D6BD-4651-81BD-C4BFD0D84E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0092" y="1705397"/>
            <a:ext cx="5849184" cy="45169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7232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E854AF-370A-4DD2-B05B-BA9F47E75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8CDAB6-320F-43C1-90E0-C684815DE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4649" y="1685228"/>
            <a:ext cx="7901820" cy="4749440"/>
          </a:xfrm>
        </p:spPr>
        <p:txBody>
          <a:bodyPr>
            <a:normAutofit fontScale="40000" lnSpcReduction="20000"/>
          </a:bodyPr>
          <a:lstStyle/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Einleitung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Architektur</a:t>
            </a:r>
          </a:p>
          <a:p>
            <a:r>
              <a:rPr lang="de-DE" sz="4000" b="1" dirty="0"/>
              <a:t>API Gateway</a:t>
            </a:r>
          </a:p>
          <a:p>
            <a:pPr lvl="1"/>
            <a:r>
              <a:rPr lang="de-DE" sz="3800" b="1" dirty="0"/>
              <a:t>Grundlagen</a:t>
            </a:r>
          </a:p>
          <a:p>
            <a:pPr lvl="1"/>
            <a:r>
              <a:rPr lang="de-DE" sz="3800" b="1" dirty="0"/>
              <a:t>Spring Cloud API Gateway</a:t>
            </a:r>
          </a:p>
          <a:p>
            <a:pPr lvl="1"/>
            <a:r>
              <a:rPr lang="de-DE" sz="3800" b="1" dirty="0"/>
              <a:t>Implementierung</a:t>
            </a:r>
          </a:p>
          <a:p>
            <a:r>
              <a:rPr lang="de-DE" sz="4000" dirty="0">
                <a:solidFill>
                  <a:schemeClr val="tx1">
                    <a:lumMod val="75000"/>
                  </a:schemeClr>
                </a:solidFill>
              </a:rPr>
              <a:t>Service Discovery</a:t>
            </a:r>
          </a:p>
          <a:p>
            <a:r>
              <a:rPr lang="de-DE" sz="4000" dirty="0">
                <a:solidFill>
                  <a:schemeClr val="tx1">
                    <a:lumMod val="75000"/>
                  </a:schemeClr>
                </a:solidFill>
              </a:rPr>
              <a:t>Loadbalancer</a:t>
            </a:r>
          </a:p>
          <a:p>
            <a:r>
              <a:rPr lang="de-DE" sz="4000" dirty="0">
                <a:solidFill>
                  <a:schemeClr val="tx1">
                    <a:lumMod val="75000"/>
                  </a:schemeClr>
                </a:solidFill>
              </a:rPr>
              <a:t>Zusammenspiel der Technologien</a:t>
            </a:r>
          </a:p>
          <a:p>
            <a:r>
              <a:rPr lang="de-DE" sz="4000" dirty="0">
                <a:solidFill>
                  <a:schemeClr val="tx1">
                    <a:lumMod val="75000"/>
                  </a:schemeClr>
                </a:solidFill>
              </a:rPr>
              <a:t>Auswertung</a:t>
            </a:r>
          </a:p>
          <a:p>
            <a:r>
              <a:rPr lang="de-DE" sz="4000" dirty="0">
                <a:solidFill>
                  <a:schemeClr val="tx1">
                    <a:lumMod val="75000"/>
                  </a:schemeClr>
                </a:solidFill>
              </a:rPr>
              <a:t>Demonstration des Prototypen</a:t>
            </a:r>
          </a:p>
          <a:p>
            <a:pPr marL="457200" lvl="1" indent="0">
              <a:buNone/>
            </a:pPr>
            <a:endParaRPr lang="de-DE" dirty="0"/>
          </a:p>
          <a:p>
            <a:pPr lvl="1"/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C5A0D9-0D16-40F0-A270-E2153F54A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04.11.2021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87783A-1F70-47FB-8650-215BADB0D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Benjamin Swarovsky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FC56A4-BEFD-4224-A109-1FFEDB0D2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8816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57DEBC6757D75944BF029D53C906043C" ma:contentTypeVersion="2" ma:contentTypeDescription="Ein neues Dokument erstellen." ma:contentTypeScope="" ma:versionID="92b2e5e144b5888bfe8e1716395d2054">
  <xsd:schema xmlns:xsd="http://www.w3.org/2001/XMLSchema" xmlns:xs="http://www.w3.org/2001/XMLSchema" xmlns:p="http://schemas.microsoft.com/office/2006/metadata/properties" xmlns:ns3="2e5082aa-21a9-4fb8-bc02-de89f01dc016" targetNamespace="http://schemas.microsoft.com/office/2006/metadata/properties" ma:root="true" ma:fieldsID="750a51e2518c422fe3db59dbb0fb1318" ns3:_="">
    <xsd:import namespace="2e5082aa-21a9-4fb8-bc02-de89f01dc01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5082aa-21a9-4fb8-bc02-de89f01dc01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ABFB1C4-DEB4-4487-BA3A-A97A672A3FD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A6182B4-BB90-4186-BC76-0BE8F85920D5}">
  <ds:schemaRefs>
    <ds:schemaRef ds:uri="2e5082aa-21a9-4fb8-bc02-de89f01dc016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E893F45-019B-40EF-B832-242EE941AB77}">
  <ds:schemaRefs>
    <ds:schemaRef ds:uri="2e5082aa-21a9-4fb8-bc02-de89f01dc01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0</TotalTime>
  <Words>242</Words>
  <Application>Microsoft Office PowerPoint</Application>
  <PresentationFormat>Breitbild</PresentationFormat>
  <Paragraphs>100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6" baseType="lpstr">
      <vt:lpstr>Arial</vt:lpstr>
      <vt:lpstr>Calibri</vt:lpstr>
      <vt:lpstr>MS Shell Dlg 2</vt:lpstr>
      <vt:lpstr>Wingdings</vt:lpstr>
      <vt:lpstr>Wingdings 3</vt:lpstr>
      <vt:lpstr>Madison</vt:lpstr>
      <vt:lpstr>Benjamin Swarovsky  Technologische Ansätze zur Umsetzung einer Microservice-Architektur  Prototypische Implementierung einer Anwendung zur Verwaltung der IT-Kontaktmesse an der Fachhoschule Erfurt </vt:lpstr>
      <vt:lpstr>Gliederung</vt:lpstr>
      <vt:lpstr>PowerPoint-Präsentation</vt:lpstr>
      <vt:lpstr>Problemstellung</vt:lpstr>
      <vt:lpstr>Ziele</vt:lpstr>
      <vt:lpstr>PowerPoint-Präsentation</vt:lpstr>
      <vt:lpstr>Bausteinsicht Ebene 1</vt:lpstr>
      <vt:lpstr>Bausteinsicht Ebene 2</vt:lpstr>
      <vt:lpstr>PowerPoint-Präsentation</vt:lpstr>
      <vt:lpstr>API Gateway - Grundlagen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CRM</dc:title>
  <dc:creator>Benjamin Swarovsky</dc:creator>
  <cp:lastModifiedBy>Benjamin Swarovsky</cp:lastModifiedBy>
  <cp:revision>14</cp:revision>
  <dcterms:created xsi:type="dcterms:W3CDTF">2021-05-04T10:58:36Z</dcterms:created>
  <dcterms:modified xsi:type="dcterms:W3CDTF">2021-11-04T10:32:19Z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0x01010057DEBC6757D75944BF029D53C906043C</vt:lpwstr>
  </property>
</Properties>
</file>