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9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5" autoAdjust="0"/>
  </p:normalViewPr>
  <p:slideViewPr>
    <p:cSldViewPr snapToGrid="0" showGuides="1">
      <p:cViewPr varScale="1">
        <p:scale>
          <a:sx n="85" d="100"/>
          <a:sy n="85" d="100"/>
        </p:scale>
        <p:origin x="744" y="78"/>
      </p:cViewPr>
      <p:guideLst>
        <p:guide orient="horz" pos="2115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8C7EC-8663-4343-8CB3-46B01580284C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7842-408F-4584-8FDB-B599EDC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33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91321" y="6634297"/>
            <a:ext cx="2731593" cy="208466"/>
          </a:xfrm>
        </p:spPr>
        <p:txBody>
          <a:bodyPr/>
          <a:lstStyle/>
          <a:p>
            <a:fld id="{B59E6383-A8CB-4B08-927D-D4B4B7D9AC2E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9C16-F3DE-4BEA-BEA0-185955F827CC}" type="datetime1">
              <a:rPr lang="de-DE" smtClean="0"/>
              <a:t>04.11.2021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228-5DBC-4625-A335-1BCDAFDC46C1}" type="datetime1">
              <a:rPr lang="de-DE" smtClean="0"/>
              <a:t>04.11.2021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135E-CF13-4F76-823B-93B2AE87FB42}" type="datetime1">
              <a:rPr lang="de-DE" smtClean="0"/>
              <a:t>04.11.2021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525-60F6-456C-ABD0-CA49B7CA1AC0}" type="datetime1">
              <a:rPr lang="de-DE" smtClean="0"/>
              <a:t>04.11.2021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527-C30D-4C1B-8A57-8831FC877160}" type="datetime1">
              <a:rPr lang="de-DE" smtClean="0"/>
              <a:t>04.11.2021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B1D-38C4-4A9A-BD74-09CB54D529F7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75C2-17DF-44AF-BAFC-99FC3839D6B6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C0E9-B042-43D8-AB78-DC52AC0C585D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7239" y="6580715"/>
            <a:ext cx="350287" cy="28863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10F2-7973-42A2-B0DE-A6ED0ED91C8E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FB72-582B-45F4-B36C-EF1963E97DC6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</a:t>
            </a:r>
            <a:r>
              <a:rPr lang="en-US" err="1"/>
              <a:t>Kalqui</a:t>
            </a:r>
            <a:r>
              <a:rPr lang="en-US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916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916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51B1-048A-4583-9423-E37907F714C8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58B9-31F4-4BA7-92DD-CF366B443679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3BFA-DCCE-4E1B-9D54-AE151F0C2290}" type="datetime1">
              <a:rPr lang="de-DE" smtClean="0"/>
              <a:t>04.11.2021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3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16469" y="6619666"/>
            <a:ext cx="2731593" cy="208466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528F4A-65CA-4C1C-A385-CA3E5156BAA4}" type="datetime1">
              <a:rPr lang="de-DE" smtClean="0"/>
              <a:pPr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649" y="6521337"/>
            <a:ext cx="2389937" cy="288630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257" y="6594215"/>
            <a:ext cx="350287" cy="28863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1" r:id="rId4"/>
    <p:sldLayoutId id="2147483662" r:id="rId5"/>
    <p:sldLayoutId id="2147483663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www.ceffectz.com/discussions/crm-responsive-dashboard-free-ps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blog.moove-it.com/lets-talk-microservices/" TargetMode="External"/><Relationship Id="rId9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Metall, Zubehör, silbern enthält.&#10;&#10;Automatisch generierte Beschreibung">
            <a:extLst>
              <a:ext uri="{FF2B5EF4-FFF2-40B4-BE49-F238E27FC236}">
                <a16:creationId xmlns:a16="http://schemas.microsoft.com/office/drawing/2014/main" id="{580F77BD-E08D-4834-A707-F8CD965CE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284" r="24043" b="1808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346EFE-A020-4C65-92C8-E2B280CCA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7358A4-2D99-49E3-BBD6-C21E1F02F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E4EAB8-1FC4-4F82-9106-DE03E6C6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E6F591-11F0-4C85-BEF7-84A49784B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71253-E869-4E3F-9F52-54B3AB2BB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2CDAF0-AF05-4BF2-AC7D-FDC5692C5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55" y="2294833"/>
            <a:ext cx="3649728" cy="2268559"/>
          </a:xfrm>
        </p:spPr>
        <p:txBody>
          <a:bodyPr>
            <a:normAutofit fontScale="90000"/>
          </a:bodyPr>
          <a:lstStyle/>
          <a:p>
            <a:pPr algn="l"/>
            <a:r>
              <a:rPr lang="de-DE" sz="2200" dirty="0"/>
              <a:t>Benjamin Swarovsky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Technologische Ansätze zur Umsetzung einer Microservice-Architektur</a:t>
            </a:r>
            <a:br>
              <a:rPr lang="de-DE" sz="2200" dirty="0"/>
            </a:br>
            <a:br>
              <a:rPr lang="de-DE" sz="1200" dirty="0">
                <a:latin typeface="+mn-lt"/>
              </a:rPr>
            </a:br>
            <a:r>
              <a:rPr lang="de-DE" sz="1600" dirty="0">
                <a:latin typeface="+mn-lt"/>
              </a:rPr>
              <a:t>Prototypische Implementierung einer Anwendung zur Verwaltung der IT-Kontaktmesse an der </a:t>
            </a:r>
            <a:r>
              <a:rPr lang="de-DE" sz="1600" dirty="0" err="1">
                <a:latin typeface="+mn-lt"/>
              </a:rPr>
              <a:t>Fachhoschule</a:t>
            </a:r>
            <a:r>
              <a:rPr lang="de-DE" sz="1600" dirty="0">
                <a:latin typeface="+mn-lt"/>
              </a:rPr>
              <a:t> Erfurt</a:t>
            </a:r>
            <a:br>
              <a:rPr lang="de-DE" sz="2200" dirty="0"/>
            </a:br>
            <a:endParaRPr lang="de-DE" sz="2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2A13B1-684F-497E-899F-D2C59106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1EC78A1-862F-4EA1-A412-768FCFC5B71E}"/>
              </a:ext>
            </a:extLst>
          </p:cNvPr>
          <p:cNvSpPr txBox="1"/>
          <p:nvPr/>
        </p:nvSpPr>
        <p:spPr>
          <a:xfrm>
            <a:off x="9420087" y="6870700"/>
            <a:ext cx="277191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7" tooltip="https://www.ceffectz.com/discussions/crm-responsive-dashboard-free-ps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8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694143B-04CC-42B8-ABA4-25A40B0A314F}"/>
              </a:ext>
            </a:extLst>
          </p:cNvPr>
          <p:cNvSpPr txBox="1"/>
          <p:nvPr/>
        </p:nvSpPr>
        <p:spPr>
          <a:xfrm>
            <a:off x="6486396" y="6870700"/>
            <a:ext cx="29209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4" tooltip="http://blog.moove-it.com/lets-talk-microservic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2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0A0B9-E374-4E34-B8D2-21F4CE80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650" y="540904"/>
            <a:ext cx="7958331" cy="1077229"/>
          </a:xfrm>
        </p:spPr>
        <p:txBody>
          <a:bodyPr/>
          <a:lstStyle/>
          <a:p>
            <a:r>
              <a:rPr lang="de-DE" dirty="0"/>
              <a:t>API Gateway - Grundlagen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7328D-2DDC-4C7E-961C-D7E925CD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D4018-6CC6-4135-A765-782C0926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251DC-2DBD-406C-BC8C-B297BAEC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DCFDA08-E078-4958-A7C6-3DD31EC5D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4" y="1618133"/>
            <a:ext cx="4268726" cy="188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41F7E24-B02A-49DE-9FCE-694951ED5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4" y="3942198"/>
            <a:ext cx="4143950" cy="2462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40C570D-65B6-4267-BEB2-EDB36260197E}"/>
              </a:ext>
            </a:extLst>
          </p:cNvPr>
          <p:cNvSpPr txBox="1">
            <a:spLocks/>
          </p:cNvSpPr>
          <p:nvPr/>
        </p:nvSpPr>
        <p:spPr>
          <a:xfrm>
            <a:off x="1614650" y="1311072"/>
            <a:ext cx="4391378" cy="2220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Direkte Kommunikation (Client - Services)</a:t>
            </a:r>
          </a:p>
          <a:p>
            <a:pPr lvl="1"/>
            <a:r>
              <a:rPr lang="de-DE" sz="1500" dirty="0"/>
              <a:t>Sicherheitsprobleme</a:t>
            </a:r>
          </a:p>
          <a:p>
            <a:pPr lvl="1"/>
            <a:r>
              <a:rPr lang="de-DE" sz="1500" dirty="0"/>
              <a:t>Enge Kopplung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F66D196-0247-4AB4-A6B5-680C853FACDD}"/>
              </a:ext>
            </a:extLst>
          </p:cNvPr>
          <p:cNvSpPr txBox="1">
            <a:spLocks/>
          </p:cNvSpPr>
          <p:nvPr/>
        </p:nvSpPr>
        <p:spPr>
          <a:xfrm>
            <a:off x="1614650" y="3787856"/>
            <a:ext cx="4481350" cy="3022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/>
          </a:p>
          <a:p>
            <a:r>
              <a:rPr lang="de-DE" sz="1800" dirty="0"/>
              <a:t>Kommunikation über Gateway</a:t>
            </a:r>
          </a:p>
          <a:p>
            <a:pPr lvl="1"/>
            <a:r>
              <a:rPr lang="de-DE" sz="1600" dirty="0"/>
              <a:t>Kontaktpunkt für Ein/-Ausgehenden Netzverkehr</a:t>
            </a:r>
          </a:p>
          <a:p>
            <a:pPr lvl="1"/>
            <a:r>
              <a:rPr lang="de-DE" sz="1600" dirty="0"/>
              <a:t>Autorisierung &amp; Authentifizierung</a:t>
            </a:r>
          </a:p>
          <a:p>
            <a:pPr lvl="1"/>
            <a:r>
              <a:rPr lang="de-DE" sz="1600" dirty="0"/>
              <a:t>Zentrales </a:t>
            </a:r>
            <a:r>
              <a:rPr lang="de-DE" sz="1600" dirty="0" err="1"/>
              <a:t>Logging</a:t>
            </a:r>
            <a:r>
              <a:rPr lang="de-DE" sz="1600" dirty="0"/>
              <a:t> </a:t>
            </a:r>
          </a:p>
          <a:p>
            <a:pPr lvl="1"/>
            <a:r>
              <a:rPr lang="de-DE" sz="1600" dirty="0"/>
              <a:t>Nachteil: Ausfall des Gateways zieht den Ausfall des gesamten Systems nach sich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4" name="Grafik 13" descr="Schließen mit einfarbiger Füllung">
            <a:extLst>
              <a:ext uri="{FF2B5EF4-FFF2-40B4-BE49-F238E27FC236}">
                <a16:creationId xmlns:a16="http://schemas.microsoft.com/office/drawing/2014/main" id="{DDB06532-B1A1-406D-BD5F-385D63C27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3147" y="4716383"/>
            <a:ext cx="914400" cy="914400"/>
          </a:xfrm>
          <a:prstGeom prst="rect">
            <a:avLst/>
          </a:prstGeom>
        </p:spPr>
      </p:pic>
      <p:pic>
        <p:nvPicPr>
          <p:cNvPr id="16" name="Grafik 15" descr="Ratlos mit einfarbiger Füllung">
            <a:extLst>
              <a:ext uri="{FF2B5EF4-FFF2-40B4-BE49-F238E27FC236}">
                <a16:creationId xmlns:a16="http://schemas.microsoft.com/office/drawing/2014/main" id="{66A149B5-4521-40B8-BB88-BF6EC77AF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3423" y="2297722"/>
            <a:ext cx="553847" cy="5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1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B2F06-EF8A-4105-BFA3-024BDB9D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 Balancer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AB6D0-79DE-4B5E-8EF7-0333D4C8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Setzt Lastverteilung in einem Netzwerk um</a:t>
            </a:r>
          </a:p>
          <a:p>
            <a:r>
              <a:rPr lang="de-DE" dirty="0"/>
              <a:t>Ermittelt welche Rechenressource die Clientanforderung erfüllen kann</a:t>
            </a:r>
          </a:p>
          <a:p>
            <a:r>
              <a:rPr lang="de-DE" dirty="0"/>
              <a:t>Realisiert als Software- oder Hardware-Load Balancer</a:t>
            </a:r>
          </a:p>
          <a:p>
            <a:r>
              <a:rPr lang="de-DE" dirty="0"/>
              <a:t>Nutzt Algorithmen wie zum Beispiel: Round Robin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E1DB0-BC43-4A50-BC2B-4DEAD31B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65779-FC43-4D82-9713-0A4ED67D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3AD29-EB1F-4515-B5C7-20E068EC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0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4DDA-EB53-4CF7-9E8B-BD59A143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Cloud API Gateway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FD663-7D7F-4F17-ABC8-BF9BF3EE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Basiert auf asynchronen eventgetriebenen Framework </a:t>
            </a:r>
            <a:r>
              <a:rPr lang="de-DE" dirty="0" err="1"/>
              <a:t>Netty</a:t>
            </a:r>
            <a:r>
              <a:rPr lang="de-DE" dirty="0"/>
              <a:t> </a:t>
            </a:r>
          </a:p>
          <a:p>
            <a:r>
              <a:rPr lang="de-DE" dirty="0"/>
              <a:t>Features:</a:t>
            </a:r>
          </a:p>
          <a:p>
            <a:pPr lvl="1"/>
            <a:r>
              <a:rPr lang="de-DE" dirty="0"/>
              <a:t>Ribbon Load Balancer</a:t>
            </a:r>
          </a:p>
          <a:p>
            <a:pPr lvl="1"/>
            <a:r>
              <a:rPr lang="de-DE" dirty="0"/>
              <a:t>Sicherheitskonfigurationsmöglichkeiten mit Spring Security</a:t>
            </a:r>
          </a:p>
          <a:p>
            <a:pPr lvl="1"/>
            <a:r>
              <a:rPr lang="de-DE" dirty="0"/>
              <a:t>Einbindung eigener Filter</a:t>
            </a:r>
          </a:p>
          <a:p>
            <a:r>
              <a:rPr lang="de-DE" dirty="0"/>
              <a:t>Einfache Integration in Spring Anwendung </a:t>
            </a:r>
          </a:p>
          <a:p>
            <a:endParaRPr lang="de-DE" dirty="0"/>
          </a:p>
          <a:p>
            <a:r>
              <a:rPr lang="de-DE" dirty="0"/>
              <a:t>Alternativen: </a:t>
            </a:r>
            <a:r>
              <a:rPr lang="de-DE" dirty="0" err="1"/>
              <a:t>Ocelot</a:t>
            </a:r>
            <a:r>
              <a:rPr lang="de-DE" dirty="0"/>
              <a:t>, </a:t>
            </a:r>
            <a:r>
              <a:rPr lang="de-DE" dirty="0" err="1"/>
              <a:t>KrakenD</a:t>
            </a:r>
            <a:r>
              <a:rPr lang="de-DE" dirty="0"/>
              <a:t>, Kong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2593B4-547E-410E-8222-6C451C90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237D6-6EFF-4509-A526-AE54F56A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A4059-489E-4C33-836E-C480D4D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3D4A7-87E0-4E1B-9350-328351FD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Gateway - Implementierung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976508-65A9-4915-B2AB-08E1244E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10A91-F841-4F82-88BC-7B504F11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C6A35-E2E0-42F0-B2A8-FDA7A041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pic>
        <p:nvPicPr>
          <p:cNvPr id="18" name="Inhaltsplatzhalter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5C3447-6258-4897-B627-02F458FFD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802" y="1994677"/>
            <a:ext cx="7125694" cy="724001"/>
          </a:xfr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B4106DB-FE6B-4574-9D84-532BF6F08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02" y="3553481"/>
            <a:ext cx="7156168" cy="21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1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345627"/>
            <a:ext cx="7796540" cy="399782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Architektur</a:t>
            </a:r>
          </a:p>
          <a:p>
            <a:r>
              <a:rPr lang="de-DE" dirty="0"/>
              <a:t>API Gateway</a:t>
            </a:r>
          </a:p>
          <a:p>
            <a:r>
              <a:rPr lang="de-DE" dirty="0"/>
              <a:t>Service Discovery</a:t>
            </a:r>
          </a:p>
          <a:p>
            <a:r>
              <a:rPr lang="de-DE"/>
              <a:t>Load Balancer</a:t>
            </a:r>
            <a:endParaRPr lang="de-DE" dirty="0"/>
          </a:p>
          <a:p>
            <a:r>
              <a:rPr lang="de-DE" dirty="0"/>
              <a:t>Zusammenspiel der Technologien</a:t>
            </a:r>
          </a:p>
          <a:p>
            <a:r>
              <a:rPr lang="de-DE" dirty="0"/>
              <a:t>Auswertung</a:t>
            </a:r>
          </a:p>
          <a:p>
            <a:r>
              <a:rPr lang="de-DE" dirty="0"/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484051"/>
            <a:ext cx="7901820" cy="5181601"/>
          </a:xfrm>
        </p:spPr>
        <p:txBody>
          <a:bodyPr>
            <a:normAutofit fontScale="40000" lnSpcReduction="20000"/>
          </a:bodyPr>
          <a:lstStyle/>
          <a:p>
            <a:r>
              <a:rPr lang="de-DE" sz="4800" b="1" dirty="0"/>
              <a:t>Einleitung</a:t>
            </a:r>
          </a:p>
          <a:p>
            <a:pPr lvl="1"/>
            <a:r>
              <a:rPr lang="de-DE" sz="4800" b="1" dirty="0"/>
              <a:t>Problemstellung</a:t>
            </a:r>
          </a:p>
          <a:p>
            <a:pPr lvl="1"/>
            <a:r>
              <a:rPr lang="de-DE" sz="4800" b="1" dirty="0"/>
              <a:t>Ziele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Architektur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API Gateway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Load Balancer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F12D-DE1B-43C8-BC90-15429E46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DEF89-6AD6-4318-9E78-F4CABD9A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236462"/>
            <a:ext cx="7796540" cy="490782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Monolith:</a:t>
            </a:r>
          </a:p>
          <a:p>
            <a:pPr lvl="1"/>
            <a:r>
              <a:rPr lang="de-DE" dirty="0"/>
              <a:t>Enge Kopplung</a:t>
            </a:r>
          </a:p>
          <a:p>
            <a:pPr lvl="1"/>
            <a:r>
              <a:rPr lang="de-DE" dirty="0"/>
              <a:t>Schlecht skalierbar</a:t>
            </a:r>
          </a:p>
          <a:p>
            <a:pPr lvl="1"/>
            <a:r>
              <a:rPr lang="de-DE" dirty="0"/>
              <a:t>Big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Microservices	</a:t>
            </a:r>
          </a:p>
          <a:p>
            <a:endParaRPr lang="de-DE" dirty="0"/>
          </a:p>
          <a:p>
            <a:r>
              <a:rPr lang="de-DE" dirty="0"/>
              <a:t>Anspruchsvolle Architektur</a:t>
            </a:r>
          </a:p>
          <a:p>
            <a:r>
              <a:rPr lang="de-DE" dirty="0"/>
              <a:t>Herausforderungen beim Einsatz mehrerer Services:</a:t>
            </a:r>
          </a:p>
          <a:p>
            <a:pPr lvl="1"/>
            <a:r>
              <a:rPr lang="de-DE" dirty="0"/>
              <a:t>Konsistenz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de-DE" dirty="0"/>
              <a:t>Fehlerbehandlung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95745A-3467-44E8-AED4-FD11E77D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CCE3C8-62DC-4AEF-9918-32ABE83C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A9456-6CBB-4F05-8203-214D2E79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F11E36EA-8380-453A-BAC2-7A40D3C0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723" y="3429000"/>
            <a:ext cx="450873" cy="450873"/>
          </a:xfrm>
          <a:prstGeom prst="rect">
            <a:avLst/>
          </a:prstGeom>
        </p:spPr>
      </p:pic>
      <p:pic>
        <p:nvPicPr>
          <p:cNvPr id="9" name="Grafik 8" descr="Ausrufezeichen mit einfarbiger Füllung">
            <a:extLst>
              <a:ext uri="{FF2B5EF4-FFF2-40B4-BE49-F238E27FC236}">
                <a16:creationId xmlns:a16="http://schemas.microsoft.com/office/drawing/2014/main" id="{D5538A56-7952-48B3-8F39-9B4828DC8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322" y="4334895"/>
            <a:ext cx="1071768" cy="1071768"/>
          </a:xfrm>
          <a:prstGeom prst="rect">
            <a:avLst/>
          </a:prstGeom>
        </p:spPr>
      </p:pic>
      <p:pic>
        <p:nvPicPr>
          <p:cNvPr id="13" name="Grafik 12" descr="Markee nicht mehr folgen Silhouette">
            <a:extLst>
              <a:ext uri="{FF2B5EF4-FFF2-40B4-BE49-F238E27FC236}">
                <a16:creationId xmlns:a16="http://schemas.microsoft.com/office/drawing/2014/main" id="{0F1AAF0D-FB20-40A7-A57E-5ACBC14A2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1909085"/>
            <a:ext cx="327377" cy="327377"/>
          </a:xfrm>
          <a:prstGeom prst="rect">
            <a:avLst/>
          </a:prstGeom>
        </p:spPr>
      </p:pic>
      <p:pic>
        <p:nvPicPr>
          <p:cNvPr id="14" name="Grafik 13" descr="Markee nicht mehr folgen Silhouette">
            <a:extLst>
              <a:ext uri="{FF2B5EF4-FFF2-40B4-BE49-F238E27FC236}">
                <a16:creationId xmlns:a16="http://schemas.microsoft.com/office/drawing/2014/main" id="{4FB1D398-034B-4631-A519-D28242223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6" y="2334771"/>
            <a:ext cx="327377" cy="327377"/>
          </a:xfrm>
          <a:prstGeom prst="rect">
            <a:avLst/>
          </a:prstGeom>
        </p:spPr>
      </p:pic>
      <p:pic>
        <p:nvPicPr>
          <p:cNvPr id="15" name="Grafik 14" descr="Markee nicht mehr folgen Silhouette">
            <a:extLst>
              <a:ext uri="{FF2B5EF4-FFF2-40B4-BE49-F238E27FC236}">
                <a16:creationId xmlns:a16="http://schemas.microsoft.com/office/drawing/2014/main" id="{8CD2E987-671F-4D41-A194-7E6E9A5D5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2765979"/>
            <a:ext cx="327377" cy="3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7E75E-C754-45F4-AEA9-8F156174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BA3C5-C760-41B5-91EE-CA076E08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9437172" cy="3997828"/>
          </a:xfrm>
        </p:spPr>
        <p:txBody>
          <a:bodyPr>
            <a:normAutofit fontScale="92500"/>
          </a:bodyPr>
          <a:lstStyle/>
          <a:p>
            <a:r>
              <a:rPr lang="de-DE" dirty="0"/>
              <a:t>Technologische Ansätze zur Umsetzung von Microservices (Frameworks, Bibliotheken, Algorithmen, …)</a:t>
            </a:r>
          </a:p>
          <a:p>
            <a:r>
              <a:rPr lang="de-DE" dirty="0"/>
              <a:t>Beispielanwendung (Verwaltungsprogramm für die IT-</a:t>
            </a:r>
            <a:r>
              <a:rPr lang="de-DE" dirty="0" err="1"/>
              <a:t>Kontakmesse</a:t>
            </a:r>
            <a:r>
              <a:rPr lang="de-DE" dirty="0"/>
              <a:t>)</a:t>
            </a:r>
          </a:p>
          <a:p>
            <a:r>
              <a:rPr lang="de-DE" dirty="0"/>
              <a:t>Implementierung der Technologischen Ansätze (Springboot, Eureka, Jaeger, …)</a:t>
            </a:r>
          </a:p>
          <a:p>
            <a:r>
              <a:rPr lang="de-DE" dirty="0"/>
              <a:t>Auswertung 	</a:t>
            </a:r>
          </a:p>
          <a:p>
            <a:pPr lvl="1"/>
            <a:r>
              <a:rPr lang="de-DE" dirty="0"/>
              <a:t>Komplexität</a:t>
            </a:r>
          </a:p>
          <a:p>
            <a:pPr lvl="1"/>
            <a:r>
              <a:rPr lang="de-DE" dirty="0"/>
              <a:t>Welche Probleme traten auf</a:t>
            </a:r>
          </a:p>
          <a:p>
            <a:pPr lvl="1"/>
            <a:r>
              <a:rPr lang="de-DE" dirty="0"/>
              <a:t>Wie wichtig sind einzelne Technologien für die Umsetzung von Microservices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A309CB-B748-4018-A7F5-7D9285C8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C2B49-9B30-4D9D-AAA6-0D2D6737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7554B-1BAB-4EDE-AE36-9C62A233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b="1" dirty="0"/>
              <a:t>Architektur</a:t>
            </a:r>
          </a:p>
          <a:p>
            <a:pPr lvl="1"/>
            <a:r>
              <a:rPr lang="de-DE" sz="3800" b="1" dirty="0"/>
              <a:t>Bausteinsicht Ebene 1</a:t>
            </a:r>
          </a:p>
          <a:p>
            <a:pPr lvl="1"/>
            <a:r>
              <a:rPr lang="de-DE" sz="3800" b="1" dirty="0"/>
              <a:t>Bausteinsicht Ebene 2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API Gateway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Load Balancer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4B7DF-C462-4C98-B947-889514E2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516" y="613266"/>
            <a:ext cx="7958331" cy="1077229"/>
          </a:xfrm>
        </p:spPr>
        <p:txBody>
          <a:bodyPr/>
          <a:lstStyle/>
          <a:p>
            <a:r>
              <a:rPr lang="de-DE" dirty="0"/>
              <a:t>Bausteinsicht Ebene 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F1550-BC2D-44A0-8517-F800F4B0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917A6-3C42-4E0F-9485-4FF8389C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837D6-BFF8-41DC-B774-26692CD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4328C0C-6A64-4A7B-B5CA-B011FB23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227" y="1448796"/>
            <a:ext cx="5499456" cy="4896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FC0056E-D879-49C3-A0C5-C83D9A67EDFE}"/>
              </a:ext>
            </a:extLst>
          </p:cNvPr>
          <p:cNvSpPr/>
          <p:nvPr/>
        </p:nvSpPr>
        <p:spPr>
          <a:xfrm>
            <a:off x="6873522" y="4756009"/>
            <a:ext cx="830580" cy="4267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D2365CEE-A5F7-445F-BEC1-21F7ECA25CAC}"/>
              </a:ext>
            </a:extLst>
          </p:cNvPr>
          <p:cNvSpPr/>
          <p:nvPr/>
        </p:nvSpPr>
        <p:spPr>
          <a:xfrm>
            <a:off x="6873522" y="3119297"/>
            <a:ext cx="830580" cy="4267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84CA5D9-D407-4B9F-8162-B746A46BBCF0}"/>
              </a:ext>
            </a:extLst>
          </p:cNvPr>
          <p:cNvSpPr/>
          <p:nvPr/>
        </p:nvSpPr>
        <p:spPr>
          <a:xfrm>
            <a:off x="4869462" y="3033889"/>
            <a:ext cx="701040" cy="13487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550D5EC-AFE7-4379-8058-DA9C469B5568}"/>
              </a:ext>
            </a:extLst>
          </p:cNvPr>
          <p:cNvSpPr/>
          <p:nvPr/>
        </p:nvSpPr>
        <p:spPr>
          <a:xfrm>
            <a:off x="4869462" y="4618849"/>
            <a:ext cx="701040" cy="5638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BDAC403-D0F8-48C4-8C0B-A9F340D4F52D}"/>
              </a:ext>
            </a:extLst>
          </p:cNvPr>
          <p:cNvCxnSpPr/>
          <p:nvPr/>
        </p:nvCxnSpPr>
        <p:spPr>
          <a:xfrm>
            <a:off x="5652164" y="3712069"/>
            <a:ext cx="7195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C8373F6-52B1-443F-8758-9CB94B12C180}"/>
              </a:ext>
            </a:extLst>
          </p:cNvPr>
          <p:cNvCxnSpPr/>
          <p:nvPr/>
        </p:nvCxnSpPr>
        <p:spPr>
          <a:xfrm>
            <a:off x="6477282" y="3332657"/>
            <a:ext cx="335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CC55FE1-BD66-4051-8179-DECF9BAB2EBB}"/>
              </a:ext>
            </a:extLst>
          </p:cNvPr>
          <p:cNvCxnSpPr/>
          <p:nvPr/>
        </p:nvCxnSpPr>
        <p:spPr>
          <a:xfrm>
            <a:off x="6446802" y="3332657"/>
            <a:ext cx="0" cy="16367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147C5AF-65E1-48A9-A1CA-722A96B28A88}"/>
              </a:ext>
            </a:extLst>
          </p:cNvPr>
          <p:cNvCxnSpPr/>
          <p:nvPr/>
        </p:nvCxnSpPr>
        <p:spPr>
          <a:xfrm>
            <a:off x="6477282" y="4969369"/>
            <a:ext cx="335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4843CACC-014B-416D-8798-8D2298FF28AF}"/>
              </a:ext>
            </a:extLst>
          </p:cNvPr>
          <p:cNvCxnSpPr/>
          <p:nvPr/>
        </p:nvCxnSpPr>
        <p:spPr>
          <a:xfrm>
            <a:off x="5652164" y="4885549"/>
            <a:ext cx="7195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7F8676-FB56-4750-9A38-9FD973180D0C}"/>
              </a:ext>
            </a:extLst>
          </p:cNvPr>
          <p:cNvCxnSpPr/>
          <p:nvPr/>
        </p:nvCxnSpPr>
        <p:spPr>
          <a:xfrm>
            <a:off x="4191282" y="3332657"/>
            <a:ext cx="678180" cy="3794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4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002A0-F11C-49BF-B84B-91A7BDF0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Bausteinsicht Ebene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FEB1F1-F5B0-49AC-A265-1215B6B7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89E94C-036B-4FE3-BCF5-FF772550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A3E70-1B51-445A-AA5D-E1FD1DDD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CC8A200-D6BD-4651-81BD-C4BFD0D84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92" y="1705397"/>
            <a:ext cx="5849184" cy="4516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23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0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b="1" dirty="0"/>
              <a:t>API Gateway / Load Balancer</a:t>
            </a:r>
          </a:p>
          <a:p>
            <a:pPr lvl="1"/>
            <a:r>
              <a:rPr lang="de-DE" sz="3800" b="1" dirty="0"/>
              <a:t>API Gateway</a:t>
            </a:r>
          </a:p>
          <a:p>
            <a:pPr lvl="1"/>
            <a:r>
              <a:rPr lang="de-DE" sz="3800" b="1" dirty="0"/>
              <a:t>Load Balancer </a:t>
            </a:r>
          </a:p>
          <a:p>
            <a:pPr lvl="1"/>
            <a:r>
              <a:rPr lang="de-DE" sz="3800" b="1" dirty="0"/>
              <a:t>Spring Cloud API Gateway</a:t>
            </a:r>
          </a:p>
          <a:p>
            <a:pPr lvl="1"/>
            <a:r>
              <a:rPr lang="de-DE" sz="3800" b="1" dirty="0"/>
              <a:t>Implementierung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81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DEBC6757D75944BF029D53C906043C" ma:contentTypeVersion="2" ma:contentTypeDescription="Ein neues Dokument erstellen." ma:contentTypeScope="" ma:versionID="92b2e5e144b5888bfe8e1716395d2054">
  <xsd:schema xmlns:xsd="http://www.w3.org/2001/XMLSchema" xmlns:xs="http://www.w3.org/2001/XMLSchema" xmlns:p="http://schemas.microsoft.com/office/2006/metadata/properties" xmlns:ns3="2e5082aa-21a9-4fb8-bc02-de89f01dc016" targetNamespace="http://schemas.microsoft.com/office/2006/metadata/properties" ma:root="true" ma:fieldsID="750a51e2518c422fe3db59dbb0fb1318" ns3:_="">
    <xsd:import namespace="2e5082aa-21a9-4fb8-bc02-de89f01dc0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082aa-21a9-4fb8-bc02-de89f01dc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BFB1C4-DEB4-4487-BA3A-A97A672A3F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893F45-019B-40EF-B832-242EE941AB77}">
  <ds:schemaRefs>
    <ds:schemaRef ds:uri="2e5082aa-21a9-4fb8-bc02-de89f01dc0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6182B4-BB90-4186-BC76-0BE8F85920D5}">
  <ds:schemaRefs>
    <ds:schemaRef ds:uri="2e5082aa-21a9-4fb8-bc02-de89f01dc0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365</Words>
  <Application>Microsoft Office PowerPoint</Application>
  <PresentationFormat>Breitbild</PresentationFormat>
  <Paragraphs>133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MS Shell Dlg 2</vt:lpstr>
      <vt:lpstr>Wingdings</vt:lpstr>
      <vt:lpstr>Wingdings 3</vt:lpstr>
      <vt:lpstr>Madison</vt:lpstr>
      <vt:lpstr>Benjamin Swarovsky  Technologische Ansätze zur Umsetzung einer Microservice-Architektur  Prototypische Implementierung einer Anwendung zur Verwaltung der IT-Kontaktmesse an der Fachhoschule Erfurt </vt:lpstr>
      <vt:lpstr>Gliederung</vt:lpstr>
      <vt:lpstr>PowerPoint-Präsentation</vt:lpstr>
      <vt:lpstr>Problemstellung</vt:lpstr>
      <vt:lpstr>Ziele</vt:lpstr>
      <vt:lpstr>PowerPoint-Präsentation</vt:lpstr>
      <vt:lpstr>Bausteinsicht Ebene 1</vt:lpstr>
      <vt:lpstr>Bausteinsicht Ebene 2</vt:lpstr>
      <vt:lpstr>PowerPoint-Präsentation</vt:lpstr>
      <vt:lpstr>API Gateway - Grundlagen</vt:lpstr>
      <vt:lpstr>Load Balancer</vt:lpstr>
      <vt:lpstr>Spring Cloud API Gateway</vt:lpstr>
      <vt:lpstr>API Gateway - Implementierung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Benjamin Swarovsky</dc:creator>
  <cp:lastModifiedBy>Benjamin Swarovsky</cp:lastModifiedBy>
  <cp:revision>18</cp:revision>
  <dcterms:created xsi:type="dcterms:W3CDTF">2021-05-04T10:58:36Z</dcterms:created>
  <dcterms:modified xsi:type="dcterms:W3CDTF">2021-11-04T15:41:36Z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0x01010057DEBC6757D75944BF029D53C906043C</vt:lpwstr>
  </property>
</Properties>
</file>