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2" r:id="rId10"/>
    <p:sldId id="266" r:id="rId11"/>
    <p:sldId id="269" r:id="rId12"/>
    <p:sldId id="271" r:id="rId13"/>
    <p:sldId id="286" r:id="rId14"/>
    <p:sldId id="263" r:id="rId15"/>
    <p:sldId id="287" r:id="rId16"/>
    <p:sldId id="272" r:id="rId17"/>
    <p:sldId id="283" r:id="rId18"/>
    <p:sldId id="274" r:id="rId19"/>
    <p:sldId id="267" r:id="rId20"/>
    <p:sldId id="268" r:id="rId21"/>
    <p:sldId id="270" r:id="rId22"/>
    <p:sldId id="276" r:id="rId23"/>
    <p:sldId id="279" r:id="rId24"/>
    <p:sldId id="277" r:id="rId25"/>
    <p:sldId id="280" r:id="rId26"/>
    <p:sldId id="282" r:id="rId27"/>
    <p:sldId id="284" r:id="rId28"/>
    <p:sldId id="28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60"/>
      </p:cViewPr>
      <p:guideLst>
        <p:guide orient="horz" pos="2092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7842-408F-4584-8FDB-B599EDC8AF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1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11.11.2021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11.11.2021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11.11.2021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11.11.2021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11.11.2021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11.11.2021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11.11.2021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833" y="2498033"/>
            <a:ext cx="3566327" cy="2268559"/>
          </a:xfrm>
        </p:spPr>
        <p:txBody>
          <a:bodyPr>
            <a:normAutofit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b="1" dirty="0"/>
              <a:t>Architektur (IT-</a:t>
            </a:r>
            <a:r>
              <a:rPr lang="de-DE" sz="4000" b="1" dirty="0" err="1"/>
              <a:t>KoM</a:t>
            </a:r>
            <a:r>
              <a:rPr lang="de-DE" sz="4000" b="1" dirty="0"/>
              <a:t> Verwaltung)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sz="3600" dirty="0"/>
              <a:t>Architektur (IT-</a:t>
            </a:r>
            <a:r>
              <a:rPr lang="de-DE" sz="3600" dirty="0" err="1"/>
              <a:t>KoM</a:t>
            </a:r>
            <a:r>
              <a:rPr lang="de-DE" sz="3600" dirty="0"/>
              <a:t> Verwaltung)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339" y="1438795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04E2010-E906-442C-A877-77C13F755B7B}"/>
              </a:ext>
            </a:extLst>
          </p:cNvPr>
          <p:cNvSpPr txBox="1"/>
          <p:nvPr/>
        </p:nvSpPr>
        <p:spPr>
          <a:xfrm>
            <a:off x="3106766" y="632378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C40B05-6C01-4F86-844B-4EEC9887B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577" y="1438795"/>
            <a:ext cx="1429692" cy="36687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513A86F-7797-415D-B0F6-55E5E3A9D249}"/>
              </a:ext>
            </a:extLst>
          </p:cNvPr>
          <p:cNvSpPr txBox="1"/>
          <p:nvPr/>
        </p:nvSpPr>
        <p:spPr>
          <a:xfrm>
            <a:off x="9204534" y="1805674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5519929" cy="4591394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Verwaltung)</a:t>
            </a:r>
          </a:p>
          <a:p>
            <a:r>
              <a:rPr lang="de-DE" sz="4000" b="1" dirty="0"/>
              <a:t>Implementierung der Technologien</a:t>
            </a:r>
          </a:p>
          <a:p>
            <a:pPr lvl="1"/>
            <a:r>
              <a:rPr lang="de-DE" sz="3800" b="1" dirty="0"/>
              <a:t>Eureka Discovery Service</a:t>
            </a:r>
          </a:p>
          <a:p>
            <a:pPr lvl="1"/>
            <a:r>
              <a:rPr lang="de-DE" sz="3800" b="1" dirty="0"/>
              <a:t>Spring Cloud API Gateway / Load Balancer Ribbon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274D031-B25F-406F-9B98-2AB7197B4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63" y="1186563"/>
            <a:ext cx="5340934" cy="47558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F0D17E1-B029-4F01-AC1B-59BB991D977A}"/>
              </a:ext>
            </a:extLst>
          </p:cNvPr>
          <p:cNvSpPr/>
          <p:nvPr/>
        </p:nvSpPr>
        <p:spPr>
          <a:xfrm>
            <a:off x="8006202" y="2720621"/>
            <a:ext cx="695154" cy="13090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2EF8A69-DBAE-4D24-8494-6BB2BF824818}"/>
              </a:ext>
            </a:extLst>
          </p:cNvPr>
          <p:cNvSpPr/>
          <p:nvPr/>
        </p:nvSpPr>
        <p:spPr>
          <a:xfrm>
            <a:off x="8006202" y="4274750"/>
            <a:ext cx="695154" cy="46658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43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1" y="1724738"/>
            <a:ext cx="3341172" cy="3795527"/>
          </a:xfrm>
        </p:spPr>
        <p:txBody>
          <a:bodyPr>
            <a:normAutofit/>
          </a:bodyPr>
          <a:lstStyle/>
          <a:p>
            <a:r>
              <a:rPr lang="de-DE" sz="1800" dirty="0"/>
              <a:t>Clientseitige Service Discovery </a:t>
            </a:r>
          </a:p>
          <a:p>
            <a:r>
              <a:rPr lang="de-DE" sz="1800" dirty="0"/>
              <a:t>Leicht über Spring zu integrieren</a:t>
            </a:r>
          </a:p>
          <a:p>
            <a:r>
              <a:rPr lang="de-DE" sz="1800" dirty="0"/>
              <a:t>Alternativen sind zum Beispiel NGINX oder </a:t>
            </a:r>
            <a:br>
              <a:rPr lang="de-DE" sz="1800" dirty="0"/>
            </a:br>
            <a:r>
              <a:rPr lang="de-DE" sz="1800" dirty="0" err="1"/>
              <a:t>Zookeeper</a:t>
            </a:r>
            <a:r>
              <a:rPr lang="de-DE" sz="18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0B92F-0B02-4B4A-BAB0-14D5644E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52" y="1885284"/>
            <a:ext cx="6922108" cy="36349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D3AC4F0-B70F-4647-B07A-1A6C7100B8C8}"/>
              </a:ext>
            </a:extLst>
          </p:cNvPr>
          <p:cNvSpPr txBox="1"/>
          <p:nvPr/>
        </p:nvSpPr>
        <p:spPr>
          <a:xfrm>
            <a:off x="4871001" y="5520265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9AC1F-FD3E-4C2A-AB36-1E0EB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Implementierung (Eureka-Server)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52AF-2CE8-4B0F-8F21-A2B387F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31868"/>
            <a:ext cx="7709973" cy="1715910"/>
          </a:xfrm>
        </p:spPr>
        <p:txBody>
          <a:bodyPr>
            <a:normAutofit fontScale="70000" lnSpcReduction="20000"/>
          </a:bodyPr>
          <a:lstStyle/>
          <a:p>
            <a:r>
              <a:rPr lang="de-D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Boot Projekt 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@EnableEurekaServer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-server in pom.xml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de-DE" dirty="0" err="1"/>
              <a:t>application.properties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BC14-2D1A-40CC-8839-CF8D8CC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5999E-6C68-4295-BBEB-B308FC4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D750B-F73E-42D5-A36A-AF829A2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B94D53-0D48-4561-8FF7-F3A37945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61" y="4091494"/>
            <a:ext cx="7278723" cy="186294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5A72CA2-3B16-475F-A582-39BC79F742F4}"/>
              </a:ext>
            </a:extLst>
          </p:cNvPr>
          <p:cNvSpPr txBox="1"/>
          <p:nvPr/>
        </p:nvSpPr>
        <p:spPr>
          <a:xfrm>
            <a:off x="1614650" y="5980772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5E4BF3-461A-45D7-8A75-89A5AF750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9384" y="2202545"/>
            <a:ext cx="1429692" cy="36687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2802924-A0BD-4EEE-98F4-283943A55C4A}"/>
              </a:ext>
            </a:extLst>
          </p:cNvPr>
          <p:cNvSpPr txBox="1"/>
          <p:nvPr/>
        </p:nvSpPr>
        <p:spPr>
          <a:xfrm>
            <a:off x="7565341" y="2569424"/>
            <a:ext cx="341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CF1053-9B2F-4752-B055-4B0DB5C4C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889" y="3177981"/>
            <a:ext cx="1092962" cy="30866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6FA4B97-92BE-4DD3-8E69-CA980509913C}"/>
              </a:ext>
            </a:extLst>
          </p:cNvPr>
          <p:cNvSpPr txBox="1"/>
          <p:nvPr/>
        </p:nvSpPr>
        <p:spPr>
          <a:xfrm>
            <a:off x="7522058" y="3515751"/>
            <a:ext cx="323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Maven, https://maven.apache.org/ (06.11.2021)</a:t>
            </a:r>
          </a:p>
        </p:txBody>
      </p:sp>
    </p:spTree>
    <p:extLst>
      <p:ext uri="{BB962C8B-B14F-4D97-AF65-F5344CB8AC3E}">
        <p14:creationId xmlns:p14="http://schemas.microsoft.com/office/powerpoint/2010/main" val="21867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B68BE-CD61-4C7B-BD41-CBB17BA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Implementierung (Eureka-Client)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2FB1D-4881-410F-93F9-E1B090C2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605802"/>
            <a:ext cx="7796540" cy="3997828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@EnableEurekaClient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pPr lvl="1"/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2AF2-E59F-42EE-963C-BE5564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AD5D3-6A95-47CE-BDBD-19BC5E6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25D48-2FB1-4B56-BC88-DD75AC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1A57D6-5498-48D9-AB8B-945E542E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1" y="4114607"/>
            <a:ext cx="7717058" cy="130232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6A0BE95-7565-4867-8822-567923295B23}"/>
              </a:ext>
            </a:extLst>
          </p:cNvPr>
          <p:cNvSpPr txBox="1"/>
          <p:nvPr/>
        </p:nvSpPr>
        <p:spPr>
          <a:xfrm>
            <a:off x="1708664" y="548051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8127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65" y="3563585"/>
            <a:ext cx="7156168" cy="213446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C21A053-B6E2-419C-9A30-377BB8752746}"/>
              </a:ext>
            </a:extLst>
          </p:cNvPr>
          <p:cNvSpPr txBox="1"/>
          <p:nvPr/>
        </p:nvSpPr>
        <p:spPr>
          <a:xfrm>
            <a:off x="1450467" y="5708436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D0B940A-F8A8-4DE0-B3FE-CE9AD6D6001E}"/>
              </a:ext>
            </a:extLst>
          </p:cNvPr>
          <p:cNvSpPr txBox="1">
            <a:spLocks/>
          </p:cNvSpPr>
          <p:nvPr/>
        </p:nvSpPr>
        <p:spPr>
          <a:xfrm>
            <a:off x="1614650" y="1724737"/>
            <a:ext cx="5802150" cy="1885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Spring Boot Projekt</a:t>
            </a:r>
          </a:p>
          <a:p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-starter-gateway in pom.xml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55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Verwaltung)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Implementierung der Technologien</a:t>
            </a:r>
          </a:p>
          <a:p>
            <a:r>
              <a:rPr lang="de-DE" sz="4000" b="1" dirty="0"/>
              <a:t>Zusammenspiel der Technologien</a:t>
            </a:r>
          </a:p>
          <a:p>
            <a:pPr lvl="1"/>
            <a:r>
              <a:rPr lang="de-DE" sz="3800" b="1" dirty="0"/>
              <a:t>Anwendungsfall</a:t>
            </a:r>
          </a:p>
          <a:p>
            <a:pPr lvl="1"/>
            <a:r>
              <a:rPr lang="de-DE" sz="3800" b="1" dirty="0"/>
              <a:t>Ablauf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0839-4570-4F36-91B9-18B6B67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273D-36DD-45B9-AB4C-49F6D35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84010-8384-457B-B83F-8F0659A0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E6F5-F300-4579-BE65-8120E82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1D1897-02D0-40BF-B256-CDB15B54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55" y="2062153"/>
            <a:ext cx="5494505" cy="3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1B7B656-A111-4746-8151-9CA23D0D1E5D}"/>
              </a:ext>
            </a:extLst>
          </p:cNvPr>
          <p:cNvSpPr/>
          <p:nvPr/>
        </p:nvSpPr>
        <p:spPr>
          <a:xfrm>
            <a:off x="6609867" y="2048719"/>
            <a:ext cx="1915008" cy="2886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C9130D9-9D60-4275-B127-FA54026B3E1E}"/>
              </a:ext>
            </a:extLst>
          </p:cNvPr>
          <p:cNvSpPr txBox="1">
            <a:spLocks/>
          </p:cNvSpPr>
          <p:nvPr/>
        </p:nvSpPr>
        <p:spPr>
          <a:xfrm>
            <a:off x="1614650" y="2052116"/>
            <a:ext cx="2509675" cy="392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Ausgabe der teilnehmenden Firmen über den Besucherservice</a:t>
            </a:r>
          </a:p>
          <a:p>
            <a:r>
              <a:rPr lang="de-DE" sz="1600" dirty="0"/>
              <a:t>Der Besucherservice wurde mehrfach instanziiert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B464568-842C-4A57-A39F-8D5217AFCD88}"/>
              </a:ext>
            </a:extLst>
          </p:cNvPr>
          <p:cNvSpPr txBox="1"/>
          <p:nvPr/>
        </p:nvSpPr>
        <p:spPr>
          <a:xfrm>
            <a:off x="4315233" y="609824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3595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Technologien (Grundlagen)</a:t>
            </a:r>
          </a:p>
          <a:p>
            <a:r>
              <a:rPr lang="de-DE" dirty="0"/>
              <a:t>Architektur (IT-</a:t>
            </a:r>
            <a:r>
              <a:rPr lang="de-DE" dirty="0" err="1"/>
              <a:t>KoM</a:t>
            </a:r>
            <a:r>
              <a:rPr lang="de-DE" dirty="0"/>
              <a:t> Verwaltung)</a:t>
            </a:r>
          </a:p>
          <a:p>
            <a:r>
              <a:rPr lang="de-DE" dirty="0"/>
              <a:t>Implementierung der Technologien</a:t>
            </a:r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1682-4AAB-4847-93EF-CEF85B4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D7483-83C8-4EF1-B1B0-1B4E370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2C5A-D5BC-4D5F-A819-9F5AA52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10BAC-69A7-450C-B6B2-383B4B0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EE9CFE-9107-44CA-85A9-08637CCA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5" y="1346670"/>
            <a:ext cx="5506557" cy="49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880B7CA-4AC8-435D-AD80-0462CA0B96BD}"/>
              </a:ext>
            </a:extLst>
          </p:cNvPr>
          <p:cNvSpPr txBox="1">
            <a:spLocks/>
          </p:cNvSpPr>
          <p:nvPr/>
        </p:nvSpPr>
        <p:spPr>
          <a:xfrm>
            <a:off x="1297048" y="2001758"/>
            <a:ext cx="3570228" cy="404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50"/>
                </a:solidFill>
              </a:rPr>
              <a:t>Aufruf der URL : localhost:8081/</a:t>
            </a:r>
            <a:r>
              <a:rPr lang="de-DE" sz="1600" dirty="0" err="1">
                <a:solidFill>
                  <a:srgbClr val="00B050"/>
                </a:solidFill>
              </a:rPr>
              <a:t>besucherservice</a:t>
            </a:r>
            <a:r>
              <a:rPr lang="de-DE" sz="1600" dirty="0">
                <a:solidFill>
                  <a:srgbClr val="00B050"/>
                </a:solidFill>
              </a:rPr>
              <a:t>/firmen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0000"/>
                </a:solidFill>
              </a:rPr>
              <a:t>Adressauflösung „</a:t>
            </a:r>
            <a:r>
              <a:rPr lang="de-DE" sz="1600" dirty="0" err="1">
                <a:solidFill>
                  <a:srgbClr val="FF0000"/>
                </a:solidFill>
              </a:rPr>
              <a:t>besucherservice</a:t>
            </a:r>
            <a:r>
              <a:rPr lang="de-DE" sz="1600" dirty="0">
                <a:solidFill>
                  <a:srgbClr val="FF0000"/>
                </a:solidFill>
              </a:rPr>
              <a:t>“ über Eureka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C000"/>
                </a:solidFill>
              </a:rPr>
              <a:t>Weiterleitung des Aufrufs über Gateway und Loadbalancer (Loadbalancer wählt verfügbaren Besucherservice)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92D050"/>
                </a:solidFill>
              </a:rPr>
              <a:t>Besucherservice ruft den Endpunkt „/firmen“ auf, wodurch die Firmendaten vom Firmenservice angefordert werden (Adressauflösung über Eureka)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F0"/>
                </a:solidFill>
              </a:rPr>
              <a:t>Besucherservice Sendet Die Daten (HTML) über das Gateway zum Client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E00A90-D0E3-4F20-A0F9-B57A4897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37" y="4767413"/>
            <a:ext cx="813464" cy="4106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DB121DB-F9E1-45BE-A9E0-3AD6BEDB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37" y="4895422"/>
            <a:ext cx="813464" cy="41060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49D3DAD-E55D-4BFE-9B05-45B615CAB1DF}"/>
              </a:ext>
            </a:extLst>
          </p:cNvPr>
          <p:cNvCxnSpPr/>
          <p:nvPr/>
        </p:nvCxnSpPr>
        <p:spPr>
          <a:xfrm>
            <a:off x="6248400" y="3357563"/>
            <a:ext cx="704850" cy="385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9A6E960-7747-4251-8B54-179FE477BDAE}"/>
              </a:ext>
            </a:extLst>
          </p:cNvPr>
          <p:cNvCxnSpPr>
            <a:cxnSpLocks/>
          </p:cNvCxnSpPr>
          <p:nvPr/>
        </p:nvCxnSpPr>
        <p:spPr>
          <a:xfrm>
            <a:off x="6849361" y="416630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783ECC-D8F0-4424-8F8E-D340ACEDDE12}"/>
              </a:ext>
            </a:extLst>
          </p:cNvPr>
          <p:cNvCxnSpPr/>
          <p:nvPr/>
        </p:nvCxnSpPr>
        <p:spPr>
          <a:xfrm>
            <a:off x="8477250" y="3952875"/>
            <a:ext cx="0" cy="10005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C64D87-026F-4A19-A9F2-06702FBDECDD}"/>
              </a:ext>
            </a:extLst>
          </p:cNvPr>
          <p:cNvCxnSpPr/>
          <p:nvPr/>
        </p:nvCxnSpPr>
        <p:spPr>
          <a:xfrm>
            <a:off x="8582025" y="4953398"/>
            <a:ext cx="43431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CD8C6-4815-4379-950F-8A836D71C08D}"/>
              </a:ext>
            </a:extLst>
          </p:cNvPr>
          <p:cNvCxnSpPr/>
          <p:nvPr/>
        </p:nvCxnSpPr>
        <p:spPr>
          <a:xfrm flipV="1">
            <a:off x="9344025" y="3357563"/>
            <a:ext cx="0" cy="1571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ABCE12-EAC0-4CE5-9294-F466FAC67844}"/>
              </a:ext>
            </a:extLst>
          </p:cNvPr>
          <p:cNvCxnSpPr/>
          <p:nvPr/>
        </p:nvCxnSpPr>
        <p:spPr>
          <a:xfrm flipH="1">
            <a:off x="8582025" y="4891052"/>
            <a:ext cx="3429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6153D3-7D95-4867-A0AF-7FA5DA9FEA61}"/>
              </a:ext>
            </a:extLst>
          </p:cNvPr>
          <p:cNvCxnSpPr/>
          <p:nvPr/>
        </p:nvCxnSpPr>
        <p:spPr>
          <a:xfrm flipV="1">
            <a:off x="8582025" y="3743325"/>
            <a:ext cx="0" cy="10382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B0B7BAE-BF81-45EC-AD62-28AC2A432823}"/>
              </a:ext>
            </a:extLst>
          </p:cNvPr>
          <p:cNvCxnSpPr/>
          <p:nvPr/>
        </p:nvCxnSpPr>
        <p:spPr>
          <a:xfrm flipH="1">
            <a:off x="7648575" y="3743325"/>
            <a:ext cx="82867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5791958-DA42-4FFF-BCF0-F2D34C9FD79F}"/>
              </a:ext>
            </a:extLst>
          </p:cNvPr>
          <p:cNvCxnSpPr/>
          <p:nvPr/>
        </p:nvCxnSpPr>
        <p:spPr>
          <a:xfrm flipH="1" flipV="1">
            <a:off x="6248400" y="3248025"/>
            <a:ext cx="704850" cy="3714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84B24B-F3B1-4173-919A-1F2572BDE002}"/>
              </a:ext>
            </a:extLst>
          </p:cNvPr>
          <p:cNvCxnSpPr/>
          <p:nvPr/>
        </p:nvCxnSpPr>
        <p:spPr>
          <a:xfrm>
            <a:off x="7648575" y="3863340"/>
            <a:ext cx="82867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99484D0-6D3A-4035-824C-016CC27747C2}"/>
              </a:ext>
            </a:extLst>
          </p:cNvPr>
          <p:cNvCxnSpPr/>
          <p:nvPr/>
        </p:nvCxnSpPr>
        <p:spPr>
          <a:xfrm>
            <a:off x="7703820" y="5037596"/>
            <a:ext cx="12211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698B132-B8F6-4441-9F87-4DD66C245285}"/>
              </a:ext>
            </a:extLst>
          </p:cNvPr>
          <p:cNvSpPr txBox="1"/>
          <p:nvPr/>
        </p:nvSpPr>
        <p:spPr>
          <a:xfrm>
            <a:off x="5239471" y="626359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377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Zusammenspiel der Technologien</a:t>
            </a:r>
          </a:p>
          <a:p>
            <a:r>
              <a:rPr lang="de-DE" sz="4000" b="1" dirty="0"/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5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5F50-9EBD-4B52-9CF4-53327B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E0820-DB1F-4C4C-AA59-E3F868E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542035"/>
            <a:ext cx="7796540" cy="463605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API Gateway</a:t>
            </a:r>
          </a:p>
          <a:p>
            <a:pPr lvl="1"/>
            <a:r>
              <a:rPr lang="de-DE" dirty="0"/>
              <a:t>Verbessert Wartbarkeit (zentralisiert API-Management)</a:t>
            </a:r>
          </a:p>
          <a:p>
            <a:pPr lvl="1"/>
            <a:r>
              <a:rPr lang="de-DE" dirty="0"/>
              <a:t>nicht zwingend erforderlich (bei sehr einfachen Anwendungen)</a:t>
            </a:r>
          </a:p>
          <a:p>
            <a:pPr lvl="1"/>
            <a:r>
              <a:rPr lang="de-DE" dirty="0"/>
              <a:t>Einfache Implementierung mit Spring Cloud API Gateway</a:t>
            </a:r>
          </a:p>
          <a:p>
            <a:r>
              <a:rPr lang="de-DE" dirty="0"/>
              <a:t>Load Balancer</a:t>
            </a:r>
          </a:p>
          <a:p>
            <a:pPr lvl="1"/>
            <a:r>
              <a:rPr lang="de-DE" dirty="0"/>
              <a:t>Trägt zur Erhöhung der Zuverlässigkeit bei (Lastenausgleich)</a:t>
            </a:r>
          </a:p>
          <a:p>
            <a:pPr lvl="1"/>
            <a:r>
              <a:rPr lang="de-DE" dirty="0"/>
              <a:t>Nur notwendig wenn Microservices mehrfach instanziiert werden</a:t>
            </a:r>
          </a:p>
          <a:p>
            <a:pPr lvl="1"/>
            <a:r>
              <a:rPr lang="de-DE" dirty="0"/>
              <a:t>Einfache Implementierung über Spring Cloud API Gateway mit Ribbon</a:t>
            </a:r>
          </a:p>
          <a:p>
            <a:r>
              <a:rPr lang="de-DE" dirty="0"/>
              <a:t>Service Discovery</a:t>
            </a:r>
          </a:p>
          <a:p>
            <a:pPr lvl="1"/>
            <a:r>
              <a:rPr lang="de-DE" dirty="0"/>
              <a:t>Verbessert Wartbarkeit (ermöglicht dynamische Adresszuweisung)</a:t>
            </a:r>
          </a:p>
          <a:p>
            <a:pPr lvl="1"/>
            <a:r>
              <a:rPr lang="de-DE" dirty="0"/>
              <a:t>Ist Voraussetzung für den Einsatz des Load Balancers</a:t>
            </a:r>
          </a:p>
          <a:p>
            <a:pPr lvl="1"/>
            <a:r>
              <a:rPr lang="de-DE" dirty="0"/>
              <a:t>nicht zwingend erforderlich (bei wenigen Microservices)</a:t>
            </a:r>
          </a:p>
          <a:p>
            <a:pPr lvl="1"/>
            <a:r>
              <a:rPr lang="de-DE" dirty="0"/>
              <a:t>Einfache Implementierung mit Eureka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43AAA-013D-4810-AF12-A648160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A9EFA-610B-4A5B-B584-8B97E99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109E9-D893-44C1-AEB0-A9E046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AE4E-6EBA-48CA-9662-58CC350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 des Vortrages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DD68D-17E1-4075-9E04-9BDEA2E3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70C4D-CC50-41DB-86CB-8AC1581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DB89-FEB7-49C0-B0AF-3F181AB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9E8E5-47A8-4539-AC65-0ED167C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Gnatyk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Romana . 2018.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iX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03. Oktober 2018. [Zitat vom: 07. August 2021.] https://www.n-ix.com/microservices-vs-monolith-which-architecture-best-choice-your-business/.</a:t>
            </a:r>
            <a:endParaRPr lang="de-DE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Redaktion.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Juli 2020. [Zitat vom: 16. August 2021.] https://www.computerweekly.com/de/definition/Load-Balancing.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Donner, Andreas Dipl. -Ing und Kunkel, Richard.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06. März 2019. [Zitat vom: 21. August 2021.] https://www.ip-insider.de/die-vorteile-des-software-load-balancings-a-801344/.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Anil,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Nish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docs.microsoft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September 2021. [Zitat vom: 24. August 2021.] https://docs.microsoft.com/de-de/dotnet/architecture/microservices/architect-microservice-container-applications/direct-client-to-microservice-communication-versus-the-api-gateway-pattern.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07. April 2021. [Zitat vom: 10. Oktober 2021.] https://www.baeldung.com/maven.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Bayer, Thomas.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predic8. [Online] 18. November 2019. [Zitat vom: 04. September 2021.] https://www.predic8.de/microservices-spring-boot-spring-cloud.htm.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Gillis, Alexander S.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TechTarget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April 2021. [Zitat vom: 14. August 2021.] https://whatis.techtarget.com/de/definition/Service-Discovery-Diensterkennung.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Hruschka, Peter und Starke, Gernot. 2017.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arc42 </a:t>
            </a:r>
            <a:r>
              <a:rPr lang="de-DE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 2017.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laverma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Verma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16. September 2020. [Zitat vom: 29. August 2021.] https://lalverma.medium.com/spring-boot-microservices-api-gateway-e9dbcd4bb754.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NGINX.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[Zitat vom: 07. September 2021.] https://www.nginx.com/resources/glossary/load-balancing/.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RedHat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Hat. [Online] [Zitat vom: 20. August 2021.] https://www.redhat.com/de/topics/api/what-is-a-rest-api.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2015.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12. Oktober 2015. [Zitat vom: 20. August 2021.] https://www.nginx.com/blog/service-discovery-in-a-microservices-architecture/.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25.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Wellner, Michael.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29.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03. Juli 2020. [Zitat vom: 19. August 2021.] https://www.dev-insider.de/was-ist-ein-framework-a-938758/.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777-CFE6-457E-8127-F136AE0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7DD88-23AD-4A12-ADC2-FAE3F1A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332C5-8A74-45D7-9827-AEA94A8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D1FA-56E8-4CD6-917D-703B525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A5F2-2269-438E-8317-2B6EF97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2068743"/>
            <a:ext cx="7901820" cy="4170807"/>
          </a:xfrm>
        </p:spPr>
        <p:txBody>
          <a:bodyPr>
            <a:normAutofit fontScale="55000" lnSpcReduction="20000"/>
          </a:bodyPr>
          <a:lstStyle/>
          <a:p>
            <a:r>
              <a:rPr lang="de-DE" sz="3200" b="1" dirty="0"/>
              <a:t>Einleitung</a:t>
            </a:r>
          </a:p>
          <a:p>
            <a:pPr lvl="1"/>
            <a:r>
              <a:rPr lang="de-DE" sz="3200" b="1" dirty="0"/>
              <a:t>Problemstellung</a:t>
            </a:r>
          </a:p>
          <a:p>
            <a:pPr lvl="1"/>
            <a:r>
              <a:rPr lang="de-DE" sz="3200" b="1" dirty="0"/>
              <a:t>Ziele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Technologien (Grundlagen)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Architektur (IT-</a:t>
            </a:r>
            <a:r>
              <a:rPr lang="de-DE" sz="3200" dirty="0" err="1">
                <a:solidFill>
                  <a:schemeClr val="tx1">
                    <a:lumMod val="75000"/>
                  </a:schemeClr>
                </a:solidFill>
              </a:rPr>
              <a:t>KoM</a:t>
            </a: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 Verwaltung)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b="1" dirty="0"/>
              <a:t>Microservices	</a:t>
            </a:r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Verteilte Systeme</a:t>
            </a:r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Aufrechterhaltung der Konsistenz</a:t>
            </a:r>
          </a:p>
          <a:p>
            <a:pPr lvl="1"/>
            <a:r>
              <a:rPr lang="de-DE" dirty="0"/>
              <a:t>Kommunikation 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4430" y="3674771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0617" y="4125644"/>
            <a:ext cx="892713" cy="892713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885285"/>
            <a:ext cx="9437172" cy="3997828"/>
          </a:xfrm>
        </p:spPr>
        <p:txBody>
          <a:bodyPr>
            <a:normAutofit/>
          </a:bodyPr>
          <a:lstStyle/>
          <a:p>
            <a:r>
              <a:rPr lang="de-DE" dirty="0"/>
              <a:t>Technologische Ansätze (Frameworks, Bibliotheken, Algorithmen, …)</a:t>
            </a:r>
          </a:p>
          <a:p>
            <a:r>
              <a:rPr lang="de-DE" dirty="0"/>
              <a:t>Beispielhafte Implementierung der technologischen Ansätze</a:t>
            </a:r>
          </a:p>
          <a:p>
            <a:pPr lvl="1"/>
            <a:r>
              <a:rPr lang="de-DE" dirty="0"/>
              <a:t>Umsetzung anhand eines Verwaltungsprogramms für die IT-Kontaktmesse an der Fachhochschule Erfurt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Technologien (Grundlagen)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</a:t>
            </a:r>
          </a:p>
          <a:p>
            <a:pPr lvl="1"/>
            <a:r>
              <a:rPr lang="de-DE" sz="3800" b="1" dirty="0"/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75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 Verwaltung)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3" y="1409725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710507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 an zentraler Stelle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…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6" y="4431489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1034" y="2097946"/>
            <a:ext cx="553847" cy="55384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29BD16A-1B98-40CF-BFA0-54C7DB5C7B0E}"/>
              </a:ext>
            </a:extLst>
          </p:cNvPr>
          <p:cNvSpPr txBox="1"/>
          <p:nvPr/>
        </p:nvSpPr>
        <p:spPr>
          <a:xfrm>
            <a:off x="6733668" y="330588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709C83-C7A1-40B9-9E81-AD36E29109FD}"/>
              </a:ext>
            </a:extLst>
          </p:cNvPr>
          <p:cNvSpPr txBox="1"/>
          <p:nvPr/>
        </p:nvSpPr>
        <p:spPr>
          <a:xfrm>
            <a:off x="6733667" y="617327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Setzt Lastverteilung in einem Netzwerk um (z.B. bei Aufruf eines mehrfach instanziierten Services)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 oder Least-Time-Algorithmus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3ADEBEE-5007-474D-9940-9C05862F0591}"/>
              </a:ext>
            </a:extLst>
          </p:cNvPr>
          <p:cNvSpPr txBox="1"/>
          <p:nvPr/>
        </p:nvSpPr>
        <p:spPr>
          <a:xfrm>
            <a:off x="6873882" y="4638196"/>
            <a:ext cx="488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https://www.nginx.com/resources/glossary/load-balancing/  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Ermöglicht das Auffinden von Services mit dynamisch erzeugten Adressen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Voraussetzung für Loadbalancing</a:t>
            </a:r>
          </a:p>
          <a:p>
            <a:r>
              <a:rPr lang="de-DE" dirty="0"/>
              <a:t>Clientseitig oder Serverseitig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11.11.2021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6FE3D7-AE72-44E4-B640-335038D9CC49}"/>
              </a:ext>
            </a:extLst>
          </p:cNvPr>
          <p:cNvSpPr txBox="1"/>
          <p:nvPr/>
        </p:nvSpPr>
        <p:spPr>
          <a:xfrm>
            <a:off x="7749758" y="5770203"/>
            <a:ext cx="353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</a:t>
            </a:r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https://www.nginx.com/blog/service-discovery-in-a-microservices-architecture/ </a:t>
            </a:r>
            <a:r>
              <a:rPr lang="de-DE" sz="1000" dirty="0"/>
              <a:t>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1400</Words>
  <Application>Microsoft Office PowerPoint</Application>
  <PresentationFormat>Breitbild</PresentationFormat>
  <Paragraphs>270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</vt:lpstr>
      <vt:lpstr>Gliederung</vt:lpstr>
      <vt:lpstr>PowerPoint-Präsentation</vt:lpstr>
      <vt:lpstr>Problemstellung</vt:lpstr>
      <vt:lpstr>Ziele</vt:lpstr>
      <vt:lpstr>PowerPoint-Präsentation</vt:lpstr>
      <vt:lpstr>API Gateway - Grundlagen</vt:lpstr>
      <vt:lpstr>Load Balancer</vt:lpstr>
      <vt:lpstr>Service Discovery</vt:lpstr>
      <vt:lpstr>PowerPoint-Präsentation</vt:lpstr>
      <vt:lpstr>Architektur (IT-KoM Verwaltung)</vt:lpstr>
      <vt:lpstr>PowerPoint-Präsentation</vt:lpstr>
      <vt:lpstr>Eureka Discovery Service</vt:lpstr>
      <vt:lpstr>Service Discovery - Implementierung (Eureka-Server)</vt:lpstr>
      <vt:lpstr>Service Discovery Implementierung (Eureka-Client)</vt:lpstr>
      <vt:lpstr>Spring Cloud API Gateway</vt:lpstr>
      <vt:lpstr>Implementierung</vt:lpstr>
      <vt:lpstr>PowerPoint-Präsentation</vt:lpstr>
      <vt:lpstr>Anwendungsfall</vt:lpstr>
      <vt:lpstr>Ablauf</vt:lpstr>
      <vt:lpstr>PowerPoint-Präsentation</vt:lpstr>
      <vt:lpstr>Fazit</vt:lpstr>
      <vt:lpstr>Ende des Vortrages</vt:lpstr>
      <vt:lpstr>Quellen</vt:lpstr>
      <vt:lpstr>Quellen</vt:lpstr>
      <vt:lpstr>Demonstration des Prototypen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55</cp:revision>
  <dcterms:created xsi:type="dcterms:W3CDTF">2021-05-04T10:58:36Z</dcterms:created>
  <dcterms:modified xsi:type="dcterms:W3CDTF">2021-11-11T10:48:31Z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